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1" r:id="rId1"/>
  </p:sldMasterIdLst>
  <p:notesMasterIdLst>
    <p:notesMasterId r:id="rId30"/>
  </p:notesMasterIdLst>
  <p:handoutMasterIdLst>
    <p:handoutMasterId r:id="rId31"/>
  </p:handoutMasterIdLst>
  <p:sldIdLst>
    <p:sldId id="273" r:id="rId2"/>
    <p:sldId id="274" r:id="rId3"/>
    <p:sldId id="275" r:id="rId4"/>
    <p:sldId id="276" r:id="rId5"/>
    <p:sldId id="277" r:id="rId6"/>
    <p:sldId id="278" r:id="rId7"/>
    <p:sldId id="285" r:id="rId8"/>
    <p:sldId id="279" r:id="rId9"/>
    <p:sldId id="280" r:id="rId10"/>
    <p:sldId id="281" r:id="rId11"/>
    <p:sldId id="283" r:id="rId12"/>
    <p:sldId id="284" r:id="rId13"/>
    <p:sldId id="286" r:id="rId14"/>
    <p:sldId id="287"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Lst>
  <p:sldSz cx="9144000" cy="5143500" type="screen16x9"/>
  <p:notesSz cx="7315200" cy="9601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4317" autoAdjust="0"/>
  </p:normalViewPr>
  <p:slideViewPr>
    <p:cSldViewPr snapToGrid="0">
      <p:cViewPr varScale="1">
        <p:scale>
          <a:sx n="112" d="100"/>
          <a:sy n="112" d="100"/>
        </p:scale>
        <p:origin x="158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35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A223849-021F-452E-A1F3-892AE52BBE56}" type="datetimeFigureOut">
              <a:rPr lang="en-US" smtClean="0"/>
              <a:t>5/14/2020</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4A8F6EE-A0F6-4A24-8145-5E7B5CA58C82}" type="slidenum">
              <a:rPr lang="en-US" smtClean="0"/>
              <a:t>‹#›</a:t>
            </a:fld>
            <a:endParaRPr lang="en-US"/>
          </a:p>
        </p:txBody>
      </p:sp>
    </p:spTree>
    <p:extLst>
      <p:ext uri="{BB962C8B-B14F-4D97-AF65-F5344CB8AC3E}">
        <p14:creationId xmlns:p14="http://schemas.microsoft.com/office/powerpoint/2010/main" val="2333688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169919" cy="480060"/>
          </a:xfrm>
          <a:prstGeom prst="rect">
            <a:avLst/>
          </a:prstGeom>
          <a:noFill/>
          <a:ln>
            <a:noFill/>
          </a:ln>
        </p:spPr>
        <p:txBody>
          <a:bodyPr lIns="96645" tIns="96645" rIns="96645" bIns="96645" anchor="t" anchorCtr="0"/>
          <a:lstStyle>
            <a:lvl1pPr marL="0" marR="0" indent="0" algn="l" rtl="0">
              <a:spcBef>
                <a:spcPts val="0"/>
              </a:spcBef>
              <a:defRPr/>
            </a:lvl1pPr>
            <a:lvl2pPr marL="483306" marR="0" indent="0" algn="l" rtl="0">
              <a:spcBef>
                <a:spcPts val="0"/>
              </a:spcBef>
              <a:defRPr/>
            </a:lvl2pPr>
            <a:lvl3pPr marL="966612" marR="0" indent="0" algn="l" rtl="0">
              <a:spcBef>
                <a:spcPts val="0"/>
              </a:spcBef>
              <a:defRPr/>
            </a:lvl3pPr>
            <a:lvl4pPr marL="1449918" marR="0" indent="0" algn="l" rtl="0">
              <a:spcBef>
                <a:spcPts val="0"/>
              </a:spcBef>
              <a:defRPr/>
            </a:lvl4pPr>
            <a:lvl5pPr marL="1933224" marR="0" indent="0" algn="l" rtl="0">
              <a:spcBef>
                <a:spcPts val="0"/>
              </a:spcBef>
              <a:defRPr/>
            </a:lvl5pPr>
            <a:lvl6pPr marL="2416531" marR="0" indent="0" algn="l" rtl="0">
              <a:spcBef>
                <a:spcPts val="0"/>
              </a:spcBef>
              <a:defRPr/>
            </a:lvl6pPr>
            <a:lvl7pPr marL="2899837" marR="0" indent="0" algn="l" rtl="0">
              <a:spcBef>
                <a:spcPts val="0"/>
              </a:spcBef>
              <a:defRPr/>
            </a:lvl7pPr>
            <a:lvl8pPr marL="3383143" marR="0" indent="0" algn="l" rtl="0">
              <a:spcBef>
                <a:spcPts val="0"/>
              </a:spcBef>
              <a:defRPr/>
            </a:lvl8pPr>
            <a:lvl9pPr marL="3866449" marR="0" indent="0" algn="l" rtl="0">
              <a:spcBef>
                <a:spcPts val="0"/>
              </a:spcBef>
              <a:defRPr/>
            </a:lvl9pPr>
          </a:lstStyle>
          <a:p>
            <a:endParaRPr/>
          </a:p>
        </p:txBody>
      </p:sp>
      <p:sp>
        <p:nvSpPr>
          <p:cNvPr id="3" name="Shape 3"/>
          <p:cNvSpPr txBox="1">
            <a:spLocks noGrp="1"/>
          </p:cNvSpPr>
          <p:nvPr>
            <p:ph type="dt" idx="10"/>
          </p:nvPr>
        </p:nvSpPr>
        <p:spPr>
          <a:xfrm>
            <a:off x="4143587" y="0"/>
            <a:ext cx="3169919" cy="480060"/>
          </a:xfrm>
          <a:prstGeom prst="rect">
            <a:avLst/>
          </a:prstGeom>
          <a:noFill/>
          <a:ln>
            <a:noFill/>
          </a:ln>
        </p:spPr>
        <p:txBody>
          <a:bodyPr lIns="96645" tIns="96645" rIns="96645" bIns="96645" anchor="t" anchorCtr="0"/>
          <a:lstStyle>
            <a:lvl1pPr marL="0" marR="0" indent="0" algn="r" rtl="0">
              <a:spcBef>
                <a:spcPts val="0"/>
              </a:spcBef>
              <a:defRPr/>
            </a:lvl1pPr>
            <a:lvl2pPr marL="483306" marR="0" indent="0" algn="l" rtl="0">
              <a:spcBef>
                <a:spcPts val="0"/>
              </a:spcBef>
              <a:defRPr/>
            </a:lvl2pPr>
            <a:lvl3pPr marL="966612" marR="0" indent="0" algn="l" rtl="0">
              <a:spcBef>
                <a:spcPts val="0"/>
              </a:spcBef>
              <a:defRPr/>
            </a:lvl3pPr>
            <a:lvl4pPr marL="1449918" marR="0" indent="0" algn="l" rtl="0">
              <a:spcBef>
                <a:spcPts val="0"/>
              </a:spcBef>
              <a:defRPr/>
            </a:lvl4pPr>
            <a:lvl5pPr marL="1933224" marR="0" indent="0" algn="l" rtl="0">
              <a:spcBef>
                <a:spcPts val="0"/>
              </a:spcBef>
              <a:defRPr/>
            </a:lvl5pPr>
            <a:lvl6pPr marL="2416531" marR="0" indent="0" algn="l" rtl="0">
              <a:spcBef>
                <a:spcPts val="0"/>
              </a:spcBef>
              <a:defRPr/>
            </a:lvl6pPr>
            <a:lvl7pPr marL="2899837" marR="0" indent="0" algn="l" rtl="0">
              <a:spcBef>
                <a:spcPts val="0"/>
              </a:spcBef>
              <a:defRPr/>
            </a:lvl7pPr>
            <a:lvl8pPr marL="3383143" marR="0" indent="0" algn="l" rtl="0">
              <a:spcBef>
                <a:spcPts val="0"/>
              </a:spcBef>
              <a:defRPr/>
            </a:lvl8pPr>
            <a:lvl9pPr marL="3866449" marR="0" indent="0" algn="l" rtl="0">
              <a:spcBef>
                <a:spcPts val="0"/>
              </a:spcBef>
              <a:defRPr/>
            </a:lvl9pPr>
          </a:lstStyle>
          <a:p>
            <a:endParaRPr/>
          </a:p>
        </p:txBody>
      </p:sp>
      <p:sp>
        <p:nvSpPr>
          <p:cNvPr id="4" name="Shape 4"/>
          <p:cNvSpPr>
            <a:spLocks noGrp="1" noRot="1" noChangeAspect="1"/>
          </p:cNvSpPr>
          <p:nvPr>
            <p:ph type="sldImg" idx="3"/>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9119474"/>
            <a:ext cx="3169919" cy="480060"/>
          </a:xfrm>
          <a:prstGeom prst="rect">
            <a:avLst/>
          </a:prstGeom>
          <a:noFill/>
          <a:ln>
            <a:noFill/>
          </a:ln>
        </p:spPr>
        <p:txBody>
          <a:bodyPr lIns="96645" tIns="96645" rIns="96645" bIns="96645" anchor="b" anchorCtr="0"/>
          <a:lstStyle>
            <a:lvl1pPr marL="0" marR="0" indent="0" algn="l" rtl="0">
              <a:spcBef>
                <a:spcPts val="0"/>
              </a:spcBef>
              <a:defRPr/>
            </a:lvl1pPr>
            <a:lvl2pPr marL="483306" marR="0" indent="0" algn="l" rtl="0">
              <a:spcBef>
                <a:spcPts val="0"/>
              </a:spcBef>
              <a:defRPr/>
            </a:lvl2pPr>
            <a:lvl3pPr marL="966612" marR="0" indent="0" algn="l" rtl="0">
              <a:spcBef>
                <a:spcPts val="0"/>
              </a:spcBef>
              <a:defRPr/>
            </a:lvl3pPr>
            <a:lvl4pPr marL="1449918" marR="0" indent="0" algn="l" rtl="0">
              <a:spcBef>
                <a:spcPts val="0"/>
              </a:spcBef>
              <a:defRPr/>
            </a:lvl4pPr>
            <a:lvl5pPr marL="1933224" marR="0" indent="0" algn="l" rtl="0">
              <a:spcBef>
                <a:spcPts val="0"/>
              </a:spcBef>
              <a:defRPr/>
            </a:lvl5pPr>
            <a:lvl6pPr marL="2416531" marR="0" indent="0" algn="l" rtl="0">
              <a:spcBef>
                <a:spcPts val="0"/>
              </a:spcBef>
              <a:defRPr/>
            </a:lvl6pPr>
            <a:lvl7pPr marL="2899837" marR="0" indent="0" algn="l" rtl="0">
              <a:spcBef>
                <a:spcPts val="0"/>
              </a:spcBef>
              <a:defRPr/>
            </a:lvl7pPr>
            <a:lvl8pPr marL="3383143" marR="0" indent="0" algn="l" rtl="0">
              <a:spcBef>
                <a:spcPts val="0"/>
              </a:spcBef>
              <a:defRPr/>
            </a:lvl8pPr>
            <a:lvl9pPr marL="3866449" marR="0" indent="0" algn="l" rtl="0">
              <a:spcBef>
                <a:spcPts val="0"/>
              </a:spcBef>
              <a:defRPr/>
            </a:lvl9pPr>
          </a:lstStyle>
          <a:p>
            <a:endParaRPr/>
          </a:p>
        </p:txBody>
      </p:sp>
      <p:sp>
        <p:nvSpPr>
          <p:cNvPr id="7" name="Shape 7"/>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lvl1pPr marL="0" marR="0" indent="0" algn="r" rtl="0">
              <a:spcBef>
                <a:spcPts val="0"/>
              </a:spcBef>
              <a:buNone/>
              <a:defRPr sz="1300" b="0" i="0" u="none" strike="noStrike" cap="none" baseline="0">
                <a:solidFill>
                  <a:schemeClr val="dk1"/>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a:p>
        </p:txBody>
      </p:sp>
    </p:spTree>
    <p:extLst>
      <p:ext uri="{BB962C8B-B14F-4D97-AF65-F5344CB8AC3E}">
        <p14:creationId xmlns:p14="http://schemas.microsoft.com/office/powerpoint/2010/main" val="21990525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1</a:t>
            </a:fld>
            <a:endParaRPr lang="en-US"/>
          </a:p>
        </p:txBody>
      </p:sp>
      <p:sp>
        <p:nvSpPr>
          <p:cNvPr id="29" name="Shape 29"/>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 name="Shape 30"/>
          <p:cNvSpPr txBox="1">
            <a:spLocks noGrp="1"/>
          </p:cNvSpPr>
          <p:nvPr>
            <p:ph type="body" idx="1"/>
          </p:nvPr>
        </p:nvSpPr>
        <p:spPr>
          <a:xfrm>
            <a:off x="973666" y="4560570"/>
            <a:ext cx="5367866" cy="4318873"/>
          </a:xfrm>
          <a:prstGeom prst="rect">
            <a:avLst/>
          </a:prstGeom>
          <a:noFill/>
          <a:ln>
            <a:noFill/>
          </a:ln>
        </p:spPr>
        <p:txBody>
          <a:bodyPr lIns="95615" tIns="46962" rIns="95615" bIns="46962" anchor="t" anchorCtr="0">
            <a:noAutofit/>
          </a:bodyPr>
          <a:lstStyle/>
          <a:p>
            <a:pPr defTabSz="985072">
              <a:spcBef>
                <a:spcPct val="0"/>
              </a:spcBef>
            </a:pPr>
            <a:endParaRPr lang="en-US" altLang="en-US" dirty="0"/>
          </a:p>
        </p:txBody>
      </p:sp>
    </p:spTree>
    <p:extLst>
      <p:ext uri="{BB962C8B-B14F-4D97-AF65-F5344CB8AC3E}">
        <p14:creationId xmlns:p14="http://schemas.microsoft.com/office/powerpoint/2010/main" val="3115325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10</a:t>
            </a:fld>
            <a:endParaRPr lang="en-US"/>
          </a:p>
        </p:txBody>
      </p:sp>
      <p:sp>
        <p:nvSpPr>
          <p:cNvPr id="121" name="Shape 121"/>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2" name="Shape 122"/>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r>
              <a:rPr lang="en-US" sz="1200" kern="1200" dirty="0">
                <a:solidFill>
                  <a:schemeClr val="tx1"/>
                </a:solidFill>
                <a:effectLst/>
                <a:latin typeface="+mn-lt"/>
                <a:ea typeface="+mn-ea"/>
                <a:cs typeface="+mn-cs"/>
              </a:rPr>
              <a:t>The most important feature for the guideway design is the wall thickness of the guideway and rib spacing.</a:t>
            </a:r>
          </a:p>
          <a:p>
            <a:r>
              <a:rPr lang="en-US" sz="1200" kern="1200" dirty="0">
                <a:solidFill>
                  <a:schemeClr val="tx1"/>
                </a:solidFill>
                <a:effectLst/>
                <a:latin typeface="+mn-lt"/>
                <a:ea typeface="+mn-ea"/>
                <a:cs typeface="+mn-cs"/>
                <a:sym typeface="Calibri"/>
              </a:rPr>
              <a:t>To determine these two dimension, a design study need to be performed. </a:t>
            </a:r>
          </a:p>
          <a:p>
            <a:r>
              <a:rPr lang="en-US" sz="1200" kern="1200" dirty="0">
                <a:solidFill>
                  <a:schemeClr val="tx1"/>
                </a:solidFill>
                <a:effectLst/>
                <a:latin typeface="+mn-lt"/>
                <a:ea typeface="+mn-ea"/>
                <a:cs typeface="+mn-cs"/>
                <a:sym typeface="Calibri"/>
              </a:rPr>
              <a:t>To setup the study, fix the geometry on both end of the model, add the 2500kg, which is 24517N load at the middle of the guideway, also add self weight to the force. </a:t>
            </a:r>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364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11</a:t>
            </a:fld>
            <a:endParaRPr lang="en-US"/>
          </a:p>
        </p:txBody>
      </p:sp>
      <p:sp>
        <p:nvSpPr>
          <p:cNvPr id="121" name="Shape 121"/>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2" name="Shape 122"/>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r>
              <a:rPr lang="en-US" sz="1300" dirty="0">
                <a:solidFill>
                  <a:schemeClr val="dk1"/>
                </a:solidFill>
                <a:latin typeface="Calibri"/>
                <a:ea typeface="Calibri"/>
                <a:cs typeface="Calibri"/>
                <a:sym typeface="Calibri"/>
              </a:rPr>
              <a:t>Set wall thickness and number of ribs we need for each segment as the 2 variables.</a:t>
            </a:r>
          </a:p>
          <a:p>
            <a:r>
              <a:rPr lang="en-US" sz="1200" kern="1200" dirty="0">
                <a:solidFill>
                  <a:schemeClr val="tx1"/>
                </a:solidFill>
                <a:effectLst/>
                <a:latin typeface="+mn-lt"/>
                <a:ea typeface="+mn-ea"/>
                <a:cs typeface="+mn-cs"/>
              </a:rPr>
              <a:t>wall thickness varies from 0.1 to 0.3 inch, with a step of .1 inch. The number of ribs is set to be 8 - 12, with a step of 1. The guideway model will be modified automatically according to each combination of the two variables, which means 15 case of FEA were performed in total. After running the simulation, the result is shown in Table 2 in the Appendix. The combination of .1-inch wall thickness and 12 ribs (which means the spacing between ribs are 48 inches) has the highest factor of safety 5.2 against yield and the lightest total mass of 3174 </a:t>
            </a:r>
            <a:r>
              <a:rPr lang="en-US" sz="1200" kern="1200" dirty="0" err="1">
                <a:solidFill>
                  <a:schemeClr val="tx1"/>
                </a:solidFill>
                <a:effectLst/>
                <a:latin typeface="+mn-lt"/>
                <a:ea typeface="+mn-ea"/>
                <a:cs typeface="+mn-cs"/>
              </a:rPr>
              <a:t>lb</a:t>
            </a:r>
            <a:endParaRPr lang="en-US"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074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12</a:t>
            </a:fld>
            <a:endParaRPr lang="en-US"/>
          </a:p>
        </p:txBody>
      </p:sp>
      <p:sp>
        <p:nvSpPr>
          <p:cNvPr id="190" name="Shape 190"/>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1" name="Shape 191"/>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r>
              <a:rPr lang="en-US" sz="1200" kern="1200" dirty="0">
                <a:solidFill>
                  <a:schemeClr val="tx1"/>
                </a:solidFill>
                <a:effectLst/>
                <a:latin typeface="+mn-lt"/>
                <a:ea typeface="+mn-ea"/>
                <a:cs typeface="+mn-cs"/>
              </a:rPr>
              <a:t>The detail for the FEA analysis for the .1-inch wall thickness and 12 ribs guideway model is shown in Figure 18 and 19. The maximum stress is 5.44x 10</a:t>
            </a:r>
            <a:r>
              <a:rPr lang="en-US" sz="1200" kern="1200" baseline="30000" dirty="0">
                <a:solidFill>
                  <a:schemeClr val="tx1"/>
                </a:solidFill>
                <a:effectLst/>
                <a:latin typeface="+mn-lt"/>
                <a:ea typeface="+mn-ea"/>
                <a:cs typeface="+mn-cs"/>
              </a:rPr>
              <a:t>7 </a:t>
            </a:r>
            <a:r>
              <a:rPr lang="en-US" sz="1200" kern="1200" dirty="0">
                <a:solidFill>
                  <a:schemeClr val="tx1"/>
                </a:solidFill>
                <a:effectLst/>
                <a:latin typeface="+mn-lt"/>
                <a:ea typeface="+mn-ea"/>
                <a:cs typeface="+mn-cs"/>
              </a:rPr>
              <a:t>N/m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the maximum deflection of the guideway is about 4.51mm. As one might expect, the highest stress is located at the middle where the 24571N loading. The region of maximum deflection area is also located where the force acts. According to the AASHTO LRFD Bridge Design Specification as mentioned above, the deflection allowed will be L /800. The guideway segment is about 576 inches long, so the deflection allowed will be about 0.72 inches, which is about 18mm. So the 4.5 mm deflection is acceptable.</a:t>
            </a:r>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25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5957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13</a:t>
            </a:fld>
            <a:endParaRPr lang="en-US"/>
          </a:p>
        </p:txBody>
      </p:sp>
      <p:sp>
        <p:nvSpPr>
          <p:cNvPr id="190" name="Shape 190"/>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1" name="Shape 191"/>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supporting structure for the guideway is pretty simple. It has a cylindrical tube with one end fixed to the ground. On the top side of the cylindrical tube, there is a rectangular holder welded onto the tube. </a:t>
            </a: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25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406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14</a:t>
            </a:fld>
            <a:endParaRPr lang="en-US"/>
          </a:p>
        </p:txBody>
      </p:sp>
      <p:sp>
        <p:nvSpPr>
          <p:cNvPr id="190" name="Shape 190"/>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1" name="Shape 191"/>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supporting structure needs to be able to hold the weight of the guideway, the bogie and passenger cabin, as well as the solar panel racking. The combination of all those forces becomes a loading of about 48790 N total acting on the supporting surface. An FEA study has been performed to evaluate the performance of the supporting structure. As we can see from Figures 21 and 22, the maximum stress is about 5.41 x 10</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N/m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which provides a factor of safety (against yield) about 5.2. The maximum displacement is about 1.1mm.</a:t>
            </a: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25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7516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15</a:t>
            </a:fld>
            <a:endParaRPr lang="en-US"/>
          </a:p>
        </p:txBody>
      </p:sp>
      <p:sp>
        <p:nvSpPr>
          <p:cNvPr id="190" name="Shape 190"/>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1" name="Shape 191"/>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a:buSzPct val="25000"/>
            </a:pPr>
            <a:r>
              <a:rPr lang="en-US" sz="1300" dirty="0">
                <a:solidFill>
                  <a:schemeClr val="dk1"/>
                </a:solidFill>
                <a:latin typeface="Calibri"/>
                <a:ea typeface="Calibri"/>
                <a:cs typeface="Calibri"/>
                <a:sym typeface="Calibri"/>
              </a:rPr>
              <a:t>Here shows how the guideway and supporting structure is assemble together.</a:t>
            </a:r>
          </a:p>
          <a:p>
            <a:pPr>
              <a:buSzPct val="25000"/>
            </a:pPr>
            <a:r>
              <a:rPr lang="en-US" sz="1300" dirty="0">
                <a:solidFill>
                  <a:schemeClr val="dk1"/>
                </a:solidFill>
                <a:latin typeface="Calibri"/>
                <a:ea typeface="Calibri"/>
                <a:cs typeface="Calibri"/>
                <a:sym typeface="Calibri"/>
              </a:rPr>
              <a:t>Guideway will be lifted and sit on the flat surface on the supporting structure, then a rail clip on each side will lock the position of the guideway to the supporting structure. </a:t>
            </a:r>
          </a:p>
          <a:p>
            <a:pPr>
              <a:buSzPct val="25000"/>
            </a:pPr>
            <a:r>
              <a:rPr lang="en-US" sz="1300" dirty="0">
                <a:solidFill>
                  <a:schemeClr val="dk1"/>
                </a:solidFill>
                <a:latin typeface="Calibri"/>
                <a:ea typeface="Calibri"/>
                <a:cs typeface="Calibri"/>
                <a:sym typeface="Calibri"/>
              </a:rPr>
              <a:t>There are also heat expansion joints installed in between the guideway</a:t>
            </a: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25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7957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16</a:t>
            </a:fld>
            <a:endParaRPr lang="en-US"/>
          </a:p>
        </p:txBody>
      </p:sp>
      <p:sp>
        <p:nvSpPr>
          <p:cNvPr id="190" name="Shape 190"/>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1" name="Shape 191"/>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r>
              <a:rPr lang="en-US" sz="1300" dirty="0">
                <a:solidFill>
                  <a:schemeClr val="dk1"/>
                </a:solidFill>
                <a:latin typeface="Calibri"/>
                <a:ea typeface="Calibri"/>
                <a:cs typeface="Calibri"/>
                <a:sym typeface="Calibri"/>
              </a:rPr>
              <a:t>Here is how the rail clip will look like, it will be installed 1 each on both side of the guideway.</a:t>
            </a:r>
          </a:p>
          <a:p>
            <a:r>
              <a:rPr lang="en-US" sz="1300" dirty="0">
                <a:solidFill>
                  <a:schemeClr val="dk1"/>
                </a:solidFill>
                <a:latin typeface="Calibri"/>
                <a:ea typeface="Calibri"/>
                <a:cs typeface="Calibri"/>
                <a:sym typeface="Calibri"/>
              </a:rPr>
              <a:t>2 bolts are used to fixed the rail clip on the supporting structure, and the guideway will be clamp down on the other side. This design will allow guideway to move slightly due to heat expansion</a:t>
            </a:r>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25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422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17</a:t>
            </a:fld>
            <a:endParaRPr lang="en-US"/>
          </a:p>
        </p:txBody>
      </p:sp>
      <p:sp>
        <p:nvSpPr>
          <p:cNvPr id="121" name="Shape 121"/>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2" name="Shape 122"/>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r>
              <a:rPr lang="en-US" sz="1200" kern="1200" dirty="0">
                <a:solidFill>
                  <a:schemeClr val="tx1"/>
                </a:solidFill>
                <a:effectLst/>
                <a:latin typeface="+mn-lt"/>
                <a:ea typeface="+mn-ea"/>
                <a:cs typeface="+mn-cs"/>
              </a:rPr>
              <a:t>To prevent the guideway from buckling due to heat expansion, we will need to know how much the guideway can expand in extreme conditions. According to the Bridge Design Specification (AASHTO, 2017), in a moderate climate area as San Jose, a bridge needs to be able to handle temperature from 0 to 120 F. We will use the same specification for our guideway design.</a:t>
            </a:r>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9200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18</a:t>
            </a:fld>
            <a:endParaRPr lang="en-US"/>
          </a:p>
        </p:txBody>
      </p:sp>
      <p:sp>
        <p:nvSpPr>
          <p:cNvPr id="121" name="Shape 121"/>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2" name="Shape 122"/>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setting the initial temperature to be 0 and the steady state temperature to be 120°F, the simulation result shows that the guideway can expand by about 9.7 mm (See Figure 28), so we will leave a gap 9.7mm minimum in between the heat expansion joint.</a:t>
            </a: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5830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19</a:t>
            </a:fld>
            <a:endParaRPr lang="en-US"/>
          </a:p>
        </p:txBody>
      </p:sp>
      <p:sp>
        <p:nvSpPr>
          <p:cNvPr id="190" name="Shape 190"/>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1" name="Shape 191"/>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r>
              <a:rPr lang="en-US" sz="1300" dirty="0">
                <a:solidFill>
                  <a:schemeClr val="dk1"/>
                </a:solidFill>
                <a:latin typeface="Calibri"/>
                <a:ea typeface="Calibri"/>
                <a:cs typeface="Calibri"/>
                <a:sym typeface="Calibri"/>
              </a:rPr>
              <a:t>This is how the heat expansion joint looks like, they are installed in pairs between the guideway segments, which provide continuous running surface, which still allowing the 9.7 mm heat expansion</a:t>
            </a:r>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25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2711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2</a:t>
            </a:fld>
            <a:endParaRPr lang="en-US"/>
          </a:p>
        </p:txBody>
      </p:sp>
      <p:sp>
        <p:nvSpPr>
          <p:cNvPr id="72" name="Shape 72"/>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3" name="Shape 73"/>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r>
              <a:rPr lang="en-US" sz="1100" dirty="0">
                <a:solidFill>
                  <a:schemeClr val="dk1"/>
                </a:solidFill>
                <a:latin typeface="Calibri"/>
                <a:ea typeface="Calibri"/>
                <a:cs typeface="Calibri"/>
                <a:sym typeface="Calibri"/>
              </a:rPr>
              <a:t>We are having problems with the current mode of transportation</a:t>
            </a:r>
          </a:p>
          <a:p>
            <a:r>
              <a:rPr lang="en-US" sz="1100" dirty="0">
                <a:solidFill>
                  <a:schemeClr val="dk1"/>
                </a:solidFill>
                <a:latin typeface="Calibri"/>
                <a:ea typeface="Calibri"/>
                <a:cs typeface="Calibri"/>
                <a:sym typeface="Calibri"/>
              </a:rPr>
              <a:t>1 The traffic is heavy, there’s a study shows that people spend approximately 1.7 hours in traffic daily.</a:t>
            </a:r>
          </a:p>
          <a:p>
            <a:r>
              <a:rPr lang="en-US" sz="1100" dirty="0">
                <a:solidFill>
                  <a:schemeClr val="dk1"/>
                </a:solidFill>
                <a:latin typeface="Calibri"/>
                <a:ea typeface="Calibri"/>
                <a:cs typeface="Calibri"/>
                <a:sym typeface="Calibri"/>
              </a:rPr>
              <a:t>2. Air pollution is getting worse and worse, which is causing climate change.</a:t>
            </a:r>
          </a:p>
          <a:p>
            <a:r>
              <a:rPr lang="en-US" sz="1100" dirty="0">
                <a:solidFill>
                  <a:schemeClr val="dk1"/>
                </a:solidFill>
                <a:latin typeface="Calibri"/>
                <a:ea typeface="Calibri"/>
                <a:cs typeface="Calibri"/>
                <a:sym typeface="Calibri"/>
              </a:rPr>
              <a:t>3. Majority of the vehicles we are using nowadays consume fossil fuel. If we keep the current rate of fuel consumption, </a:t>
            </a:r>
            <a:r>
              <a:rPr lang="en-US" sz="1200" b="0" i="0" kern="1200" dirty="0">
                <a:solidFill>
                  <a:schemeClr val="tx1"/>
                </a:solidFill>
                <a:effectLst/>
                <a:latin typeface="+mn-lt"/>
                <a:ea typeface="+mn-ea"/>
                <a:cs typeface="+mn-cs"/>
              </a:rPr>
              <a:t>our known oil deposits could run out in just over 53 years</a:t>
            </a:r>
            <a:endParaRPr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6854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20</a:t>
            </a:fld>
            <a:endParaRPr lang="en-US"/>
          </a:p>
        </p:txBody>
      </p:sp>
      <p:sp>
        <p:nvSpPr>
          <p:cNvPr id="121" name="Shape 121"/>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2" name="Shape 122"/>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300" dirty="0">
                <a:solidFill>
                  <a:schemeClr val="dk1"/>
                </a:solidFill>
                <a:latin typeface="Calibri"/>
                <a:ea typeface="Calibri"/>
                <a:cs typeface="Calibri"/>
                <a:sym typeface="Calibri"/>
              </a:rPr>
              <a:t>Since the bogie has 4 wheels, a downward force about ¼ of the total weight will be acted to the heat expansion joint when the bogie travel pass, which is about </a:t>
            </a:r>
            <a:r>
              <a:rPr lang="en-US" sz="1200" kern="1200" dirty="0">
                <a:solidFill>
                  <a:schemeClr val="tx1"/>
                </a:solidFill>
                <a:effectLst/>
                <a:latin typeface="+mn-lt"/>
                <a:ea typeface="+mn-ea"/>
                <a:cs typeface="+mn-cs"/>
              </a:rPr>
              <a:t>6125N. the FEA result is shown in Figure 29. The maximum stress is seen to be about 1.22x10</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N/m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so the factor of safety against yield is about 2.3.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300" dirty="0">
              <a:solidFill>
                <a:schemeClr val="dk1"/>
              </a:solidFill>
              <a:latin typeface="Calibri"/>
              <a:ea typeface="Calibri"/>
              <a:cs typeface="Calibri"/>
              <a:sym typeface="Calibri"/>
            </a:endParaRPr>
          </a:p>
          <a:p>
            <a:pPr>
              <a:buSzPct val="25000"/>
            </a:pPr>
            <a:endParaRPr lang="en-US" sz="1300" dirty="0">
              <a:solidFill>
                <a:schemeClr val="dk1"/>
              </a:solidFill>
              <a:latin typeface="Calibri"/>
              <a:ea typeface="Calibri"/>
              <a:cs typeface="Calibri"/>
              <a:sym typeface="Calibri"/>
            </a:endParaRPr>
          </a:p>
          <a:p>
            <a:pPr>
              <a:buSzPct val="25000"/>
            </a:pPr>
            <a:endParaRPr lang="en-US"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5548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Besides the static loading, we also need to evaluate how the supporting structure reacts to an earthquake. As mentioned in the literature review section, the seismic response spectrum method can be used to simulate the earthquake movement. I found the response spectrum data from an actual earthquake of Magnitude 6.9 that happened in El Centro 1940. The data has two columns, the first column is time, and the second column is the corresponding acceleration in g’s, gravity. With such data, </a:t>
            </a:r>
            <a:r>
              <a:rPr lang="en-US" sz="1200" kern="1200" dirty="0" err="1">
                <a:solidFill>
                  <a:schemeClr val="tx1"/>
                </a:solidFill>
                <a:effectLst/>
                <a:latin typeface="+mn-lt"/>
                <a:ea typeface="+mn-ea"/>
                <a:cs typeface="+mn-cs"/>
              </a:rPr>
              <a:t>Solidworks</a:t>
            </a:r>
            <a:r>
              <a:rPr lang="en-US" sz="1200" kern="1200" dirty="0">
                <a:solidFill>
                  <a:schemeClr val="tx1"/>
                </a:solidFill>
                <a:effectLst/>
                <a:latin typeface="+mn-lt"/>
                <a:ea typeface="+mn-ea"/>
                <a:cs typeface="+mn-cs"/>
              </a:rPr>
              <a:t> Dynamics Study can be used study to simulate the earthquake. For the external loads setting, choose base excitation in the </a:t>
            </a:r>
            <a:r>
              <a:rPr lang="en-US" sz="1200" kern="1200" dirty="0" err="1">
                <a:solidFill>
                  <a:schemeClr val="tx1"/>
                </a:solidFill>
                <a:effectLst/>
                <a:latin typeface="+mn-lt"/>
                <a:ea typeface="+mn-ea"/>
                <a:cs typeface="+mn-cs"/>
              </a:rPr>
              <a:t>Solidworks</a:t>
            </a:r>
            <a:r>
              <a:rPr lang="en-US" sz="1200" kern="1200" dirty="0">
                <a:solidFill>
                  <a:schemeClr val="tx1"/>
                </a:solidFill>
                <a:effectLst/>
                <a:latin typeface="+mn-lt"/>
                <a:ea typeface="+mn-ea"/>
                <a:cs typeface="+mn-cs"/>
              </a:rPr>
              <a:t> program, and enter the raw data from the response spectrum, then we are getting a graph as shown </a:t>
            </a:r>
            <a:endParaRPr lang="en-US" dirty="0"/>
          </a:p>
        </p:txBody>
      </p:sp>
      <p:sp>
        <p:nvSpPr>
          <p:cNvPr id="4" name="Slide Number Placeholder 3"/>
          <p:cNvSpPr>
            <a:spLocks noGrp="1"/>
          </p:cNvSpPr>
          <p:nvPr>
            <p:ph type="sldNum" idx="12"/>
          </p:nvPr>
        </p:nvSpPr>
        <p:spPr/>
        <p:txBody>
          <a:bodyPr/>
          <a:lstStyle/>
          <a:p>
            <a:pPr>
              <a:buSzPct val="25000"/>
            </a:pPr>
            <a:fld id="{00000000-1234-1234-1234-123412341234}" type="slidenum">
              <a:rPr lang="en-US" smtClean="0"/>
              <a:pPr>
                <a:buSzPct val="25000"/>
              </a:pPr>
              <a:t>21</a:t>
            </a:fld>
            <a:endParaRPr lang="en-US"/>
          </a:p>
        </p:txBody>
      </p:sp>
    </p:spTree>
    <p:extLst>
      <p:ext uri="{BB962C8B-B14F-4D97-AF65-F5344CB8AC3E}">
        <p14:creationId xmlns:p14="http://schemas.microsoft.com/office/powerpoint/2010/main" val="2642702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22</a:t>
            </a:fld>
            <a:endParaRPr lang="en-US"/>
          </a:p>
        </p:txBody>
      </p:sp>
      <p:sp>
        <p:nvSpPr>
          <p:cNvPr id="190" name="Shape 190"/>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1" name="Shape 191"/>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r>
              <a:rPr lang="en-US" sz="1200" kern="1200" dirty="0">
                <a:solidFill>
                  <a:schemeClr val="tx1"/>
                </a:solidFill>
                <a:effectLst/>
                <a:latin typeface="+mn-lt"/>
                <a:ea typeface="+mn-ea"/>
                <a:cs typeface="+mn-cs"/>
              </a:rPr>
              <a:t>The result from running the simulation is shown in Figures 24 and 25. The maximum stress we have in the supporting structure is about 4.55 x 10</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N/m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the maximum deflection during the earthquake is about 1.7mm. </a:t>
            </a:r>
          </a:p>
          <a:p>
            <a:endParaRPr lang="en-US" sz="1300" dirty="0">
              <a:solidFill>
                <a:schemeClr val="dk1"/>
              </a:solidFill>
              <a:latin typeface="Calibri"/>
              <a:ea typeface="Calibri"/>
              <a:cs typeface="Calibri"/>
              <a:sym typeface="Calibri"/>
            </a:endParaRPr>
          </a:p>
          <a:p>
            <a:r>
              <a:rPr lang="en-US" sz="1200" kern="1200" dirty="0">
                <a:solidFill>
                  <a:schemeClr val="tx1"/>
                </a:solidFill>
                <a:effectLst/>
                <a:latin typeface="+mn-lt"/>
                <a:ea typeface="+mn-ea"/>
                <a:cs typeface="+mn-cs"/>
              </a:rPr>
              <a:t>This simulation is not exactly how an actual earthquake supposed to be, instead, it’s a simplified version of an earthquake. An actual earthquake wave will have vertical movement as well as horizontal moment. However, we know that most of the damage caused by an earthquake comes from the horizontal wave, which will make a building shake horizontally. That’s why I choose to just use the horizontal acceleration as the input to simplify the simulation. So even though the maximum stress for the guideway is going to be a larger value during an actual earthquake, it should not be too much different from the simulation result.</a:t>
            </a:r>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25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3430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23</a:t>
            </a:fld>
            <a:endParaRPr lang="en-US"/>
          </a:p>
        </p:txBody>
      </p:sp>
      <p:sp>
        <p:nvSpPr>
          <p:cNvPr id="190" name="Shape 190"/>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1" name="Shape 191"/>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r>
              <a:rPr lang="en-US" sz="1300" dirty="0">
                <a:solidFill>
                  <a:schemeClr val="dk1"/>
                </a:solidFill>
                <a:latin typeface="Calibri"/>
                <a:ea typeface="Calibri"/>
                <a:cs typeface="Calibri"/>
                <a:sym typeface="Calibri"/>
              </a:rPr>
              <a:t>To similar wind affect to the guideway, </a:t>
            </a:r>
            <a:r>
              <a:rPr lang="en-US" sz="1200" kern="1200" dirty="0">
                <a:solidFill>
                  <a:schemeClr val="tx1"/>
                </a:solidFill>
                <a:effectLst/>
                <a:latin typeface="+mn-lt"/>
                <a:ea typeface="+mn-ea"/>
                <a:cs typeface="+mn-cs"/>
              </a:rPr>
              <a:t>The wind is set to blow horizontally in 115 mph, and perpendicular to the direction of the guideway. The simulation result is shown. The maximum stress that caused by the wind load is about 1.02x10</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N/m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the maximum deflection that cause by wind load is about 2.75mm. The maximum stress that caused by wind load is relatively small compare to the yield strength of the material (Carbon steel), so the structure will be safe from wind loading. </a:t>
            </a:r>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25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19201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24</a:t>
            </a:fld>
            <a:endParaRPr lang="en-US"/>
          </a:p>
        </p:txBody>
      </p:sp>
      <p:sp>
        <p:nvSpPr>
          <p:cNvPr id="121" name="Shape 121"/>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2" name="Shape 122"/>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endParaRPr sz="1300" dirty="0">
              <a:solidFill>
                <a:schemeClr val="dk1"/>
              </a:solidFill>
              <a:latin typeface="Calibri"/>
              <a:ea typeface="Calibri"/>
              <a:cs typeface="Calibri"/>
              <a:sym typeface="Calibri"/>
            </a:endParaRPr>
          </a:p>
          <a:p>
            <a:r>
              <a:rPr lang="en-US" sz="1300" dirty="0">
                <a:solidFill>
                  <a:schemeClr val="dk1"/>
                </a:solidFill>
                <a:latin typeface="Calibri"/>
                <a:ea typeface="Calibri"/>
                <a:cs typeface="Calibri"/>
                <a:sym typeface="Calibri"/>
              </a:rPr>
              <a:t>When the bogie need to change direction, we need a Y joint guideway segment.</a:t>
            </a:r>
          </a:p>
          <a:p>
            <a:endParaRPr lang="en-US" sz="1300" dirty="0">
              <a:solidFill>
                <a:schemeClr val="dk1"/>
              </a:solidFill>
              <a:latin typeface="Calibri"/>
              <a:ea typeface="Calibri"/>
              <a:cs typeface="Calibri"/>
              <a:sym typeface="Calibri"/>
            </a:endParaRPr>
          </a:p>
          <a:p>
            <a:r>
              <a:rPr lang="en-US" sz="1300" dirty="0">
                <a:solidFill>
                  <a:schemeClr val="dk1"/>
                </a:solidFill>
                <a:latin typeface="Calibri"/>
                <a:ea typeface="Calibri"/>
                <a:cs typeface="Calibri"/>
                <a:sym typeface="Calibri"/>
              </a:rPr>
              <a:t>Overall length of the Y joint segment is the same as the straight section, 48 feet</a:t>
            </a:r>
          </a:p>
          <a:p>
            <a:r>
              <a:rPr lang="en-US" sz="1300" dirty="0">
                <a:solidFill>
                  <a:schemeClr val="dk1"/>
                </a:solidFill>
                <a:latin typeface="Calibri"/>
                <a:ea typeface="Calibri"/>
                <a:cs typeface="Calibri"/>
                <a:sym typeface="Calibri"/>
              </a:rPr>
              <a:t>The turning radius is 50 feet, which is about 15 meter</a:t>
            </a:r>
          </a:p>
          <a:p>
            <a:endParaRPr lang="en-US" sz="1300" dirty="0">
              <a:solidFill>
                <a:schemeClr val="dk1"/>
              </a:solidFill>
              <a:latin typeface="Calibri"/>
              <a:ea typeface="Calibri"/>
              <a:cs typeface="Calibri"/>
              <a:sym typeface="Calibri"/>
            </a:endParaRPr>
          </a:p>
          <a:p>
            <a:r>
              <a:rPr lang="en-US" sz="1300" dirty="0">
                <a:solidFill>
                  <a:schemeClr val="dk1"/>
                </a:solidFill>
                <a:latin typeface="Calibri"/>
                <a:ea typeface="Calibri"/>
                <a:cs typeface="Calibri"/>
                <a:sym typeface="Calibri"/>
              </a:rPr>
              <a:t>Between the straight section and the curved section, there’s a transactional spiral to make sure the bogie make a comfortable turn for the </a:t>
            </a:r>
            <a:r>
              <a:rPr lang="en-US" sz="1300" dirty="0" err="1">
                <a:solidFill>
                  <a:schemeClr val="dk1"/>
                </a:solidFill>
                <a:latin typeface="Calibri"/>
                <a:ea typeface="Calibri"/>
                <a:cs typeface="Calibri"/>
                <a:sym typeface="Calibri"/>
              </a:rPr>
              <a:t>passangers</a:t>
            </a:r>
            <a:r>
              <a:rPr lang="en-US" sz="1300" dirty="0">
                <a:solidFill>
                  <a:schemeClr val="dk1"/>
                </a:solidFill>
                <a:latin typeface="Calibri"/>
                <a:ea typeface="Calibri"/>
                <a:cs typeface="Calibri"/>
                <a:sym typeface="Calibri"/>
              </a:rPr>
              <a:t>.</a:t>
            </a: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2207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25</a:t>
            </a:fld>
            <a:endParaRPr lang="en-US"/>
          </a:p>
        </p:txBody>
      </p:sp>
      <p:sp>
        <p:nvSpPr>
          <p:cNvPr id="121" name="Shape 121"/>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2" name="Shape 122"/>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a:buSzPct val="25000"/>
            </a:pPr>
            <a:r>
              <a:rPr lang="en-US" sz="1300" dirty="0">
                <a:solidFill>
                  <a:schemeClr val="dk1"/>
                </a:solidFill>
                <a:latin typeface="Calibri"/>
                <a:ea typeface="Calibri"/>
                <a:cs typeface="Calibri"/>
                <a:sym typeface="Calibri"/>
              </a:rPr>
              <a:t>Here is the switching mechanism. </a:t>
            </a:r>
          </a:p>
          <a:p>
            <a:pPr>
              <a:buSzPct val="25000"/>
            </a:pPr>
            <a:endParaRPr lang="en-US" sz="1300" dirty="0">
              <a:solidFill>
                <a:schemeClr val="dk1"/>
              </a:solidFill>
              <a:latin typeface="Calibri"/>
              <a:ea typeface="Calibri"/>
              <a:cs typeface="Calibri"/>
              <a:sym typeface="Calibri"/>
            </a:endParaRPr>
          </a:p>
          <a:p>
            <a:pPr>
              <a:buSzPct val="25000"/>
            </a:pPr>
            <a:r>
              <a:rPr lang="en-US" sz="1200" kern="1200" dirty="0">
                <a:solidFill>
                  <a:schemeClr val="tx1"/>
                </a:solidFill>
                <a:effectLst/>
                <a:latin typeface="+mn-lt"/>
                <a:ea typeface="+mn-ea"/>
                <a:cs typeface="+mn-cs"/>
              </a:rPr>
              <a:t>There is an I beam welded on the inner vertical wall on each side, as well as two L beams welded on ceiling of the guideway. When the bogie needs to turn right, the guide wheels on the bogie will slide to the right and engage with the I beam on the right side as well as the L beam on the right side, dragging the bogie to turn right. When the bogie needs to go straight, it’s guide wheels will need to slide to the left side instead. </a:t>
            </a:r>
            <a:endParaRPr lang="en-US"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0401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26</a:t>
            </a:fld>
            <a:endParaRPr lang="en-US"/>
          </a:p>
        </p:txBody>
      </p:sp>
      <p:sp>
        <p:nvSpPr>
          <p:cNvPr id="121" name="Shape 121"/>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2" name="Shape 122"/>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splitting section of the guideway, there will be an area where the bogie is running through with no support on one side. Even we have the side track and upper track to keep the bogie in position, the position of the driving wheel will be lower due to the shock displacement. To prevent the driving wheel from hitting the guideway, we create a small transaction area in the splitting section as shown in Figure 16. The transaction area is a small incline with about 0.5-inch offset from the normal running surface, this will help the driving wheel of the bogie to engage back to the running surface smoothly. </a:t>
            </a: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820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3</a:t>
            </a:fld>
            <a:endParaRPr lang="en-US"/>
          </a:p>
        </p:txBody>
      </p:sp>
      <p:sp>
        <p:nvSpPr>
          <p:cNvPr id="52" name="Shape 52"/>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3" name="Shape 53"/>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a:buSzPct val="25000"/>
            </a:pPr>
            <a:r>
              <a:rPr lang="en-US" sz="1200" kern="1200" dirty="0">
                <a:solidFill>
                  <a:schemeClr val="tx1"/>
                </a:solidFill>
                <a:effectLst/>
                <a:latin typeface="+mn-lt"/>
                <a:ea typeface="+mn-ea"/>
                <a:cs typeface="+mn-cs"/>
              </a:rPr>
              <a:t>Fortunately, we have one solution to resolve all three problems: the SPARTAN </a:t>
            </a:r>
            <a:r>
              <a:rPr lang="en-US" sz="1200" kern="1200" dirty="0" err="1">
                <a:solidFill>
                  <a:schemeClr val="tx1"/>
                </a:solidFill>
                <a:effectLst/>
                <a:latin typeface="+mn-lt"/>
                <a:ea typeface="+mn-ea"/>
                <a:cs typeface="+mn-cs"/>
              </a:rPr>
              <a:t>Superway</a:t>
            </a:r>
            <a:r>
              <a:rPr lang="en-US" sz="1200" kern="1200" dirty="0">
                <a:solidFill>
                  <a:schemeClr val="tx1"/>
                </a:solidFill>
                <a:effectLst/>
                <a:latin typeface="+mn-lt"/>
                <a:ea typeface="+mn-ea"/>
                <a:cs typeface="+mn-cs"/>
              </a:rPr>
              <a:t>. SPARTAN stands for Solar Powered Automated Rapid Transit Ascendant Networks.</a:t>
            </a:r>
          </a:p>
          <a:p>
            <a:pPr marL="228600" indent="-228600">
              <a:buSzPct val="25000"/>
              <a:buAutoNum type="arabicPeriod"/>
            </a:pPr>
            <a:r>
              <a:rPr lang="en-US" sz="1200" i="1" kern="1200" dirty="0">
                <a:solidFill>
                  <a:schemeClr val="tx1"/>
                </a:solidFill>
                <a:effectLst/>
                <a:latin typeface="+mn-lt"/>
                <a:ea typeface="+mn-ea"/>
                <a:cs typeface="+mn-cs"/>
                <a:sym typeface="Calibri"/>
              </a:rPr>
              <a:t>First of all, it will suspended guideway system, which utilized the vertical space in the current compact urban environment, helps to reduce traffic flows while not impacting the current transportation system.</a:t>
            </a:r>
            <a:endParaRPr lang="en-US" sz="1300" i="1" kern="1200" dirty="0">
              <a:solidFill>
                <a:schemeClr val="dk1"/>
              </a:solidFill>
              <a:effectLst/>
              <a:latin typeface="Calibri"/>
              <a:ea typeface="+mn-ea"/>
              <a:cs typeface="Calibri"/>
              <a:sym typeface="Calibri"/>
            </a:endParaRPr>
          </a:p>
          <a:p>
            <a:pPr marL="228600" indent="-228600">
              <a:buSzPct val="25000"/>
              <a:buAutoNum type="arabicPeriod"/>
            </a:pPr>
            <a:r>
              <a:rPr lang="en-US" sz="1300" i="1" kern="1200" dirty="0">
                <a:solidFill>
                  <a:schemeClr val="dk1"/>
                </a:solidFill>
                <a:effectLst/>
                <a:latin typeface="Calibri"/>
                <a:ea typeface="+mn-ea"/>
                <a:cs typeface="Calibri"/>
                <a:sym typeface="Calibri"/>
              </a:rPr>
              <a:t>The bogie will use electric motor, which has zero emission, helps to reduce pollution  </a:t>
            </a:r>
          </a:p>
          <a:p>
            <a:pPr marL="228600" indent="-228600">
              <a:buSzPct val="25000"/>
              <a:buAutoNum type="arabicPeriod"/>
            </a:pPr>
            <a:r>
              <a:rPr lang="en-US" sz="1300" i="1" kern="1200" dirty="0">
                <a:solidFill>
                  <a:schemeClr val="dk1"/>
                </a:solidFill>
                <a:effectLst/>
                <a:latin typeface="Calibri"/>
                <a:ea typeface="+mn-ea"/>
                <a:cs typeface="Calibri"/>
                <a:sym typeface="Calibri"/>
              </a:rPr>
              <a:t>All the electricity needed for vehicle running is generated by solar panels, no fossil fuel needed.</a:t>
            </a:r>
            <a:endParaRPr lang="en-US" sz="1200" i="1" kern="1200" dirty="0">
              <a:solidFill>
                <a:schemeClr val="tx1"/>
              </a:solidFill>
              <a:effectLst/>
              <a:latin typeface="+mn-lt"/>
              <a:ea typeface="+mn-ea"/>
              <a:cs typeface="+mn-cs"/>
              <a:sym typeface="Calibri"/>
            </a:endParaRPr>
          </a:p>
        </p:txBody>
      </p:sp>
    </p:spTree>
    <p:extLst>
      <p:ext uri="{BB962C8B-B14F-4D97-AF65-F5344CB8AC3E}">
        <p14:creationId xmlns:p14="http://schemas.microsoft.com/office/powerpoint/2010/main" val="1621394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4</a:t>
            </a:fld>
            <a:endParaRPr lang="en-US"/>
          </a:p>
        </p:txBody>
      </p:sp>
      <p:sp>
        <p:nvSpPr>
          <p:cNvPr id="52" name="Shape 52"/>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3" name="Shape 53"/>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a:buSzPct val="25000"/>
            </a:pPr>
            <a:r>
              <a:rPr lang="en-US" sz="1300" i="1" dirty="0">
                <a:solidFill>
                  <a:schemeClr val="dk1"/>
                </a:solidFill>
                <a:latin typeface="Calibri"/>
                <a:ea typeface="Calibri"/>
                <a:cs typeface="Calibri"/>
                <a:sym typeface="Calibri"/>
              </a:rPr>
              <a:t>As one of the team member for the SPARTAN </a:t>
            </a:r>
            <a:r>
              <a:rPr lang="en-US" sz="1300" i="1" dirty="0" err="1">
                <a:solidFill>
                  <a:schemeClr val="dk1"/>
                </a:solidFill>
                <a:latin typeface="Calibri"/>
                <a:ea typeface="Calibri"/>
                <a:cs typeface="Calibri"/>
                <a:sym typeface="Calibri"/>
              </a:rPr>
              <a:t>Superway</a:t>
            </a:r>
            <a:r>
              <a:rPr lang="en-US" sz="1300" i="1" dirty="0">
                <a:solidFill>
                  <a:schemeClr val="dk1"/>
                </a:solidFill>
                <a:latin typeface="Calibri"/>
                <a:ea typeface="Calibri"/>
                <a:cs typeface="Calibri"/>
                <a:sym typeface="Calibri"/>
              </a:rPr>
              <a:t> project, my goals are to design the guideway, define the manufacturing process and summarize the cost for building the guideway system.</a:t>
            </a:r>
          </a:p>
        </p:txBody>
      </p:sp>
    </p:spTree>
    <p:extLst>
      <p:ext uri="{BB962C8B-B14F-4D97-AF65-F5344CB8AC3E}">
        <p14:creationId xmlns:p14="http://schemas.microsoft.com/office/powerpoint/2010/main" val="331198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5</a:t>
            </a:fld>
            <a:endParaRPr lang="en-US"/>
          </a:p>
        </p:txBody>
      </p:sp>
      <p:sp>
        <p:nvSpPr>
          <p:cNvPr id="72" name="Shape 72"/>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3" name="Shape 73"/>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r>
              <a:rPr lang="en-US" sz="1100" dirty="0">
                <a:solidFill>
                  <a:schemeClr val="dk1"/>
                </a:solidFill>
                <a:latin typeface="Calibri"/>
                <a:ea typeface="Calibri"/>
                <a:cs typeface="Calibri"/>
                <a:sym typeface="Calibri"/>
              </a:rPr>
              <a:t>There are quite a few suspended guideway system existed around the world already, like the Wuppertal and H-Bahn in Germany and the </a:t>
            </a:r>
            <a:r>
              <a:rPr lang="en-US" sz="1100" dirty="0" err="1">
                <a:solidFill>
                  <a:schemeClr val="dk1"/>
                </a:solidFill>
                <a:latin typeface="Calibri"/>
                <a:ea typeface="Calibri"/>
                <a:cs typeface="Calibri"/>
                <a:sym typeface="Calibri"/>
              </a:rPr>
              <a:t>Shonan</a:t>
            </a:r>
            <a:r>
              <a:rPr lang="en-US" sz="1100" dirty="0">
                <a:solidFill>
                  <a:schemeClr val="dk1"/>
                </a:solidFill>
                <a:latin typeface="Calibri"/>
                <a:ea typeface="Calibri"/>
                <a:cs typeface="Calibri"/>
                <a:sym typeface="Calibri"/>
              </a:rPr>
              <a:t> Monorail in Japan.</a:t>
            </a:r>
          </a:p>
          <a:p>
            <a:r>
              <a:rPr lang="en-US" sz="1100" dirty="0" err="1">
                <a:solidFill>
                  <a:schemeClr val="dk1"/>
                </a:solidFill>
                <a:latin typeface="Calibri"/>
                <a:ea typeface="Calibri"/>
                <a:cs typeface="Calibri"/>
                <a:sym typeface="Calibri"/>
              </a:rPr>
              <a:t>Wuppertail</a:t>
            </a:r>
            <a:r>
              <a:rPr lang="en-US" sz="1100" dirty="0">
                <a:solidFill>
                  <a:schemeClr val="dk1"/>
                </a:solidFill>
                <a:latin typeface="Calibri"/>
                <a:ea typeface="Calibri"/>
                <a:cs typeface="Calibri"/>
                <a:sym typeface="Calibri"/>
              </a:rPr>
              <a:t> is using a traditional trust and beam guideway structure, while H-Bahn and </a:t>
            </a:r>
            <a:r>
              <a:rPr lang="en-US" sz="1100" dirty="0" err="1">
                <a:solidFill>
                  <a:schemeClr val="dk1"/>
                </a:solidFill>
                <a:latin typeface="Calibri"/>
                <a:ea typeface="Calibri"/>
                <a:cs typeface="Calibri"/>
                <a:sym typeface="Calibri"/>
              </a:rPr>
              <a:t>Shonan</a:t>
            </a:r>
            <a:r>
              <a:rPr lang="en-US" sz="1100" dirty="0">
                <a:solidFill>
                  <a:schemeClr val="dk1"/>
                </a:solidFill>
                <a:latin typeface="Calibri"/>
                <a:ea typeface="Calibri"/>
                <a:cs typeface="Calibri"/>
                <a:sym typeface="Calibri"/>
              </a:rPr>
              <a:t> Monorail are using the enclosed guideway </a:t>
            </a:r>
            <a:endParaRPr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095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6</a:t>
            </a:fld>
            <a:endParaRPr lang="en-US"/>
          </a:p>
        </p:txBody>
      </p:sp>
      <p:sp>
        <p:nvSpPr>
          <p:cNvPr id="52" name="Shape 52"/>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3" name="Shape 53"/>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lvl="0">
              <a:buSzPct val="25000"/>
            </a:pPr>
            <a:r>
              <a:rPr lang="en-US" sz="1400" b="0" dirty="0">
                <a:latin typeface="Calibri"/>
                <a:ea typeface="Calibri"/>
                <a:cs typeface="Calibri"/>
                <a:sym typeface="Calibri"/>
              </a:rPr>
              <a:t>I choose to design the guideway similar to H-</a:t>
            </a:r>
            <a:r>
              <a:rPr lang="en-US" sz="1400" b="0" dirty="0" err="1">
                <a:latin typeface="Calibri"/>
                <a:ea typeface="Calibri"/>
                <a:cs typeface="Calibri"/>
                <a:sym typeface="Calibri"/>
              </a:rPr>
              <a:t>bahn</a:t>
            </a:r>
            <a:r>
              <a:rPr lang="en-US" sz="1400" b="0" dirty="0">
                <a:latin typeface="Calibri"/>
                <a:ea typeface="Calibri"/>
                <a:cs typeface="Calibri"/>
                <a:sym typeface="Calibri"/>
              </a:rPr>
              <a:t> and </a:t>
            </a:r>
            <a:r>
              <a:rPr lang="en-US" sz="1400" b="0" dirty="0" err="1">
                <a:latin typeface="Calibri"/>
                <a:ea typeface="Calibri"/>
                <a:cs typeface="Calibri"/>
                <a:sym typeface="Calibri"/>
              </a:rPr>
              <a:t>Shonan</a:t>
            </a:r>
            <a:r>
              <a:rPr lang="en-US" sz="1400" b="0" dirty="0">
                <a:latin typeface="Calibri"/>
                <a:ea typeface="Calibri"/>
                <a:cs typeface="Calibri"/>
                <a:sym typeface="Calibri"/>
              </a:rPr>
              <a:t> Monorail for the following 3 reasons:</a:t>
            </a:r>
          </a:p>
          <a:p>
            <a:pPr marL="342900" lvl="0" indent="-342900">
              <a:buSzPct val="25000"/>
              <a:buAutoNum type="arabicPeriod"/>
            </a:pPr>
            <a:r>
              <a:rPr lang="en-US" sz="1400" b="0" i="0" u="none" strike="noStrike" cap="none" baseline="0" dirty="0">
                <a:solidFill>
                  <a:srgbClr val="000000"/>
                </a:solidFill>
                <a:latin typeface="Calibri"/>
                <a:ea typeface="Calibri"/>
                <a:cs typeface="Calibri"/>
                <a:sym typeface="Calibri"/>
              </a:rPr>
              <a:t>Since the guideway is enclosed, </a:t>
            </a:r>
            <a:r>
              <a:rPr lang="en-US" sz="1200" kern="1200" dirty="0">
                <a:solidFill>
                  <a:schemeClr val="tx1"/>
                </a:solidFill>
                <a:effectLst/>
                <a:latin typeface="+mn-lt"/>
                <a:ea typeface="+mn-ea"/>
                <a:cs typeface="+mn-cs"/>
              </a:rPr>
              <a:t>radiated noise will be reduced compared to an open guideway such as train. this is a big win, since the first route planned for the SPARTAN </a:t>
            </a:r>
            <a:r>
              <a:rPr lang="en-US" sz="1200" kern="1200" dirty="0" err="1">
                <a:solidFill>
                  <a:schemeClr val="tx1"/>
                </a:solidFill>
                <a:effectLst/>
                <a:latin typeface="+mn-lt"/>
                <a:ea typeface="+mn-ea"/>
                <a:cs typeface="+mn-cs"/>
              </a:rPr>
              <a:t>Superway</a:t>
            </a:r>
            <a:r>
              <a:rPr lang="en-US" sz="1200" kern="1200" dirty="0">
                <a:solidFill>
                  <a:schemeClr val="tx1"/>
                </a:solidFill>
                <a:effectLst/>
                <a:latin typeface="+mn-lt"/>
                <a:ea typeface="+mn-ea"/>
                <a:cs typeface="+mn-cs"/>
              </a:rPr>
              <a:t> is going to be located at downtown San Jose, and it’s going to pass by offices, libraries, schools, and neighborhoods. If the noise level is too high, it will significantly affect people’s daily lives.</a:t>
            </a:r>
          </a:p>
          <a:p>
            <a:pPr marL="228600" lvl="0" indent="-228600">
              <a:buSzPct val="25000"/>
              <a:buAutoNum type="arabicPeriod"/>
            </a:pPr>
            <a:r>
              <a:rPr lang="en-US" sz="1200" kern="1200" dirty="0">
                <a:solidFill>
                  <a:schemeClr val="tx1"/>
                </a:solidFill>
                <a:effectLst/>
                <a:latin typeface="+mn-lt"/>
                <a:ea typeface="+mn-ea"/>
                <a:cs typeface="+mn-cs"/>
              </a:rPr>
              <a:t>The guideway is relatively easy to manufacture, main component are just steel hollow tube and the ribs</a:t>
            </a:r>
          </a:p>
          <a:p>
            <a:pPr marL="228600" lvl="0" indent="-228600">
              <a:buSzPct val="25000"/>
              <a:buAutoNum type="arabicPeriod"/>
            </a:pPr>
            <a:r>
              <a:rPr lang="en-US" sz="1200" kern="1200" dirty="0">
                <a:solidFill>
                  <a:schemeClr val="tx1"/>
                </a:solidFill>
                <a:effectLst/>
                <a:latin typeface="+mn-lt"/>
                <a:ea typeface="+mn-ea"/>
                <a:cs typeface="+mn-cs"/>
              </a:rPr>
              <a:t>Also, since the bogie is using battery and electric motors, it will be weather sensitive. By having this enclosed guideway design, the weather effect on those electric components are minimized since sunlight or rain water will never reach to the bogie. </a:t>
            </a:r>
            <a:endParaRPr lang="en-US" sz="1400" b="0" i="0" u="none" strike="noStrike" cap="none" baseline="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9448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7</a:t>
            </a:fld>
            <a:endParaRPr lang="en-US"/>
          </a:p>
        </p:txBody>
      </p:sp>
      <p:sp>
        <p:nvSpPr>
          <p:cNvPr id="72" name="Shape 72"/>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3" name="Shape 73"/>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r>
              <a:rPr lang="en-US" sz="1100" dirty="0">
                <a:solidFill>
                  <a:schemeClr val="dk1"/>
                </a:solidFill>
                <a:latin typeface="Calibri"/>
                <a:ea typeface="Calibri"/>
                <a:cs typeface="Calibri"/>
                <a:sym typeface="Calibri"/>
              </a:rPr>
              <a:t>There are a couple of requirements we need to consider for the guideway design</a:t>
            </a:r>
          </a:p>
          <a:p>
            <a:pPr marL="228600" indent="-228600">
              <a:buAutoNum type="arabicPeriod"/>
            </a:pPr>
            <a:r>
              <a:rPr lang="en-US" sz="1100" dirty="0">
                <a:solidFill>
                  <a:schemeClr val="dk1"/>
                </a:solidFill>
                <a:latin typeface="Calibri"/>
                <a:ea typeface="Calibri"/>
                <a:cs typeface="Calibri"/>
                <a:sym typeface="Calibri"/>
              </a:rPr>
              <a:t>First of all, the guideway need to be able to withstand the load from vehicle and passenger. Since we don’t know the final design for the bogie and passage cabinet yet. We are using the spec sheet for a similar ATN system called Vectus, and we get the maximum weight for the bogie and cabinet including passengers is about 2500kg,</a:t>
            </a:r>
          </a:p>
          <a:p>
            <a:pPr marL="228600" indent="-228600">
              <a:buAutoNum type="arabicPeriod"/>
            </a:pPr>
            <a:r>
              <a:rPr lang="en-US" sz="1100" dirty="0">
                <a:solidFill>
                  <a:schemeClr val="dk1"/>
                </a:solidFill>
                <a:latin typeface="Calibri"/>
                <a:ea typeface="Calibri"/>
                <a:cs typeface="Calibri"/>
                <a:sym typeface="Calibri"/>
              </a:rPr>
              <a:t>Guideway need to be able to withstand wind load. According to a wind map from American society of civil engineer (ASCE), the wind speed requirement in San Jose area is 115 mph</a:t>
            </a:r>
          </a:p>
          <a:p>
            <a:pPr marL="228600" indent="-228600">
              <a:buAutoNum type="arabicPeriod"/>
            </a:pPr>
            <a:r>
              <a:rPr lang="en-US" sz="1100" dirty="0">
                <a:solidFill>
                  <a:schemeClr val="dk1"/>
                </a:solidFill>
                <a:latin typeface="Calibri"/>
                <a:ea typeface="Calibri"/>
                <a:cs typeface="Calibri"/>
                <a:sym typeface="Calibri"/>
              </a:rPr>
              <a:t>Deflection level of the guideway need to be controlled for passenger comfort. According to </a:t>
            </a:r>
            <a:r>
              <a:rPr lang="en-US" sz="1200" kern="1200" dirty="0">
                <a:solidFill>
                  <a:schemeClr val="tx1"/>
                </a:solidFill>
                <a:effectLst/>
                <a:latin typeface="+mn-lt"/>
                <a:ea typeface="+mn-ea"/>
                <a:cs typeface="+mn-cs"/>
              </a:rPr>
              <a:t>American Association of State Highway and Transportation Official (AASHTO) recommendation, deflection of the bridge should not excess 1/800 of the span length</a:t>
            </a:r>
          </a:p>
          <a:p>
            <a:pPr marL="228600" indent="-228600">
              <a:buAutoNum type="arabicPeriod"/>
            </a:pPr>
            <a:r>
              <a:rPr lang="en-US" sz="1200" kern="1200" dirty="0">
                <a:solidFill>
                  <a:schemeClr val="tx1"/>
                </a:solidFill>
                <a:effectLst/>
                <a:latin typeface="+mn-lt"/>
                <a:ea typeface="+mn-ea"/>
                <a:cs typeface="+mn-cs"/>
                <a:sym typeface="Calibri"/>
              </a:rPr>
              <a:t>Guideway need to be able to handle earthquake to some level</a:t>
            </a:r>
          </a:p>
          <a:p>
            <a:pPr marL="228600" indent="-228600">
              <a:buAutoNum type="arabicPeriod"/>
            </a:pPr>
            <a:r>
              <a:rPr lang="en-US" sz="1200" kern="1200" dirty="0">
                <a:solidFill>
                  <a:schemeClr val="tx1"/>
                </a:solidFill>
                <a:effectLst/>
                <a:latin typeface="+mn-lt"/>
                <a:ea typeface="+mn-ea"/>
                <a:cs typeface="+mn-cs"/>
                <a:sym typeface="Calibri"/>
              </a:rPr>
              <a:t>Segment length of the guideway. Since we want to use regular freight truck for transportation, we will make the segment length of the guideway to be 48 feet as that is the largest size of flat bed truck</a:t>
            </a:r>
          </a:p>
          <a:p>
            <a:pPr marL="228600" indent="-228600">
              <a:buAutoNum type="arabicPeriod"/>
            </a:pPr>
            <a:endParaRPr lang="en-US" sz="1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078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8</a:t>
            </a:fld>
            <a:endParaRPr lang="en-US"/>
          </a:p>
        </p:txBody>
      </p:sp>
      <p:sp>
        <p:nvSpPr>
          <p:cNvPr id="190" name="Shape 190"/>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1" name="Shape 191"/>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pPr>
              <a:buSzPct val="25000"/>
            </a:pPr>
            <a:r>
              <a:rPr lang="en-US" sz="1300" dirty="0">
                <a:solidFill>
                  <a:schemeClr val="dk1"/>
                </a:solidFill>
                <a:latin typeface="Calibri"/>
                <a:ea typeface="Calibri"/>
                <a:cs typeface="Calibri"/>
                <a:sym typeface="Calibri"/>
              </a:rPr>
              <a:t>Here is an overview of the guideway I designed.</a:t>
            </a: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25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613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9</a:t>
            </a:fld>
            <a:endParaRPr lang="en-US"/>
          </a:p>
        </p:txBody>
      </p:sp>
      <p:sp>
        <p:nvSpPr>
          <p:cNvPr id="121" name="Shape 121"/>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22" name="Shape 122"/>
          <p:cNvSpPr txBox="1">
            <a:spLocks noGrp="1"/>
          </p:cNvSpPr>
          <p:nvPr>
            <p:ph type="body" idx="1"/>
          </p:nvPr>
        </p:nvSpPr>
        <p:spPr>
          <a:xfrm>
            <a:off x="973666" y="4560570"/>
            <a:ext cx="5367866" cy="4318873"/>
          </a:xfrm>
          <a:prstGeom prst="rect">
            <a:avLst/>
          </a:prstGeom>
          <a:noFill/>
          <a:ln>
            <a:noFill/>
          </a:ln>
        </p:spPr>
        <p:txBody>
          <a:bodyPr lIns="96619" tIns="48309" rIns="96619" bIns="48309" anchor="t" anchorCtr="0">
            <a:noAutofit/>
          </a:bodyPr>
          <a:lstStyle/>
          <a:p>
            <a:r>
              <a:rPr lang="en-US" sz="1200" kern="1200" dirty="0">
                <a:solidFill>
                  <a:schemeClr val="tx1"/>
                </a:solidFill>
                <a:effectLst/>
                <a:latin typeface="+mn-lt"/>
                <a:ea typeface="+mn-ea"/>
                <a:cs typeface="+mn-cs"/>
              </a:rPr>
              <a:t>The geometry of the guideway it’s basically a rectangular steel hollow beam with an open bottom as shown.</a:t>
            </a:r>
          </a:p>
          <a:p>
            <a:r>
              <a:rPr lang="en-US" sz="1200" kern="1200" dirty="0">
                <a:solidFill>
                  <a:schemeClr val="tx1"/>
                </a:solidFill>
                <a:effectLst/>
                <a:latin typeface="+mn-lt"/>
                <a:ea typeface="+mn-ea"/>
                <a:cs typeface="+mn-cs"/>
              </a:rPr>
              <a:t>Outside of the Rectangular beam, there are multiple “ribs” that are welded onto the outer surface to prevent the shape of the guideway from collapsing while the vehicle passes by.</a:t>
            </a:r>
          </a:p>
          <a:p>
            <a:r>
              <a:rPr lang="en-US" sz="1200" kern="1200" dirty="0">
                <a:solidFill>
                  <a:schemeClr val="tx1"/>
                </a:solidFill>
                <a:effectLst/>
                <a:latin typeface="+mn-lt"/>
                <a:ea typeface="+mn-ea"/>
                <a:cs typeface="+mn-cs"/>
                <a:sym typeface="Calibri"/>
              </a:rPr>
              <a:t>The ribs are 4x2 rectangular steel tube with wall thickness of .25’’</a:t>
            </a:r>
            <a:endParaRPr lang="en-US" sz="1300" dirty="0">
              <a:solidFill>
                <a:schemeClr val="dk1"/>
              </a:solidFill>
              <a:latin typeface="Calibri"/>
              <a:ea typeface="Calibri"/>
              <a:cs typeface="Calibri"/>
              <a:sym typeface="Calibri"/>
            </a:endParaRPr>
          </a:p>
          <a:p>
            <a:r>
              <a:rPr lang="en-US" sz="1300" dirty="0">
                <a:solidFill>
                  <a:schemeClr val="dk1"/>
                </a:solidFill>
                <a:latin typeface="Calibri"/>
                <a:ea typeface="Calibri"/>
                <a:cs typeface="Calibri"/>
                <a:sym typeface="Calibri"/>
              </a:rPr>
              <a:t>Overall length for the guideway is 48 feet, as I explain earlier, that is the maximum truck.</a:t>
            </a:r>
          </a:p>
          <a:p>
            <a:r>
              <a:rPr lang="en-US" sz="1300" dirty="0">
                <a:solidFill>
                  <a:schemeClr val="dk1"/>
                </a:solidFill>
                <a:latin typeface="Calibri"/>
                <a:ea typeface="Calibri"/>
                <a:cs typeface="Calibri"/>
                <a:sym typeface="Calibri"/>
              </a:rPr>
              <a:t>Inner dimension is 25’’ wide and 30’’ high. The dimension is determined to fit the bogie design</a:t>
            </a:r>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a:p>
            <a:endParaRPr sz="13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474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ssertion Evidence">
    <p:spTree>
      <p:nvGrpSpPr>
        <p:cNvPr id="1" name="Shape 12"/>
        <p:cNvGrpSpPr/>
        <p:nvPr/>
      </p:nvGrpSpPr>
      <p:grpSpPr>
        <a:xfrm>
          <a:off x="0" y="0"/>
          <a:ext cx="0" cy="0"/>
          <a:chOff x="0" y="0"/>
          <a:chExt cx="0" cy="0"/>
        </a:xfrm>
      </p:grpSpPr>
      <p:sp>
        <p:nvSpPr>
          <p:cNvPr id="5" name="Text Placeholder 4"/>
          <p:cNvSpPr>
            <a:spLocks noGrp="1"/>
          </p:cNvSpPr>
          <p:nvPr>
            <p:ph type="body" sz="quarter" idx="14" hasCustomPrompt="1"/>
          </p:nvPr>
        </p:nvSpPr>
        <p:spPr>
          <a:xfrm>
            <a:off x="695335" y="2052536"/>
            <a:ext cx="1819265" cy="307777"/>
          </a:xfrm>
          <a:prstGeom prst="rect">
            <a:avLst/>
          </a:prstGeom>
        </p:spPr>
        <p:txBody>
          <a:bodyPr wrap="square" lIns="0" tIns="0" rIns="0" bIns="0">
            <a:spAutoFit/>
          </a:bodyPr>
          <a:lstStyle>
            <a:lvl1pPr>
              <a:defRPr sz="2000" b="1">
                <a:latin typeface="Calibri" panose="020F0502020204030204" pitchFamily="34" charset="0"/>
              </a:defRPr>
            </a:lvl1pPr>
          </a:lstStyle>
          <a:p>
            <a:pPr lvl="0"/>
            <a:r>
              <a:rPr lang="en-US" dirty="0">
                <a:latin typeface="Calibri" panose="020F0502020204030204" pitchFamily="34" charset="0"/>
              </a:rPr>
              <a:t>Insert text here</a:t>
            </a:r>
            <a:endParaRPr lang="en-US" dirty="0"/>
          </a:p>
        </p:txBody>
      </p:sp>
      <p:sp>
        <p:nvSpPr>
          <p:cNvPr id="8" name="Title 7"/>
          <p:cNvSpPr>
            <a:spLocks noGrp="1"/>
          </p:cNvSpPr>
          <p:nvPr>
            <p:ph type="title" hasCustomPrompt="1"/>
          </p:nvPr>
        </p:nvSpPr>
        <p:spPr>
          <a:xfrm>
            <a:off x="73152" y="73152"/>
            <a:ext cx="8863030" cy="400110"/>
          </a:xfrm>
          <a:prstGeom prst="rect">
            <a:avLst/>
          </a:prstGeom>
        </p:spPr>
        <p:txBody>
          <a:bodyPr wrap="square" lIns="0" tIns="0" rIns="0" bIns="0">
            <a:spAutoFit/>
          </a:bodyPr>
          <a:lstStyle>
            <a:lvl1pPr>
              <a:defRPr sz="2600" b="1" baseline="0">
                <a:latin typeface="Calibri" panose="020F0502020204030204" pitchFamily="34" charset="0"/>
              </a:defRPr>
            </a:lvl1pPr>
          </a:lstStyle>
          <a:p>
            <a:r>
              <a:rPr lang="en-US" dirty="0"/>
              <a:t>Insert assertion here</a:t>
            </a:r>
          </a:p>
        </p:txBody>
      </p:sp>
      <p:sp>
        <p:nvSpPr>
          <p:cNvPr id="9" name="Slide Number Placeholder 5"/>
          <p:cNvSpPr>
            <a:spLocks noGrp="1"/>
          </p:cNvSpPr>
          <p:nvPr>
            <p:ph type="sldNum" sz="quarter" idx="4"/>
          </p:nvPr>
        </p:nvSpPr>
        <p:spPr>
          <a:xfrm>
            <a:off x="63050" y="4788399"/>
            <a:ext cx="456094" cy="338554"/>
          </a:xfrm>
          <a:prstGeom prst="rect">
            <a:avLst/>
          </a:prstGeom>
        </p:spPr>
        <p:txBody>
          <a:bodyPr vert="horz" lIns="91440" tIns="45720" rIns="91440" bIns="45720" rtlCol="0" anchor="t">
            <a:spAutoFit/>
          </a:bodyPr>
          <a:lstStyle>
            <a:lvl1pPr algn="r">
              <a:defRPr sz="1600">
                <a:solidFill>
                  <a:schemeClr val="tx1">
                    <a:tint val="75000"/>
                  </a:schemeClr>
                </a:solidFill>
                <a:latin typeface="Calibri" panose="020F0502020204030204" pitchFamily="34" charset="0"/>
              </a:defRPr>
            </a:lvl1pPr>
          </a:lstStyle>
          <a:p>
            <a:fld id="{F577E53E-616C-4B80-8F3C-B6584B3168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2" name="Slide Number Placeholder 5"/>
          <p:cNvSpPr>
            <a:spLocks noGrp="1"/>
          </p:cNvSpPr>
          <p:nvPr>
            <p:ph type="sldNum" sz="quarter" idx="4"/>
          </p:nvPr>
        </p:nvSpPr>
        <p:spPr>
          <a:xfrm>
            <a:off x="63050" y="4788399"/>
            <a:ext cx="456094" cy="338554"/>
          </a:xfrm>
          <a:prstGeom prst="rect">
            <a:avLst/>
          </a:prstGeom>
        </p:spPr>
        <p:txBody>
          <a:bodyPr vert="horz" lIns="91440" tIns="45720" rIns="91440" bIns="45720" rtlCol="0" anchor="t">
            <a:spAutoFit/>
          </a:bodyPr>
          <a:lstStyle>
            <a:lvl1pPr algn="r">
              <a:defRPr sz="1600">
                <a:solidFill>
                  <a:schemeClr val="tx1">
                    <a:tint val="75000"/>
                  </a:schemeClr>
                </a:solidFill>
                <a:latin typeface="Calibri" panose="020F0502020204030204" pitchFamily="34" charset="0"/>
              </a:defRPr>
            </a:lvl1pPr>
          </a:lstStyle>
          <a:p>
            <a:fld id="{F577E53E-616C-4B80-8F3C-B6584B31683E}"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
        <p:cNvGrpSpPr/>
        <p:nvPr/>
      </p:nvGrpSpPr>
      <p:grpSpPr>
        <a:xfrm>
          <a:off x="0" y="0"/>
          <a:ext cx="0" cy="0"/>
          <a:chOff x="0" y="0"/>
          <a:chExt cx="0" cy="0"/>
        </a:xfrm>
      </p:grpSpPr>
      <p:pic>
        <p:nvPicPr>
          <p:cNvPr id="2" name="Picture 1" descr="A picture containing traffic, light, stop, street&#10;&#10;Description automatically generated">
            <a:extLst>
              <a:ext uri="{FF2B5EF4-FFF2-40B4-BE49-F238E27FC236}">
                <a16:creationId xmlns:a16="http://schemas.microsoft.com/office/drawing/2014/main" id="{7F48F7F9-BFAD-4F90-90A9-90991AB266FD}"/>
              </a:ext>
            </a:extLst>
          </p:cNvPr>
          <p:cNvPicPr>
            <a:picLocks noChangeAspect="1"/>
          </p:cNvPicPr>
          <p:nvPr/>
        </p:nvPicPr>
        <p:blipFill rotWithShape="1">
          <a:blip r:embed="rId3"/>
          <a:srcRect t="4066" b="11348"/>
          <a:stretch/>
        </p:blipFill>
        <p:spPr>
          <a:xfrm>
            <a:off x="20" y="10"/>
            <a:ext cx="9143980" cy="5143490"/>
          </a:xfrm>
          <a:prstGeom prst="rect">
            <a:avLst/>
          </a:prstGeom>
        </p:spPr>
      </p:pic>
      <p:sp>
        <p:nvSpPr>
          <p:cNvPr id="3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616465" y="1708209"/>
            <a:ext cx="3527535" cy="3435291"/>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6" name="Shape 26"/>
          <p:cNvSpPr txBox="1"/>
          <p:nvPr/>
        </p:nvSpPr>
        <p:spPr>
          <a:xfrm>
            <a:off x="6016515" y="2423948"/>
            <a:ext cx="2889031" cy="1375542"/>
          </a:xfrm>
          <a:prstGeom prst="rect">
            <a:avLst/>
          </a:prstGeom>
        </p:spPr>
        <p:txBody>
          <a:bodyPr vert="horz" lIns="91440" tIns="45720" rIns="91440" bIns="45720" rtlCol="0" anchor="b" anchorCtr="0">
            <a:normAutofit/>
          </a:bodyPr>
          <a:lstStyle/>
          <a:p>
            <a:pPr lvl="0" algn="ctr">
              <a:lnSpc>
                <a:spcPct val="90000"/>
              </a:lnSpc>
              <a:spcBef>
                <a:spcPct val="0"/>
              </a:spcBef>
              <a:spcAft>
                <a:spcPts val="600"/>
              </a:spcAft>
              <a:buSzPct val="25000"/>
            </a:pPr>
            <a:r>
              <a:rPr lang="en-US" sz="1900" b="1" kern="1200">
                <a:solidFill>
                  <a:schemeClr val="tx1"/>
                </a:solidFill>
                <a:latin typeface="+mj-lt"/>
                <a:ea typeface="+mj-ea"/>
                <a:cs typeface="+mj-cs"/>
                <a:sym typeface="Calibri"/>
              </a:rPr>
              <a:t>GUIDEWAY DESIGN AND FABRICATION METHOD FOR THE SPARTAN SUPERWAY</a:t>
            </a:r>
            <a:endParaRPr lang="en-US" sz="1900" b="1" i="0" u="none" strike="noStrike" kern="1200" cap="none" baseline="0">
              <a:solidFill>
                <a:schemeClr val="tx1"/>
              </a:solidFill>
              <a:latin typeface="+mj-lt"/>
              <a:ea typeface="+mj-ea"/>
              <a:cs typeface="+mj-cs"/>
              <a:sym typeface="Calibri"/>
            </a:endParaRPr>
          </a:p>
        </p:txBody>
      </p:sp>
      <p:cxnSp>
        <p:nvCxnSpPr>
          <p:cNvPr id="38" name="Straight Connector 3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0248" y="384284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3" name="Shape 23"/>
          <p:cNvSpPr/>
          <p:nvPr/>
        </p:nvSpPr>
        <p:spPr>
          <a:xfrm>
            <a:off x="16165" y="1208374"/>
            <a:ext cx="3352799" cy="1562099"/>
          </a:xfrm>
          <a:prstGeom prst="rect">
            <a:avLst/>
          </a:prstGeom>
          <a:noFill/>
          <a:ln>
            <a:noFill/>
          </a:ln>
        </p:spPr>
        <p:txBody>
          <a:bodyPr lIns="91425" tIns="25400" rIns="91425" bIns="25400" anchor="t" anchorCtr="0">
            <a:noAutofit/>
          </a:bodyPr>
          <a:lstStyle/>
          <a:p>
            <a:pPr marL="0" marR="0" lvl="0" indent="0" algn="l" rtl="0">
              <a:spcBef>
                <a:spcPts val="0"/>
              </a:spcBef>
              <a:buSzPct val="25000"/>
              <a:buNone/>
            </a:pPr>
            <a:r>
              <a:rPr lang="en-US" sz="2000" b="1" i="0" u="none" strike="noStrike" cap="none" baseline="0" dirty="0">
                <a:solidFill>
                  <a:srgbClr val="262626"/>
                </a:solidFill>
                <a:latin typeface="Calibri"/>
                <a:ea typeface="Calibri"/>
                <a:cs typeface="Calibri"/>
                <a:sym typeface="Calibri"/>
              </a:rPr>
              <a:t>Present by:</a:t>
            </a:r>
          </a:p>
          <a:p>
            <a:pPr marL="0" marR="0" lvl="0" indent="0" algn="l" rtl="0">
              <a:spcBef>
                <a:spcPts val="0"/>
              </a:spcBef>
              <a:buSzPct val="25000"/>
              <a:buNone/>
            </a:pPr>
            <a:r>
              <a:rPr lang="en-US" sz="2000" b="1" i="0" u="none" strike="noStrike" cap="none" baseline="0" dirty="0" err="1">
                <a:solidFill>
                  <a:srgbClr val="262626"/>
                </a:solidFill>
                <a:latin typeface="Calibri"/>
                <a:ea typeface="Calibri"/>
                <a:cs typeface="Calibri"/>
                <a:sym typeface="Calibri"/>
              </a:rPr>
              <a:t>Liwei</a:t>
            </a:r>
            <a:r>
              <a:rPr lang="en-US" sz="2000" b="1" i="0" u="none" strike="noStrike" cap="none" baseline="0" dirty="0">
                <a:solidFill>
                  <a:srgbClr val="262626"/>
                </a:solidFill>
                <a:latin typeface="Calibri"/>
                <a:ea typeface="Calibri"/>
                <a:cs typeface="Calibri"/>
                <a:sym typeface="Calibri"/>
              </a:rPr>
              <a:t> Lu</a:t>
            </a:r>
          </a:p>
          <a:p>
            <a:pPr marL="0" marR="0" lvl="0" indent="0" algn="l" rtl="0">
              <a:spcBef>
                <a:spcPts val="0"/>
              </a:spcBef>
              <a:buSzPct val="25000"/>
              <a:buNone/>
            </a:pPr>
            <a:endParaRPr lang="en-US" sz="2000" b="1" dirty="0">
              <a:solidFill>
                <a:srgbClr val="262626"/>
              </a:solidFill>
              <a:latin typeface="Calibri"/>
              <a:ea typeface="Calibri"/>
              <a:cs typeface="Calibri"/>
              <a:sym typeface="Calibri"/>
            </a:endParaRPr>
          </a:p>
          <a:p>
            <a:pPr marL="0" marR="0" lvl="0" indent="0" algn="ctr" rtl="0">
              <a:spcBef>
                <a:spcPts val="0"/>
              </a:spcBef>
              <a:buSzPct val="25000"/>
              <a:buNone/>
            </a:pPr>
            <a:r>
              <a:rPr lang="en-US" sz="2000" b="1" i="0" u="none" strike="noStrike" cap="none" baseline="0" dirty="0">
                <a:solidFill>
                  <a:srgbClr val="262626"/>
                </a:solidFill>
                <a:latin typeface="Calibri"/>
                <a:ea typeface="Calibri"/>
                <a:cs typeface="Calibri"/>
                <a:sym typeface="Calibri"/>
              </a:rPr>
              <a:t>Mechanical Engineering Department</a:t>
            </a:r>
          </a:p>
          <a:p>
            <a:pPr marL="0" marR="0" lvl="0" indent="0" algn="ctr" rtl="0">
              <a:spcBef>
                <a:spcPts val="0"/>
              </a:spcBef>
              <a:buSzPct val="25000"/>
              <a:buNone/>
            </a:pPr>
            <a:endParaRPr lang="en-US" sz="2000" b="1" i="0" u="none" strike="noStrike" cap="none" baseline="0" dirty="0">
              <a:solidFill>
                <a:srgbClr val="262626"/>
              </a:solidFill>
              <a:latin typeface="Calibri"/>
              <a:ea typeface="Calibri"/>
              <a:cs typeface="Calibri"/>
              <a:sym typeface="Calibri"/>
            </a:endParaRPr>
          </a:p>
          <a:p>
            <a:pPr marL="0" marR="0" lvl="0" indent="0" algn="l" rtl="0">
              <a:spcBef>
                <a:spcPts val="0"/>
              </a:spcBef>
              <a:buSzPct val="25000"/>
              <a:buNone/>
            </a:pPr>
            <a:r>
              <a:rPr lang="en-US" sz="2000" b="1" dirty="0">
                <a:solidFill>
                  <a:srgbClr val="262626"/>
                </a:solidFill>
                <a:latin typeface="Calibri"/>
                <a:ea typeface="Calibri"/>
                <a:cs typeface="Calibri"/>
                <a:sym typeface="Calibri"/>
              </a:rPr>
              <a:t>San Jose State University</a:t>
            </a:r>
            <a:endParaRPr lang="en-US" sz="2000" b="1" i="0" u="none" strike="noStrike" cap="none" baseline="0" dirty="0">
              <a:solidFill>
                <a:srgbClr val="262626"/>
              </a:solidFill>
              <a:latin typeface="Calibri"/>
              <a:ea typeface="Calibri"/>
              <a:cs typeface="Calibri"/>
              <a:sym typeface="Calibri"/>
            </a:endParaRPr>
          </a:p>
          <a:p>
            <a:pPr marL="0" marR="0" lvl="0" indent="0" algn="l" rtl="0">
              <a:spcBef>
                <a:spcPts val="900"/>
              </a:spcBef>
              <a:buSzPct val="25000"/>
              <a:buNone/>
            </a:pPr>
            <a:r>
              <a:rPr lang="en-US" sz="1800" b="1" i="0" u="none" strike="noStrike" cap="none" baseline="0" dirty="0">
                <a:solidFill>
                  <a:srgbClr val="262626"/>
                </a:solidFill>
                <a:latin typeface="Calibri"/>
                <a:ea typeface="Calibri"/>
                <a:cs typeface="Calibri"/>
                <a:sym typeface="Calibri"/>
              </a:rPr>
              <a:t>Date: 5/14/2020</a:t>
            </a:r>
          </a:p>
        </p:txBody>
      </p:sp>
      <p:sp>
        <p:nvSpPr>
          <p:cNvPr id="3" name="TextBox 2"/>
          <p:cNvSpPr txBox="1"/>
          <p:nvPr/>
        </p:nvSpPr>
        <p:spPr>
          <a:xfrm>
            <a:off x="1600200" y="1589314"/>
            <a:ext cx="184731" cy="400110"/>
          </a:xfrm>
          <a:prstGeom prst="rect">
            <a:avLst/>
          </a:prstGeom>
          <a:noFill/>
        </p:spPr>
        <p:txBody>
          <a:bodyPr wrap="none" rtlCol="0">
            <a:spAutoFit/>
          </a:bodyPr>
          <a:lstStyle/>
          <a:p>
            <a:endParaRPr lang="en-US" sz="2000" b="1" dirty="0">
              <a:latin typeface="Calibri" panose="020F0502020204030204" pitchFamily="34" charset="0"/>
            </a:endParaRPr>
          </a:p>
        </p:txBody>
      </p:sp>
      <p:pic>
        <p:nvPicPr>
          <p:cNvPr id="14" name="image175.png">
            <a:extLst>
              <a:ext uri="{FF2B5EF4-FFF2-40B4-BE49-F238E27FC236}">
                <a16:creationId xmlns:a16="http://schemas.microsoft.com/office/drawing/2014/main" id="{95C91497-B856-4542-96F9-53A39B995F4A}"/>
              </a:ext>
            </a:extLst>
          </p:cNvPr>
          <p:cNvPicPr/>
          <p:nvPr/>
        </p:nvPicPr>
        <p:blipFill>
          <a:blip r:embed="rId4"/>
          <a:srcRect/>
          <a:stretch>
            <a:fillRect/>
          </a:stretch>
        </p:blipFill>
        <p:spPr>
          <a:xfrm>
            <a:off x="92365" y="0"/>
            <a:ext cx="1600200" cy="1230923"/>
          </a:xfrm>
          <a:prstGeom prst="rect">
            <a:avLst/>
          </a:prstGeom>
          <a:ln/>
        </p:spPr>
      </p:pic>
    </p:spTree>
    <p:extLst>
      <p:ext uri="{BB962C8B-B14F-4D97-AF65-F5344CB8AC3E}">
        <p14:creationId xmlns:p14="http://schemas.microsoft.com/office/powerpoint/2010/main" val="1957672027"/>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8" name="Picture 7">
            <a:extLst>
              <a:ext uri="{FF2B5EF4-FFF2-40B4-BE49-F238E27FC236}">
                <a16:creationId xmlns:a16="http://schemas.microsoft.com/office/drawing/2014/main" id="{98D7E428-FD90-4CA1-98B5-2D602039BA5A}"/>
              </a:ext>
            </a:extLst>
          </p:cNvPr>
          <p:cNvPicPr/>
          <p:nvPr/>
        </p:nvPicPr>
        <p:blipFill>
          <a:blip r:embed="rId3"/>
          <a:stretch>
            <a:fillRect/>
          </a:stretch>
        </p:blipFill>
        <p:spPr>
          <a:xfrm>
            <a:off x="1595119" y="2189018"/>
            <a:ext cx="5262880" cy="1654810"/>
          </a:xfrm>
          <a:prstGeom prst="rect">
            <a:avLst/>
          </a:prstGeom>
          <a:noFill/>
          <a:ln>
            <a:noFill/>
          </a:ln>
        </p:spPr>
      </p:pic>
      <p:sp>
        <p:nvSpPr>
          <p:cNvPr id="112" name="Shape 112"/>
          <p:cNvSpPr/>
          <p:nvPr/>
        </p:nvSpPr>
        <p:spPr>
          <a:xfrm>
            <a:off x="152400" y="1295400"/>
            <a:ext cx="3276600" cy="453599"/>
          </a:xfrm>
          <a:prstGeom prst="rect">
            <a:avLst/>
          </a:prstGeom>
          <a:noFill/>
          <a:ln>
            <a:noFill/>
          </a:ln>
        </p:spPr>
        <p:txBody>
          <a:bodyPr lIns="63500" tIns="25400" rIns="63500" bIns="25400" anchor="t" anchorCtr="0">
            <a:noAutofit/>
          </a:bodyPr>
          <a:lstStyle/>
          <a:p>
            <a:pPr marL="0" marR="0" lvl="0" indent="0" algn="l" rtl="0">
              <a:spcBef>
                <a:spcPts val="0"/>
              </a:spcBef>
              <a:buSzPct val="25000"/>
              <a:buNone/>
            </a:pPr>
            <a:r>
              <a:rPr lang="en-US" sz="1800" b="0" i="0" u="none" strike="noStrike" cap="none" baseline="0" dirty="0">
                <a:solidFill>
                  <a:srgbClr val="262626"/>
                </a:solidFill>
                <a:latin typeface="Calibri"/>
                <a:ea typeface="Calibri"/>
                <a:cs typeface="Calibri"/>
                <a:sym typeface="Calibri"/>
              </a:rPr>
              <a:t>Model fixed at both end</a:t>
            </a:r>
          </a:p>
        </p:txBody>
      </p:sp>
      <p:cxnSp>
        <p:nvCxnSpPr>
          <p:cNvPr id="114" name="Shape 114"/>
          <p:cNvCxnSpPr>
            <a:cxnSpLocks/>
          </p:cNvCxnSpPr>
          <p:nvPr/>
        </p:nvCxnSpPr>
        <p:spPr>
          <a:xfrm>
            <a:off x="1295400" y="1847850"/>
            <a:ext cx="862584" cy="1273302"/>
          </a:xfrm>
          <a:prstGeom prst="straightConnector1">
            <a:avLst/>
          </a:prstGeom>
          <a:noFill/>
          <a:ln w="28575" cap="flat">
            <a:solidFill>
              <a:srgbClr val="262626"/>
            </a:solidFill>
            <a:prstDash val="solid"/>
            <a:round/>
            <a:headEnd type="none" w="med" len="med"/>
            <a:tailEnd type="none" w="med" len="med"/>
          </a:ln>
        </p:spPr>
      </p:cxnSp>
      <p:cxnSp>
        <p:nvCxnSpPr>
          <p:cNvPr id="115" name="Shape 115"/>
          <p:cNvCxnSpPr>
            <a:cxnSpLocks/>
            <a:stCxn id="116" idx="1"/>
          </p:cNvCxnSpPr>
          <p:nvPr/>
        </p:nvCxnSpPr>
        <p:spPr>
          <a:xfrm flipH="1">
            <a:off x="4572000" y="1422579"/>
            <a:ext cx="390144" cy="1334406"/>
          </a:xfrm>
          <a:prstGeom prst="straightConnector1">
            <a:avLst/>
          </a:prstGeom>
          <a:noFill/>
          <a:ln w="28575" cap="flat">
            <a:solidFill>
              <a:srgbClr val="262626"/>
            </a:solidFill>
            <a:prstDash val="solid"/>
            <a:round/>
            <a:headEnd type="none" w="med" len="med"/>
            <a:tailEnd type="none" w="med" len="med"/>
          </a:ln>
        </p:spPr>
      </p:cxnSp>
      <p:sp>
        <p:nvSpPr>
          <p:cNvPr id="116" name="Shape 116"/>
          <p:cNvSpPr/>
          <p:nvPr/>
        </p:nvSpPr>
        <p:spPr>
          <a:xfrm>
            <a:off x="4962144" y="1195779"/>
            <a:ext cx="3276600" cy="453599"/>
          </a:xfrm>
          <a:prstGeom prst="rect">
            <a:avLst/>
          </a:prstGeom>
          <a:noFill/>
          <a:ln>
            <a:noFill/>
          </a:ln>
        </p:spPr>
        <p:txBody>
          <a:bodyPr lIns="63500" tIns="25400" rIns="63500" bIns="25400" anchor="t" anchorCtr="0">
            <a:noAutofit/>
          </a:bodyPr>
          <a:lstStyle/>
          <a:p>
            <a:pPr marL="0" marR="0" lvl="0" indent="0" algn="l" rtl="0">
              <a:spcBef>
                <a:spcPts val="0"/>
              </a:spcBef>
              <a:buSzPct val="25000"/>
              <a:buNone/>
            </a:pPr>
            <a:r>
              <a:rPr lang="en-US" sz="1800" b="0" i="0" u="none" strike="noStrike" cap="none" baseline="0" dirty="0">
                <a:solidFill>
                  <a:srgbClr val="262626"/>
                </a:solidFill>
                <a:latin typeface="Calibri"/>
                <a:ea typeface="Calibri"/>
                <a:cs typeface="Calibri"/>
                <a:sym typeface="Calibri"/>
              </a:rPr>
              <a:t>24517N of load at the middle of the guideway</a:t>
            </a:r>
          </a:p>
        </p:txBody>
      </p:sp>
      <p:sp>
        <p:nvSpPr>
          <p:cNvPr id="118" name="Shape 118"/>
          <p:cNvSpPr txBox="1"/>
          <p:nvPr/>
        </p:nvSpPr>
        <p:spPr>
          <a:xfrm>
            <a:off x="114300" y="219637"/>
            <a:ext cx="8915400" cy="861774"/>
          </a:xfrm>
          <a:prstGeom prst="rect">
            <a:avLst/>
          </a:prstGeom>
          <a:noFill/>
          <a:ln>
            <a:noFill/>
          </a:ln>
        </p:spPr>
        <p:txBody>
          <a:bodyPr lIns="0" tIns="0" rIns="0" bIns="0" anchor="t" anchorCtr="0">
            <a:spAutoFit/>
          </a:bodyPr>
          <a:lstStyle/>
          <a:p>
            <a:pPr marL="0" marR="0" lvl="0" indent="0" algn="l" rtl="0">
              <a:spcBef>
                <a:spcPts val="0"/>
              </a:spcBef>
              <a:buSzPct val="25000"/>
              <a:buNone/>
            </a:pPr>
            <a:r>
              <a:rPr lang="en-US" sz="2800" b="1" i="0" u="none" strike="noStrike" cap="none" baseline="0" dirty="0">
                <a:solidFill>
                  <a:srgbClr val="000000"/>
                </a:solidFill>
                <a:latin typeface="Calibri"/>
                <a:ea typeface="Calibri"/>
                <a:cs typeface="Calibri"/>
                <a:sym typeface="Calibri"/>
              </a:rPr>
              <a:t>Design study has been done to determine the wall thickness and rib spacing</a:t>
            </a:r>
          </a:p>
        </p:txBody>
      </p:sp>
      <p:cxnSp>
        <p:nvCxnSpPr>
          <p:cNvPr id="12" name="Shape 115">
            <a:extLst>
              <a:ext uri="{FF2B5EF4-FFF2-40B4-BE49-F238E27FC236}">
                <a16:creationId xmlns:a16="http://schemas.microsoft.com/office/drawing/2014/main" id="{B533A821-07FD-4786-8E4B-168920E388D8}"/>
              </a:ext>
            </a:extLst>
          </p:cNvPr>
          <p:cNvCxnSpPr>
            <a:cxnSpLocks/>
          </p:cNvCxnSpPr>
          <p:nvPr/>
        </p:nvCxnSpPr>
        <p:spPr>
          <a:xfrm flipH="1" flipV="1">
            <a:off x="4312920" y="2936407"/>
            <a:ext cx="454153" cy="1447061"/>
          </a:xfrm>
          <a:prstGeom prst="straightConnector1">
            <a:avLst/>
          </a:prstGeom>
          <a:noFill/>
          <a:ln w="28575" cap="flat">
            <a:solidFill>
              <a:srgbClr val="262626"/>
            </a:solidFill>
            <a:prstDash val="solid"/>
            <a:round/>
            <a:headEnd type="none" w="med" len="med"/>
            <a:tailEnd type="none" w="med" len="med"/>
          </a:ln>
        </p:spPr>
      </p:cxnSp>
      <p:sp>
        <p:nvSpPr>
          <p:cNvPr id="15" name="Shape 116">
            <a:extLst>
              <a:ext uri="{FF2B5EF4-FFF2-40B4-BE49-F238E27FC236}">
                <a16:creationId xmlns:a16="http://schemas.microsoft.com/office/drawing/2014/main" id="{DEF3B1AF-9C10-4063-8B3D-37A681C37588}"/>
              </a:ext>
            </a:extLst>
          </p:cNvPr>
          <p:cNvSpPr/>
          <p:nvPr/>
        </p:nvSpPr>
        <p:spPr>
          <a:xfrm>
            <a:off x="4226559" y="4383468"/>
            <a:ext cx="3276600" cy="453599"/>
          </a:xfrm>
          <a:prstGeom prst="rect">
            <a:avLst/>
          </a:prstGeom>
          <a:noFill/>
          <a:ln>
            <a:noFill/>
          </a:ln>
        </p:spPr>
        <p:txBody>
          <a:bodyPr lIns="63500" tIns="25400" rIns="63500" bIns="25400" anchor="t" anchorCtr="0">
            <a:noAutofit/>
          </a:bodyPr>
          <a:lstStyle/>
          <a:p>
            <a:pPr marL="0" marR="0" lvl="0" indent="0" algn="l" rtl="0">
              <a:spcBef>
                <a:spcPts val="0"/>
              </a:spcBef>
              <a:buSzPct val="25000"/>
              <a:buNone/>
            </a:pPr>
            <a:r>
              <a:rPr lang="en-US" sz="1800" b="0" i="0" u="none" strike="noStrike" cap="none" baseline="0" dirty="0">
                <a:solidFill>
                  <a:srgbClr val="262626"/>
                </a:solidFill>
                <a:latin typeface="Calibri"/>
                <a:ea typeface="Calibri"/>
                <a:cs typeface="Calibri"/>
                <a:sym typeface="Calibri"/>
              </a:rPr>
              <a:t>Self Weight</a:t>
            </a:r>
          </a:p>
        </p:txBody>
      </p:sp>
    </p:spTree>
    <p:extLst>
      <p:ext uri="{BB962C8B-B14F-4D97-AF65-F5344CB8AC3E}">
        <p14:creationId xmlns:p14="http://schemas.microsoft.com/office/powerpoint/2010/main" val="172353897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p:nvSpPr>
          <p:cNvPr id="123" name="Rectangle 122">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1821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2112"/>
            <a:ext cx="9144000" cy="1961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hape 118"/>
          <p:cNvSpPr txBox="1"/>
          <p:nvPr/>
        </p:nvSpPr>
        <p:spPr>
          <a:xfrm>
            <a:off x="628650" y="3477601"/>
            <a:ext cx="7886700" cy="994172"/>
          </a:xfrm>
          <a:prstGeom prst="rect">
            <a:avLst/>
          </a:prstGeom>
        </p:spPr>
        <p:txBody>
          <a:bodyPr vert="horz" lIns="91440" tIns="45720" rIns="91440" bIns="45720" rtlCol="0" anchor="ctr" anchorCtr="0">
            <a:normAutofit/>
          </a:bodyPr>
          <a:lstStyle/>
          <a:p>
            <a:pPr marL="0" marR="0" lvl="0" indent="0" algn="ctr">
              <a:lnSpc>
                <a:spcPct val="90000"/>
              </a:lnSpc>
              <a:spcBef>
                <a:spcPct val="0"/>
              </a:spcBef>
              <a:spcAft>
                <a:spcPts val="600"/>
              </a:spcAft>
              <a:buSzPct val="25000"/>
            </a:pPr>
            <a:r>
              <a:rPr lang="en-US" sz="2800" b="1" i="0" u="none" strike="noStrike" kern="1200" cap="none" baseline="0" dirty="0">
                <a:solidFill>
                  <a:schemeClr val="tx1"/>
                </a:solidFill>
                <a:latin typeface="+mj-lt"/>
                <a:ea typeface="+mj-ea"/>
                <a:cs typeface="+mj-cs"/>
                <a:sym typeface="Calibri"/>
              </a:rPr>
              <a:t>Result of the design study</a:t>
            </a:r>
          </a:p>
        </p:txBody>
      </p:sp>
      <p:pic>
        <p:nvPicPr>
          <p:cNvPr id="10" name="Picture 9">
            <a:extLst>
              <a:ext uri="{FF2B5EF4-FFF2-40B4-BE49-F238E27FC236}">
                <a16:creationId xmlns:a16="http://schemas.microsoft.com/office/drawing/2014/main" id="{BEE90770-84D9-492A-83FF-6E71E30CA17D}"/>
              </a:ext>
            </a:extLst>
          </p:cNvPr>
          <p:cNvPicPr/>
          <p:nvPr/>
        </p:nvPicPr>
        <p:blipFill>
          <a:blip r:embed="rId3"/>
          <a:stretch>
            <a:fillRect/>
          </a:stretch>
        </p:blipFill>
        <p:spPr>
          <a:xfrm>
            <a:off x="205099" y="495657"/>
            <a:ext cx="8699619" cy="2443924"/>
          </a:xfrm>
          <a:prstGeom prst="rect">
            <a:avLst/>
          </a:prstGeom>
          <a:noFill/>
        </p:spPr>
      </p:pic>
    </p:spTree>
    <p:extLst>
      <p:ext uri="{BB962C8B-B14F-4D97-AF65-F5344CB8AC3E}">
        <p14:creationId xmlns:p14="http://schemas.microsoft.com/office/powerpoint/2010/main" val="2027408896"/>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p:nvSpPr>
          <p:cNvPr id="198" name="Rectangle 19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Shape 186"/>
          <p:cNvSpPr txBox="1"/>
          <p:nvPr/>
        </p:nvSpPr>
        <p:spPr>
          <a:xfrm>
            <a:off x="409763" y="325158"/>
            <a:ext cx="8354890" cy="697836"/>
          </a:xfrm>
          <a:prstGeom prst="rect">
            <a:avLst/>
          </a:prstGeom>
        </p:spPr>
        <p:txBody>
          <a:bodyPr vert="horz" lIns="91440" tIns="45720" rIns="91440" bIns="45720" rtlCol="0" anchor="b" anchorCtr="0">
            <a:normAutofit/>
          </a:bodyPr>
          <a:lstStyle/>
          <a:p>
            <a:pPr marL="0" marR="0" lvl="0" indent="0" algn="ctr">
              <a:lnSpc>
                <a:spcPct val="90000"/>
              </a:lnSpc>
              <a:spcBef>
                <a:spcPct val="0"/>
              </a:spcBef>
              <a:spcAft>
                <a:spcPts val="600"/>
              </a:spcAft>
              <a:buSzPct val="25000"/>
            </a:pPr>
            <a:r>
              <a:rPr lang="en-US" sz="3200" b="1" i="0" u="none" strike="noStrike" kern="1200" cap="none" baseline="0" dirty="0">
                <a:solidFill>
                  <a:srgbClr val="FFFFFF"/>
                </a:solidFill>
                <a:latin typeface="+mj-lt"/>
                <a:ea typeface="+mj-ea"/>
                <a:cs typeface="+mj-cs"/>
                <a:sym typeface="Calibri"/>
              </a:rPr>
              <a:t>The FEA result </a:t>
            </a:r>
            <a:r>
              <a:rPr lang="en-US" sz="3200" b="1" kern="1200" dirty="0">
                <a:solidFill>
                  <a:srgbClr val="FFFFFF"/>
                </a:solidFill>
                <a:latin typeface="+mj-lt"/>
                <a:ea typeface="+mj-ea"/>
                <a:cs typeface="+mj-cs"/>
                <a:sym typeface="Calibri"/>
              </a:rPr>
              <a:t>for </a:t>
            </a:r>
            <a:r>
              <a:rPr lang="en-US" sz="3200" b="1" i="0" u="none" strike="noStrike" kern="1200" cap="none" baseline="0" dirty="0">
                <a:solidFill>
                  <a:srgbClr val="FFFFFF"/>
                </a:solidFill>
                <a:latin typeface="+mj-lt"/>
                <a:ea typeface="+mj-ea"/>
                <a:cs typeface="+mj-cs"/>
                <a:sym typeface="Calibri"/>
              </a:rPr>
              <a:t>stress and deflection</a:t>
            </a:r>
          </a:p>
        </p:txBody>
      </p:sp>
      <p:cxnSp>
        <p:nvCxnSpPr>
          <p:cNvPr id="199" name="Straight Connector 19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AD4BE33-CF28-4AE3-8318-BD58DDE15CEE}"/>
              </a:ext>
            </a:extLst>
          </p:cNvPr>
          <p:cNvPicPr/>
          <p:nvPr/>
        </p:nvPicPr>
        <p:blipFill>
          <a:blip r:embed="rId3"/>
          <a:stretch>
            <a:fillRect/>
          </a:stretch>
        </p:blipFill>
        <p:spPr>
          <a:xfrm>
            <a:off x="297661" y="1947627"/>
            <a:ext cx="4091938" cy="1872061"/>
          </a:xfrm>
          <a:prstGeom prst="rect">
            <a:avLst/>
          </a:prstGeom>
          <a:noFill/>
        </p:spPr>
      </p:pic>
      <p:cxnSp>
        <p:nvCxnSpPr>
          <p:cNvPr id="200" name="Straight Connector 19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4C1EFE7-AE03-4CC7-B004-B27CB45D991B}"/>
              </a:ext>
            </a:extLst>
          </p:cNvPr>
          <p:cNvPicPr/>
          <p:nvPr/>
        </p:nvPicPr>
        <p:blipFill>
          <a:blip r:embed="rId4"/>
          <a:stretch>
            <a:fillRect/>
          </a:stretch>
        </p:blipFill>
        <p:spPr>
          <a:xfrm>
            <a:off x="4894764" y="1947627"/>
            <a:ext cx="4091938" cy="1687924"/>
          </a:xfrm>
          <a:prstGeom prst="rect">
            <a:avLst/>
          </a:prstGeom>
          <a:noFill/>
        </p:spPr>
      </p:pic>
      <p:sp>
        <p:nvSpPr>
          <p:cNvPr id="2" name="TextBox 1">
            <a:extLst>
              <a:ext uri="{FF2B5EF4-FFF2-40B4-BE49-F238E27FC236}">
                <a16:creationId xmlns:a16="http://schemas.microsoft.com/office/drawing/2014/main" id="{96721E0A-AA05-4A4E-B500-874F343C2007}"/>
              </a:ext>
            </a:extLst>
          </p:cNvPr>
          <p:cNvSpPr txBox="1"/>
          <p:nvPr/>
        </p:nvSpPr>
        <p:spPr>
          <a:xfrm>
            <a:off x="297661" y="4133088"/>
            <a:ext cx="3981992" cy="584775"/>
          </a:xfrm>
          <a:prstGeom prst="rect">
            <a:avLst/>
          </a:prstGeom>
          <a:noFill/>
        </p:spPr>
        <p:txBody>
          <a:bodyPr wrap="square" rtlCol="0">
            <a:spAutoFit/>
          </a:bodyPr>
          <a:lstStyle/>
          <a:p>
            <a:pPr algn="ctr"/>
            <a:r>
              <a:rPr lang="en-US" sz="1600" b="1" dirty="0">
                <a:latin typeface="Calibri" panose="020F0502020204030204" pitchFamily="34" charset="0"/>
              </a:rPr>
              <a:t>Maximum stress is 5.44x 10</a:t>
            </a:r>
            <a:r>
              <a:rPr lang="en-US" sz="1600" b="1" baseline="30000" dirty="0">
                <a:latin typeface="Calibri" panose="020F0502020204030204" pitchFamily="34" charset="0"/>
              </a:rPr>
              <a:t>7</a:t>
            </a:r>
            <a:r>
              <a:rPr lang="en-US" sz="1600" b="1" dirty="0">
                <a:latin typeface="Calibri" panose="020F0502020204030204" pitchFamily="34" charset="0"/>
              </a:rPr>
              <a:t> N/m</a:t>
            </a:r>
            <a:r>
              <a:rPr lang="en-US" sz="1600" b="1" baseline="30000" dirty="0">
                <a:latin typeface="Calibri" panose="020F0502020204030204" pitchFamily="34" charset="0"/>
              </a:rPr>
              <a:t>2</a:t>
            </a:r>
            <a:r>
              <a:rPr lang="en-US" sz="1600" b="1" dirty="0">
                <a:latin typeface="Calibri" panose="020F0502020204030204" pitchFamily="34" charset="0"/>
              </a:rPr>
              <a:t> located at the middle of the guideway.</a:t>
            </a:r>
          </a:p>
        </p:txBody>
      </p:sp>
      <p:sp>
        <p:nvSpPr>
          <p:cNvPr id="20" name="TextBox 19">
            <a:extLst>
              <a:ext uri="{FF2B5EF4-FFF2-40B4-BE49-F238E27FC236}">
                <a16:creationId xmlns:a16="http://schemas.microsoft.com/office/drawing/2014/main" id="{E6243FDB-F8E6-4831-8FC3-A05CE88A5565}"/>
              </a:ext>
            </a:extLst>
          </p:cNvPr>
          <p:cNvSpPr txBox="1"/>
          <p:nvPr/>
        </p:nvSpPr>
        <p:spPr>
          <a:xfrm>
            <a:off x="4949737" y="4145280"/>
            <a:ext cx="3981992" cy="584775"/>
          </a:xfrm>
          <a:prstGeom prst="rect">
            <a:avLst/>
          </a:prstGeom>
          <a:noFill/>
        </p:spPr>
        <p:txBody>
          <a:bodyPr wrap="square" rtlCol="0">
            <a:spAutoFit/>
          </a:bodyPr>
          <a:lstStyle/>
          <a:p>
            <a:pPr algn="ctr"/>
            <a:r>
              <a:rPr lang="en-US" sz="1600" b="1" dirty="0">
                <a:latin typeface="Calibri" panose="020F0502020204030204" pitchFamily="34" charset="0"/>
              </a:rPr>
              <a:t>Maximum deflection is 4.5 mm located at the middle of the guideway.</a:t>
            </a:r>
          </a:p>
        </p:txBody>
      </p:sp>
    </p:spTree>
    <p:extLst>
      <p:ext uri="{BB962C8B-B14F-4D97-AF65-F5344CB8AC3E}">
        <p14:creationId xmlns:p14="http://schemas.microsoft.com/office/powerpoint/2010/main" val="655384247"/>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useBgFill="1">
        <p:nvSpPr>
          <p:cNvPr id="206" name="Rectangle 205">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Shape 186"/>
          <p:cNvSpPr txBox="1"/>
          <p:nvPr/>
        </p:nvSpPr>
        <p:spPr>
          <a:xfrm>
            <a:off x="5281392" y="2335061"/>
            <a:ext cx="3027250" cy="1790700"/>
          </a:xfrm>
          <a:prstGeom prst="rect">
            <a:avLst/>
          </a:prstGeom>
        </p:spPr>
        <p:txBody>
          <a:bodyPr vert="horz" lIns="91440" tIns="45720" rIns="91440" bIns="45720" rtlCol="0" anchor="t" anchorCtr="0">
            <a:normAutofit/>
          </a:bodyPr>
          <a:lstStyle/>
          <a:p>
            <a:pPr marL="0" marR="0" lvl="0" indent="0">
              <a:lnSpc>
                <a:spcPct val="90000"/>
              </a:lnSpc>
              <a:spcBef>
                <a:spcPct val="0"/>
              </a:spcBef>
              <a:spcAft>
                <a:spcPts val="600"/>
              </a:spcAft>
              <a:buSzPct val="25000"/>
            </a:pPr>
            <a:r>
              <a:rPr lang="en-US" sz="2900" b="1" i="0" u="none" strike="noStrike" kern="1200" cap="none" baseline="0">
                <a:solidFill>
                  <a:schemeClr val="tx1"/>
                </a:solidFill>
                <a:latin typeface="+mj-lt"/>
                <a:ea typeface="+mj-ea"/>
                <a:cs typeface="+mj-cs"/>
                <a:sym typeface="Calibri"/>
              </a:rPr>
              <a:t>This is the supporting structure for the guideway</a:t>
            </a:r>
          </a:p>
        </p:txBody>
      </p:sp>
      <p:sp>
        <p:nvSpPr>
          <p:cNvPr id="208" name="Rectangle 20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120747"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618" y="293914"/>
            <a:ext cx="4507024" cy="45128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07A89FD-655E-4D78-9EC0-02BD71CD4EA5}"/>
              </a:ext>
            </a:extLst>
          </p:cNvPr>
          <p:cNvPicPr/>
          <p:nvPr/>
        </p:nvPicPr>
        <p:blipFill rotWithShape="1">
          <a:blip r:embed="rId3"/>
          <a:srcRect r="-1" b="17064"/>
          <a:stretch/>
        </p:blipFill>
        <p:spPr>
          <a:xfrm>
            <a:off x="550130" y="500046"/>
            <a:ext cx="4152001" cy="4099343"/>
          </a:xfrm>
          <a:prstGeom prst="rect">
            <a:avLst/>
          </a:prstGeom>
        </p:spPr>
      </p:pic>
      <p:grpSp>
        <p:nvGrpSpPr>
          <p:cNvPr id="212" name="Group 2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5358" y="2365737"/>
            <a:ext cx="548639" cy="505095"/>
            <a:chOff x="3940602" y="308034"/>
            <a:chExt cx="2116791" cy="3428999"/>
          </a:xfrm>
          <a:solidFill>
            <a:schemeClr val="accent4"/>
          </a:solidFill>
        </p:grpSpPr>
        <p:sp>
          <p:nvSpPr>
            <p:cNvPr id="213" name="Rectangle 2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4794059"/>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p:nvSpPr>
          <p:cNvPr id="196" name="Rectangle 12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Shape 186"/>
          <p:cNvSpPr txBox="1"/>
          <p:nvPr/>
        </p:nvSpPr>
        <p:spPr>
          <a:xfrm>
            <a:off x="409763" y="325158"/>
            <a:ext cx="8354890" cy="697836"/>
          </a:xfrm>
          <a:prstGeom prst="rect">
            <a:avLst/>
          </a:prstGeom>
        </p:spPr>
        <p:txBody>
          <a:bodyPr vert="horz" lIns="91440" tIns="45720" rIns="91440" bIns="45720" rtlCol="0" anchor="b" anchorCtr="0">
            <a:normAutofit fontScale="70000" lnSpcReduction="20000"/>
          </a:bodyPr>
          <a:lstStyle/>
          <a:p>
            <a:pPr marL="0" marR="0" lvl="0" indent="0" algn="ctr">
              <a:lnSpc>
                <a:spcPct val="90000"/>
              </a:lnSpc>
              <a:spcBef>
                <a:spcPct val="0"/>
              </a:spcBef>
              <a:spcAft>
                <a:spcPts val="600"/>
              </a:spcAft>
              <a:buSzPct val="25000"/>
            </a:pPr>
            <a:r>
              <a:rPr lang="en-US" sz="3200" b="1" i="0" u="none" strike="noStrike" kern="1200" cap="none" baseline="0" dirty="0">
                <a:solidFill>
                  <a:srgbClr val="FFFFFF"/>
                </a:solidFill>
                <a:latin typeface="+mj-lt"/>
                <a:ea typeface="+mj-ea"/>
                <a:cs typeface="+mj-cs"/>
                <a:sym typeface="Calibri"/>
              </a:rPr>
              <a:t>The FEA result </a:t>
            </a:r>
            <a:r>
              <a:rPr lang="en-US" sz="3200" b="1" kern="1200" dirty="0">
                <a:solidFill>
                  <a:srgbClr val="FFFFFF"/>
                </a:solidFill>
                <a:latin typeface="+mj-lt"/>
                <a:ea typeface="+mj-ea"/>
                <a:cs typeface="+mj-cs"/>
                <a:sym typeface="Calibri"/>
              </a:rPr>
              <a:t>for </a:t>
            </a:r>
            <a:r>
              <a:rPr lang="en-US" sz="3200" b="1" i="0" u="none" strike="noStrike" kern="1200" cap="none" baseline="0" dirty="0">
                <a:solidFill>
                  <a:srgbClr val="FFFFFF"/>
                </a:solidFill>
                <a:latin typeface="+mj-lt"/>
                <a:ea typeface="+mj-ea"/>
                <a:cs typeface="+mj-cs"/>
                <a:sym typeface="Calibri"/>
              </a:rPr>
              <a:t>stress and deflection</a:t>
            </a:r>
          </a:p>
          <a:p>
            <a:pPr marL="0" marR="0" lvl="0" indent="0" algn="ctr">
              <a:lnSpc>
                <a:spcPct val="90000"/>
              </a:lnSpc>
              <a:spcBef>
                <a:spcPct val="0"/>
              </a:spcBef>
              <a:spcAft>
                <a:spcPts val="600"/>
              </a:spcAft>
              <a:buSzPct val="25000"/>
            </a:pPr>
            <a:r>
              <a:rPr lang="en-US" sz="3200" b="1" i="0" u="none" strike="noStrike" kern="1200" cap="none" baseline="0" dirty="0">
                <a:solidFill>
                  <a:srgbClr val="FFFFFF"/>
                </a:solidFill>
                <a:latin typeface="+mj-lt"/>
                <a:ea typeface="+mj-ea"/>
                <a:cs typeface="+mj-cs"/>
                <a:sym typeface="Calibri"/>
              </a:rPr>
              <a:t>Factor of safety against </a:t>
            </a:r>
            <a:r>
              <a:rPr lang="en-US" sz="3200" b="1" kern="1200" dirty="0">
                <a:solidFill>
                  <a:srgbClr val="FFFFFF"/>
                </a:solidFill>
                <a:latin typeface="+mj-lt"/>
                <a:ea typeface="+mj-ea"/>
                <a:cs typeface="+mj-cs"/>
                <a:sym typeface="Calibri"/>
              </a:rPr>
              <a:t>yield is 5.2</a:t>
            </a:r>
            <a:endParaRPr lang="en-US" sz="3200" b="1" i="0" u="none" strike="noStrike" kern="1200" cap="none" baseline="0" dirty="0">
              <a:solidFill>
                <a:srgbClr val="FFFFFF"/>
              </a:solidFill>
              <a:latin typeface="+mj-lt"/>
              <a:ea typeface="+mj-ea"/>
              <a:cs typeface="+mj-cs"/>
              <a:sym typeface="Calibri"/>
            </a:endParaRPr>
          </a:p>
        </p:txBody>
      </p:sp>
      <p:cxnSp>
        <p:nvCxnSpPr>
          <p:cNvPr id="197" name="Straight Connector 19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1659363-FE9A-4C79-A00F-7D8F590E5D3C}"/>
              </a:ext>
            </a:extLst>
          </p:cNvPr>
          <p:cNvPicPr/>
          <p:nvPr/>
        </p:nvPicPr>
        <p:blipFill>
          <a:blip r:embed="rId3"/>
          <a:stretch>
            <a:fillRect/>
          </a:stretch>
        </p:blipFill>
        <p:spPr>
          <a:xfrm>
            <a:off x="932843" y="1782752"/>
            <a:ext cx="2711628" cy="2743200"/>
          </a:xfrm>
          <a:prstGeom prst="rect">
            <a:avLst/>
          </a:prstGeom>
          <a:noFill/>
        </p:spPr>
      </p:pic>
      <p:cxnSp>
        <p:nvCxnSpPr>
          <p:cNvPr id="198" name="Straight Connector 19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0156F4B-4754-45BC-A8A1-63CD3E6D4639}"/>
              </a:ext>
            </a:extLst>
          </p:cNvPr>
          <p:cNvPicPr/>
          <p:nvPr/>
        </p:nvPicPr>
        <p:blipFill>
          <a:blip r:embed="rId4"/>
          <a:stretch>
            <a:fillRect/>
          </a:stretch>
        </p:blipFill>
        <p:spPr>
          <a:xfrm>
            <a:off x="5326287" y="1820113"/>
            <a:ext cx="2943458" cy="2743200"/>
          </a:xfrm>
          <a:prstGeom prst="rect">
            <a:avLst/>
          </a:prstGeom>
          <a:noFill/>
        </p:spPr>
      </p:pic>
      <p:sp>
        <p:nvSpPr>
          <p:cNvPr id="2" name="TextBox 1">
            <a:extLst>
              <a:ext uri="{FF2B5EF4-FFF2-40B4-BE49-F238E27FC236}">
                <a16:creationId xmlns:a16="http://schemas.microsoft.com/office/drawing/2014/main" id="{96721E0A-AA05-4A4E-B500-874F343C2007}"/>
              </a:ext>
            </a:extLst>
          </p:cNvPr>
          <p:cNvSpPr txBox="1"/>
          <p:nvPr/>
        </p:nvSpPr>
        <p:spPr>
          <a:xfrm>
            <a:off x="297661" y="4525953"/>
            <a:ext cx="3981992" cy="338554"/>
          </a:xfrm>
          <a:prstGeom prst="rect">
            <a:avLst/>
          </a:prstGeom>
          <a:noFill/>
        </p:spPr>
        <p:txBody>
          <a:bodyPr wrap="square" rtlCol="0">
            <a:spAutoFit/>
          </a:bodyPr>
          <a:lstStyle/>
          <a:p>
            <a:pPr algn="ctr">
              <a:spcAft>
                <a:spcPts val="600"/>
              </a:spcAft>
            </a:pPr>
            <a:r>
              <a:rPr lang="en-US" sz="1600" b="1" dirty="0">
                <a:latin typeface="Calibri" panose="020F0502020204030204" pitchFamily="34" charset="0"/>
              </a:rPr>
              <a:t>Maximum stress is </a:t>
            </a:r>
            <a:r>
              <a:rPr lang="pt-BR" sz="1600" b="1" dirty="0">
                <a:latin typeface="Calibri" panose="020F0502020204030204" pitchFamily="34" charset="0"/>
              </a:rPr>
              <a:t>5.41 x 10</a:t>
            </a:r>
            <a:r>
              <a:rPr lang="pt-BR" sz="1600" b="1" baseline="30000" dirty="0">
                <a:latin typeface="Calibri" panose="020F0502020204030204" pitchFamily="34" charset="0"/>
              </a:rPr>
              <a:t>7</a:t>
            </a:r>
            <a:r>
              <a:rPr lang="pt-BR" sz="1600" b="1" dirty="0">
                <a:latin typeface="Calibri" panose="020F0502020204030204" pitchFamily="34" charset="0"/>
              </a:rPr>
              <a:t> N/m</a:t>
            </a:r>
            <a:r>
              <a:rPr lang="pt-BR" sz="1600" b="1" baseline="30000" dirty="0">
                <a:latin typeface="Calibri" panose="020F0502020204030204" pitchFamily="34" charset="0"/>
              </a:rPr>
              <a:t>2</a:t>
            </a:r>
            <a:r>
              <a:rPr lang="en-US" sz="1600" b="1" dirty="0">
                <a:latin typeface="Calibri" panose="020F0502020204030204" pitchFamily="34" charset="0"/>
              </a:rPr>
              <a:t>.</a:t>
            </a:r>
          </a:p>
        </p:txBody>
      </p:sp>
      <p:sp>
        <p:nvSpPr>
          <p:cNvPr id="20" name="TextBox 19">
            <a:extLst>
              <a:ext uri="{FF2B5EF4-FFF2-40B4-BE49-F238E27FC236}">
                <a16:creationId xmlns:a16="http://schemas.microsoft.com/office/drawing/2014/main" id="{E6243FDB-F8E6-4831-8FC3-A05CE88A5565}"/>
              </a:ext>
            </a:extLst>
          </p:cNvPr>
          <p:cNvSpPr txBox="1"/>
          <p:nvPr/>
        </p:nvSpPr>
        <p:spPr>
          <a:xfrm>
            <a:off x="4894764" y="4525952"/>
            <a:ext cx="3981992" cy="338554"/>
          </a:xfrm>
          <a:prstGeom prst="rect">
            <a:avLst/>
          </a:prstGeom>
          <a:noFill/>
        </p:spPr>
        <p:txBody>
          <a:bodyPr wrap="square" rtlCol="0">
            <a:spAutoFit/>
          </a:bodyPr>
          <a:lstStyle/>
          <a:p>
            <a:pPr algn="ctr">
              <a:spcAft>
                <a:spcPts val="600"/>
              </a:spcAft>
            </a:pPr>
            <a:r>
              <a:rPr lang="en-US" sz="1600" b="1" dirty="0">
                <a:latin typeface="Calibri" panose="020F0502020204030204" pitchFamily="34" charset="0"/>
              </a:rPr>
              <a:t>Maximum deflection is 1.1 mm</a:t>
            </a:r>
          </a:p>
        </p:txBody>
      </p:sp>
    </p:spTree>
    <p:extLst>
      <p:ext uri="{BB962C8B-B14F-4D97-AF65-F5344CB8AC3E}">
        <p14:creationId xmlns:p14="http://schemas.microsoft.com/office/powerpoint/2010/main" val="455767874"/>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p:nvSpPr>
          <p:cNvPr id="192" name="Rectangle 191">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4703676" cy="51435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193">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86" name="Shape 186"/>
          <p:cNvSpPr txBox="1"/>
          <p:nvPr/>
        </p:nvSpPr>
        <p:spPr>
          <a:xfrm>
            <a:off x="4659922" y="195641"/>
            <a:ext cx="3323493" cy="381886"/>
          </a:xfrm>
          <a:prstGeom prst="rect">
            <a:avLst/>
          </a:prstGeom>
        </p:spPr>
        <p:txBody>
          <a:bodyPr vert="horz" lIns="91440" tIns="45720" rIns="91440" bIns="45720" rtlCol="0" anchor="t" anchorCtr="0">
            <a:normAutofit/>
          </a:bodyPr>
          <a:lstStyle/>
          <a:p>
            <a:pPr marL="0" marR="0" lvl="0" indent="0">
              <a:lnSpc>
                <a:spcPct val="90000"/>
              </a:lnSpc>
              <a:spcBef>
                <a:spcPct val="0"/>
              </a:spcBef>
              <a:spcAft>
                <a:spcPts val="600"/>
              </a:spcAft>
              <a:buSzPct val="25000"/>
            </a:pPr>
            <a:r>
              <a:rPr lang="en-US" sz="1600" b="1" i="0" u="none" strike="noStrike" kern="1200" cap="none" baseline="0" dirty="0">
                <a:latin typeface="+mj-lt"/>
                <a:ea typeface="+mj-ea"/>
                <a:cs typeface="+mj-cs"/>
                <a:sym typeface="Calibri"/>
              </a:rPr>
              <a:t>Guideway Assembly</a:t>
            </a:r>
          </a:p>
        </p:txBody>
      </p:sp>
      <p:sp>
        <p:nvSpPr>
          <p:cNvPr id="196"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2976"/>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F4A29AFD-224E-4FC2-9F4A-398BAB3DA8AC}"/>
              </a:ext>
            </a:extLst>
          </p:cNvPr>
          <p:cNvPicPr/>
          <p:nvPr/>
        </p:nvPicPr>
        <p:blipFill rotWithShape="1">
          <a:blip r:embed="rId4">
            <a:alphaModFix/>
          </a:blip>
          <a:srcRect l="13318" r="-3" b="-3"/>
          <a:stretch/>
        </p:blipFill>
        <p:spPr>
          <a:xfrm>
            <a:off x="20" y="577527"/>
            <a:ext cx="3973993" cy="4573079"/>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p:spPr>
      </p:pic>
      <p:cxnSp>
        <p:nvCxnSpPr>
          <p:cNvPr id="181" name="Shape 181"/>
          <p:cNvCxnSpPr>
            <a:cxnSpLocks/>
          </p:cNvCxnSpPr>
          <p:nvPr/>
        </p:nvCxnSpPr>
        <p:spPr>
          <a:xfrm flipV="1">
            <a:off x="1987017" y="2860513"/>
            <a:ext cx="3426231" cy="104749"/>
          </a:xfrm>
          <a:prstGeom prst="straightConnector1">
            <a:avLst/>
          </a:prstGeom>
          <a:noFill/>
          <a:ln w="38100" cap="flat">
            <a:solidFill>
              <a:srgbClr val="262626"/>
            </a:solidFill>
            <a:prstDash val="solid"/>
            <a:round/>
            <a:headEnd type="none" w="med" len="med"/>
            <a:tailEnd type="none" w="med" len="med"/>
          </a:ln>
        </p:spPr>
      </p:cxnSp>
      <p:cxnSp>
        <p:nvCxnSpPr>
          <p:cNvPr id="182" name="Shape 182"/>
          <p:cNvCxnSpPr>
            <a:cxnSpLocks/>
          </p:cNvCxnSpPr>
          <p:nvPr/>
        </p:nvCxnSpPr>
        <p:spPr>
          <a:xfrm flipV="1">
            <a:off x="2797734" y="1146049"/>
            <a:ext cx="2359064" cy="1425701"/>
          </a:xfrm>
          <a:prstGeom prst="straightConnector1">
            <a:avLst/>
          </a:prstGeom>
          <a:noFill/>
          <a:ln w="38100" cap="flat">
            <a:solidFill>
              <a:srgbClr val="262626"/>
            </a:solidFill>
            <a:prstDash val="solid"/>
            <a:round/>
            <a:headEnd type="none" w="med" len="med"/>
            <a:tailEnd type="none" w="med" len="med"/>
          </a:ln>
        </p:spPr>
      </p:cxnSp>
      <p:sp>
        <p:nvSpPr>
          <p:cNvPr id="184" name="Shape 184"/>
          <p:cNvSpPr/>
          <p:nvPr/>
        </p:nvSpPr>
        <p:spPr>
          <a:xfrm>
            <a:off x="5191453" y="801328"/>
            <a:ext cx="3048000" cy="681000"/>
          </a:xfrm>
          <a:prstGeom prst="rect">
            <a:avLst/>
          </a:prstGeom>
          <a:noFill/>
          <a:ln>
            <a:noFill/>
          </a:ln>
        </p:spPr>
        <p:txBody>
          <a:bodyPr lIns="63500" tIns="25400" rIns="63500" bIns="25400" anchor="t" anchorCtr="0">
            <a:noAutofit/>
          </a:bodyPr>
          <a:lstStyle/>
          <a:p>
            <a:pPr marL="0" marR="0" lvl="0" indent="0" algn="l" rtl="0">
              <a:spcBef>
                <a:spcPts val="0"/>
              </a:spcBef>
              <a:spcAft>
                <a:spcPts val="600"/>
              </a:spcAft>
              <a:buSzPct val="25000"/>
              <a:buNone/>
            </a:pPr>
            <a:r>
              <a:rPr lang="en-US" sz="1800" b="0" i="0" u="none" strike="noStrike" cap="none" baseline="0" dirty="0">
                <a:solidFill>
                  <a:srgbClr val="262626"/>
                </a:solidFill>
                <a:latin typeface="Calibri"/>
                <a:ea typeface="Calibri"/>
                <a:cs typeface="Calibri"/>
                <a:sym typeface="Calibri"/>
              </a:rPr>
              <a:t>Guideway is sitting on the supporting structure</a:t>
            </a:r>
          </a:p>
        </p:txBody>
      </p:sp>
      <p:sp>
        <p:nvSpPr>
          <p:cNvPr id="187" name="Shape 187"/>
          <p:cNvSpPr/>
          <p:nvPr/>
        </p:nvSpPr>
        <p:spPr>
          <a:xfrm>
            <a:off x="5413248" y="2612863"/>
            <a:ext cx="1986997" cy="352399"/>
          </a:xfrm>
          <a:prstGeom prst="rect">
            <a:avLst/>
          </a:prstGeom>
          <a:noFill/>
          <a:ln>
            <a:noFill/>
          </a:ln>
        </p:spPr>
        <p:txBody>
          <a:bodyPr lIns="63500" tIns="25400" rIns="63500" bIns="25400" anchor="t" anchorCtr="0">
            <a:noAutofit/>
          </a:bodyPr>
          <a:lstStyle/>
          <a:p>
            <a:pPr marL="0" marR="0" lvl="0" indent="0" algn="l" rtl="0">
              <a:spcBef>
                <a:spcPts val="0"/>
              </a:spcBef>
              <a:spcAft>
                <a:spcPts val="600"/>
              </a:spcAft>
              <a:buSzPct val="25000"/>
              <a:buNone/>
            </a:pPr>
            <a:r>
              <a:rPr lang="en-US" sz="1800" b="0" i="0" u="none" strike="noStrike" cap="none" baseline="0" dirty="0">
                <a:solidFill>
                  <a:srgbClr val="262626"/>
                </a:solidFill>
                <a:latin typeface="Calibri"/>
                <a:ea typeface="Calibri"/>
                <a:cs typeface="Calibri"/>
                <a:sym typeface="Calibri"/>
              </a:rPr>
              <a:t>Fixed by rail clips</a:t>
            </a:r>
          </a:p>
        </p:txBody>
      </p:sp>
      <p:cxnSp>
        <p:nvCxnSpPr>
          <p:cNvPr id="16" name="Shape 181">
            <a:extLst>
              <a:ext uri="{FF2B5EF4-FFF2-40B4-BE49-F238E27FC236}">
                <a16:creationId xmlns:a16="http://schemas.microsoft.com/office/drawing/2014/main" id="{89E26D55-741A-4F07-8CAF-0770AF862D4B}"/>
              </a:ext>
            </a:extLst>
          </p:cNvPr>
          <p:cNvCxnSpPr>
            <a:cxnSpLocks/>
          </p:cNvCxnSpPr>
          <p:nvPr/>
        </p:nvCxnSpPr>
        <p:spPr>
          <a:xfrm>
            <a:off x="2170176" y="3818327"/>
            <a:ext cx="3157728" cy="523845"/>
          </a:xfrm>
          <a:prstGeom prst="straightConnector1">
            <a:avLst/>
          </a:prstGeom>
          <a:noFill/>
          <a:ln w="38100" cap="flat">
            <a:solidFill>
              <a:srgbClr val="262626"/>
            </a:solidFill>
            <a:prstDash val="solid"/>
            <a:round/>
            <a:headEnd type="none" w="med" len="med"/>
            <a:tailEnd type="none" w="med" len="med"/>
          </a:ln>
        </p:spPr>
      </p:cxnSp>
      <p:sp>
        <p:nvSpPr>
          <p:cNvPr id="19" name="Shape 187">
            <a:extLst>
              <a:ext uri="{FF2B5EF4-FFF2-40B4-BE49-F238E27FC236}">
                <a16:creationId xmlns:a16="http://schemas.microsoft.com/office/drawing/2014/main" id="{06B61511-1BF6-4BE6-961D-B2D4EE4EF19C}"/>
              </a:ext>
            </a:extLst>
          </p:cNvPr>
          <p:cNvSpPr/>
          <p:nvPr/>
        </p:nvSpPr>
        <p:spPr>
          <a:xfrm>
            <a:off x="5349933" y="4165972"/>
            <a:ext cx="3048000" cy="681000"/>
          </a:xfrm>
          <a:prstGeom prst="rect">
            <a:avLst/>
          </a:prstGeom>
          <a:noFill/>
          <a:ln>
            <a:noFill/>
          </a:ln>
        </p:spPr>
        <p:txBody>
          <a:bodyPr lIns="63500" tIns="25400" rIns="63500" bIns="25400" anchor="t" anchorCtr="0">
            <a:noAutofit/>
          </a:bodyPr>
          <a:lstStyle/>
          <a:p>
            <a:pPr marL="0" marR="0" lvl="0" indent="0" algn="l" rtl="0">
              <a:spcBef>
                <a:spcPts val="0"/>
              </a:spcBef>
              <a:spcAft>
                <a:spcPts val="600"/>
              </a:spcAft>
              <a:buSzPct val="25000"/>
              <a:buNone/>
            </a:pPr>
            <a:r>
              <a:rPr lang="en-US" sz="1800" b="0" i="0" u="none" strike="noStrike" cap="none" baseline="0" dirty="0">
                <a:solidFill>
                  <a:srgbClr val="262626"/>
                </a:solidFill>
                <a:latin typeface="Calibri"/>
                <a:ea typeface="Calibri"/>
                <a:cs typeface="Calibri"/>
                <a:sym typeface="Calibri"/>
              </a:rPr>
              <a:t>Heat expansion joints between guideway segments</a:t>
            </a:r>
          </a:p>
        </p:txBody>
      </p:sp>
    </p:spTree>
    <p:extLst>
      <p:ext uri="{BB962C8B-B14F-4D97-AF65-F5344CB8AC3E}">
        <p14:creationId xmlns:p14="http://schemas.microsoft.com/office/powerpoint/2010/main" val="1921245825"/>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5" name="Picture 14">
            <a:extLst>
              <a:ext uri="{FF2B5EF4-FFF2-40B4-BE49-F238E27FC236}">
                <a16:creationId xmlns:a16="http://schemas.microsoft.com/office/drawing/2014/main" id="{DE352CBD-5B28-4067-8DA6-9F890D060AB8}"/>
              </a:ext>
            </a:extLst>
          </p:cNvPr>
          <p:cNvPicPr/>
          <p:nvPr/>
        </p:nvPicPr>
        <p:blipFill>
          <a:blip r:embed="rId3"/>
          <a:stretch>
            <a:fillRect/>
          </a:stretch>
        </p:blipFill>
        <p:spPr>
          <a:xfrm>
            <a:off x="912372" y="1329625"/>
            <a:ext cx="3659627" cy="2594372"/>
          </a:xfrm>
          <a:prstGeom prst="rect">
            <a:avLst/>
          </a:prstGeom>
        </p:spPr>
      </p:pic>
      <p:cxnSp>
        <p:nvCxnSpPr>
          <p:cNvPr id="181" name="Shape 181"/>
          <p:cNvCxnSpPr>
            <a:cxnSpLocks/>
          </p:cNvCxnSpPr>
          <p:nvPr/>
        </p:nvCxnSpPr>
        <p:spPr>
          <a:xfrm>
            <a:off x="3833449" y="3288326"/>
            <a:ext cx="1881551" cy="597872"/>
          </a:xfrm>
          <a:prstGeom prst="straightConnector1">
            <a:avLst/>
          </a:prstGeom>
          <a:noFill/>
          <a:ln w="38100" cap="flat">
            <a:solidFill>
              <a:srgbClr val="262626"/>
            </a:solidFill>
            <a:prstDash val="solid"/>
            <a:round/>
            <a:headEnd type="none" w="med" len="med"/>
            <a:tailEnd type="none" w="med" len="med"/>
          </a:ln>
        </p:spPr>
      </p:cxnSp>
      <p:cxnSp>
        <p:nvCxnSpPr>
          <p:cNvPr id="182" name="Shape 182"/>
          <p:cNvCxnSpPr>
            <a:cxnSpLocks/>
          </p:cNvCxnSpPr>
          <p:nvPr/>
        </p:nvCxnSpPr>
        <p:spPr>
          <a:xfrm flipV="1">
            <a:off x="4149972" y="1600200"/>
            <a:ext cx="1565028" cy="738554"/>
          </a:xfrm>
          <a:prstGeom prst="straightConnector1">
            <a:avLst/>
          </a:prstGeom>
          <a:noFill/>
          <a:ln w="38100" cap="flat">
            <a:solidFill>
              <a:srgbClr val="262626"/>
            </a:solidFill>
            <a:prstDash val="solid"/>
            <a:round/>
            <a:headEnd type="none" w="med" len="med"/>
            <a:tailEnd type="none" w="med" len="med"/>
          </a:ln>
        </p:spPr>
      </p:cxnSp>
      <p:sp>
        <p:nvSpPr>
          <p:cNvPr id="184" name="Shape 184"/>
          <p:cNvSpPr/>
          <p:nvPr/>
        </p:nvSpPr>
        <p:spPr>
          <a:xfrm>
            <a:off x="5715000" y="1127944"/>
            <a:ext cx="3276600" cy="681805"/>
          </a:xfrm>
          <a:prstGeom prst="rect">
            <a:avLst/>
          </a:prstGeom>
          <a:noFill/>
          <a:ln>
            <a:noFill/>
          </a:ln>
        </p:spPr>
        <p:txBody>
          <a:bodyPr lIns="63500" tIns="25400" rIns="63500" bIns="25400" anchor="t" anchorCtr="0">
            <a:noAutofit/>
          </a:bodyPr>
          <a:lstStyle/>
          <a:p>
            <a:pPr marL="0" marR="0" lvl="0" indent="0" algn="l" rtl="0">
              <a:spcBef>
                <a:spcPts val="0"/>
              </a:spcBef>
              <a:buSzPct val="25000"/>
              <a:buNone/>
            </a:pPr>
            <a:r>
              <a:rPr lang="en-US" sz="1800" b="0" i="0" u="none" strike="noStrike" cap="none" baseline="0" dirty="0">
                <a:solidFill>
                  <a:srgbClr val="262626"/>
                </a:solidFill>
                <a:latin typeface="Calibri"/>
                <a:ea typeface="Calibri"/>
                <a:cs typeface="Calibri"/>
                <a:sym typeface="Calibri"/>
              </a:rPr>
              <a:t>Clamp down the guideway on this side</a:t>
            </a:r>
          </a:p>
        </p:txBody>
      </p:sp>
      <p:sp>
        <p:nvSpPr>
          <p:cNvPr id="186" name="Shape 186"/>
          <p:cNvSpPr txBox="1"/>
          <p:nvPr/>
        </p:nvSpPr>
        <p:spPr>
          <a:xfrm>
            <a:off x="76200" y="57150"/>
            <a:ext cx="8997900" cy="400110"/>
          </a:xfrm>
          <a:prstGeom prst="rect">
            <a:avLst/>
          </a:prstGeom>
          <a:noFill/>
          <a:ln>
            <a:noFill/>
          </a:ln>
        </p:spPr>
        <p:txBody>
          <a:bodyPr lIns="0" tIns="0" rIns="0" bIns="0" anchor="t" anchorCtr="0">
            <a:spAutoFit/>
          </a:bodyPr>
          <a:lstStyle/>
          <a:p>
            <a:pPr marL="0" marR="0" lvl="0" indent="0" algn="l" rtl="0">
              <a:spcBef>
                <a:spcPts val="0"/>
              </a:spcBef>
              <a:buSzPct val="25000"/>
              <a:buNone/>
            </a:pPr>
            <a:r>
              <a:rPr lang="en-US" sz="2600" b="1" i="0" u="none" strike="noStrike" cap="none" baseline="0" dirty="0">
                <a:solidFill>
                  <a:srgbClr val="000000"/>
                </a:solidFill>
                <a:latin typeface="Calibri"/>
                <a:ea typeface="Calibri"/>
                <a:cs typeface="Calibri"/>
                <a:sym typeface="Calibri"/>
              </a:rPr>
              <a:t>This is how the rail clip works</a:t>
            </a:r>
          </a:p>
        </p:txBody>
      </p:sp>
      <p:sp>
        <p:nvSpPr>
          <p:cNvPr id="187" name="Shape 187"/>
          <p:cNvSpPr/>
          <p:nvPr/>
        </p:nvSpPr>
        <p:spPr>
          <a:xfrm>
            <a:off x="5715000" y="3494960"/>
            <a:ext cx="3048000" cy="858074"/>
          </a:xfrm>
          <a:prstGeom prst="rect">
            <a:avLst/>
          </a:prstGeom>
          <a:noFill/>
          <a:ln>
            <a:noFill/>
          </a:ln>
        </p:spPr>
        <p:txBody>
          <a:bodyPr lIns="63500" tIns="25400" rIns="63500" bIns="25400" anchor="t" anchorCtr="0">
            <a:noAutofit/>
          </a:bodyPr>
          <a:lstStyle/>
          <a:p>
            <a:pPr marL="0" marR="0" lvl="0" indent="0" algn="l" rtl="0">
              <a:spcBef>
                <a:spcPts val="0"/>
              </a:spcBef>
              <a:buSzPct val="25000"/>
              <a:buNone/>
            </a:pPr>
            <a:r>
              <a:rPr lang="en-US" sz="1800" b="0" i="0" u="none" strike="noStrike" cap="none" baseline="0" dirty="0">
                <a:solidFill>
                  <a:srgbClr val="262626"/>
                </a:solidFill>
                <a:latin typeface="Calibri"/>
                <a:ea typeface="Calibri"/>
                <a:cs typeface="Calibri"/>
                <a:sym typeface="Calibri"/>
              </a:rPr>
              <a:t>Fixed on the supporting structure by bolts</a:t>
            </a:r>
          </a:p>
        </p:txBody>
      </p:sp>
      <p:sp>
        <p:nvSpPr>
          <p:cNvPr id="4" name="Rectangle 3">
            <a:extLst>
              <a:ext uri="{FF2B5EF4-FFF2-40B4-BE49-F238E27FC236}">
                <a16:creationId xmlns:a16="http://schemas.microsoft.com/office/drawing/2014/main" id="{94E85851-B169-4088-BCE2-49EFD29E1773}"/>
              </a:ext>
            </a:extLst>
          </p:cNvPr>
          <p:cNvSpPr/>
          <p:nvPr/>
        </p:nvSpPr>
        <p:spPr>
          <a:xfrm>
            <a:off x="360486" y="4057698"/>
            <a:ext cx="4572000" cy="523220"/>
          </a:xfrm>
          <a:prstGeom prst="rect">
            <a:avLst/>
          </a:prstGeom>
        </p:spPr>
        <p:txBody>
          <a:bodyPr>
            <a:spAutoFit/>
          </a:bodyPr>
          <a:lstStyle/>
          <a:p>
            <a:pPr algn="ctr"/>
            <a:r>
              <a:rPr lang="en-US" dirty="0">
                <a:latin typeface="Calibri" panose="020F0502020204030204" pitchFamily="34" charset="0"/>
                <a:ea typeface="宋体" panose="02010600030101010101" pitchFamily="2" charset="-122"/>
                <a:cs typeface="Times New Roman" panose="02020603050405020304" pitchFamily="18" charset="0"/>
              </a:rPr>
              <a:t>TD2015 Bolted rail fixing clips, 15mm horizontal rail adjustment and max side load of 250kN</a:t>
            </a:r>
            <a:endParaRPr lang="en-US" dirty="0"/>
          </a:p>
        </p:txBody>
      </p:sp>
    </p:spTree>
    <p:extLst>
      <p:ext uri="{BB962C8B-B14F-4D97-AF65-F5344CB8AC3E}">
        <p14:creationId xmlns:p14="http://schemas.microsoft.com/office/powerpoint/2010/main" val="2688698355"/>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p:nvSpPr>
          <p:cNvPr id="128" name="Rectangle 127">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1821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2112"/>
            <a:ext cx="9144000" cy="1961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hape 118"/>
          <p:cNvSpPr txBox="1"/>
          <p:nvPr/>
        </p:nvSpPr>
        <p:spPr>
          <a:xfrm>
            <a:off x="628650" y="3477601"/>
            <a:ext cx="7886700" cy="994172"/>
          </a:xfrm>
          <a:prstGeom prst="rect">
            <a:avLst/>
          </a:prstGeom>
        </p:spPr>
        <p:txBody>
          <a:bodyPr vert="horz" lIns="91440" tIns="45720" rIns="91440" bIns="45720" rtlCol="0" anchor="ctr" anchorCtr="0">
            <a:normAutofit/>
          </a:bodyPr>
          <a:lstStyle/>
          <a:p>
            <a:pPr lvl="0" algn="ctr">
              <a:lnSpc>
                <a:spcPct val="90000"/>
              </a:lnSpc>
              <a:spcBef>
                <a:spcPct val="0"/>
              </a:spcBef>
              <a:spcAft>
                <a:spcPts val="600"/>
              </a:spcAft>
              <a:buSzPct val="25000"/>
            </a:pPr>
            <a:r>
              <a:rPr lang="en-US" sz="2100" b="1" kern="1200" dirty="0">
                <a:solidFill>
                  <a:schemeClr val="tx1"/>
                </a:solidFill>
                <a:latin typeface="+mj-lt"/>
                <a:ea typeface="+mj-ea"/>
                <a:cs typeface="+mj-cs"/>
                <a:sym typeface="Calibri"/>
              </a:rPr>
              <a:t>American Association of State Highway and Transportation Official (AASHTO) recommended temperature range</a:t>
            </a:r>
            <a:endParaRPr lang="en-US" sz="2100" b="1" i="0" u="none" strike="noStrike" kern="1200" cap="none" baseline="0" dirty="0">
              <a:solidFill>
                <a:schemeClr val="tx1"/>
              </a:solidFill>
              <a:latin typeface="+mj-lt"/>
              <a:ea typeface="+mj-ea"/>
              <a:cs typeface="+mj-cs"/>
              <a:sym typeface="Calibri"/>
            </a:endParaRPr>
          </a:p>
        </p:txBody>
      </p:sp>
      <p:pic>
        <p:nvPicPr>
          <p:cNvPr id="6" name="Picture 5" descr="IMG_256">
            <a:extLst>
              <a:ext uri="{FF2B5EF4-FFF2-40B4-BE49-F238E27FC236}">
                <a16:creationId xmlns:a16="http://schemas.microsoft.com/office/drawing/2014/main" id="{DB7EDC22-514F-495B-9410-0519E4FF5BEC}"/>
              </a:ext>
            </a:extLst>
          </p:cNvPr>
          <p:cNvPicPr/>
          <p:nvPr/>
        </p:nvPicPr>
        <p:blipFill>
          <a:blip r:embed="rId3"/>
          <a:stretch>
            <a:fillRect/>
          </a:stretch>
        </p:blipFill>
        <p:spPr>
          <a:xfrm>
            <a:off x="240030" y="671727"/>
            <a:ext cx="8663940" cy="2267853"/>
          </a:xfrm>
          <a:prstGeom prst="rect">
            <a:avLst/>
          </a:prstGeom>
          <a:noFill/>
        </p:spPr>
      </p:pic>
    </p:spTree>
    <p:extLst>
      <p:ext uri="{BB962C8B-B14F-4D97-AF65-F5344CB8AC3E}">
        <p14:creationId xmlns:p14="http://schemas.microsoft.com/office/powerpoint/2010/main" val="2865294807"/>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p:nvSpPr>
          <p:cNvPr id="123" name="Rectangle 122">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282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 y="192405"/>
            <a:ext cx="8778240" cy="477392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27" name="Straight Connector 126">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71700" y="4326153"/>
            <a:ext cx="4800600" cy="0"/>
          </a:xfrm>
          <a:prstGeom prst="line">
            <a:avLst/>
          </a:prstGeom>
          <a:ln>
            <a:solidFill>
              <a:srgbClr val="282F5B"/>
            </a:solidFill>
          </a:ln>
        </p:spPr>
        <p:style>
          <a:lnRef idx="1">
            <a:schemeClr val="accent1"/>
          </a:lnRef>
          <a:fillRef idx="0">
            <a:schemeClr val="accent1"/>
          </a:fillRef>
          <a:effectRef idx="0">
            <a:schemeClr val="accent1"/>
          </a:effectRef>
          <a:fontRef idx="minor">
            <a:schemeClr val="tx1"/>
          </a:fontRef>
        </p:style>
      </p:cxnSp>
      <p:sp>
        <p:nvSpPr>
          <p:cNvPr id="118" name="Shape 118"/>
          <p:cNvSpPr txBox="1"/>
          <p:nvPr/>
        </p:nvSpPr>
        <p:spPr>
          <a:xfrm>
            <a:off x="834390" y="2820733"/>
            <a:ext cx="7475220" cy="1170240"/>
          </a:xfrm>
          <a:prstGeom prst="rect">
            <a:avLst/>
          </a:prstGeom>
        </p:spPr>
        <p:txBody>
          <a:bodyPr vert="horz" lIns="91440" tIns="45720" rIns="91440" bIns="45720" rtlCol="0" anchor="b" anchorCtr="0">
            <a:normAutofit/>
          </a:bodyPr>
          <a:lstStyle/>
          <a:p>
            <a:pPr marL="0" marR="0" lvl="0" indent="0" algn="ctr">
              <a:lnSpc>
                <a:spcPct val="90000"/>
              </a:lnSpc>
              <a:spcBef>
                <a:spcPct val="0"/>
              </a:spcBef>
              <a:spcAft>
                <a:spcPts val="600"/>
              </a:spcAft>
              <a:buSzPct val="25000"/>
            </a:pPr>
            <a:r>
              <a:rPr lang="en-US" sz="2400" b="1" i="0" u="none" strike="noStrike" kern="1200" cap="none" baseline="0" dirty="0">
                <a:solidFill>
                  <a:srgbClr val="282F5B"/>
                </a:solidFill>
                <a:latin typeface="+mj-lt"/>
                <a:ea typeface="+mj-ea"/>
                <a:cs typeface="+mj-cs"/>
                <a:sym typeface="Calibri"/>
              </a:rPr>
              <a:t>The maximum heat expansion due to temperature </a:t>
            </a:r>
            <a:r>
              <a:rPr lang="en-US" sz="2400" b="1" kern="1200" dirty="0">
                <a:solidFill>
                  <a:srgbClr val="282F5B"/>
                </a:solidFill>
                <a:latin typeface="+mj-lt"/>
                <a:ea typeface="+mj-ea"/>
                <a:cs typeface="+mj-cs"/>
                <a:sym typeface="Calibri"/>
              </a:rPr>
              <a:t>change is about 9.7mm</a:t>
            </a:r>
            <a:endParaRPr lang="en-US" sz="2400" b="1" i="0" u="none" strike="noStrike" kern="1200" cap="none" baseline="0" dirty="0">
              <a:solidFill>
                <a:srgbClr val="282F5B"/>
              </a:solidFill>
              <a:latin typeface="+mj-lt"/>
              <a:ea typeface="+mj-ea"/>
              <a:cs typeface="+mj-cs"/>
              <a:sym typeface="Calibri"/>
            </a:endParaRPr>
          </a:p>
        </p:txBody>
      </p:sp>
      <p:pic>
        <p:nvPicPr>
          <p:cNvPr id="11" name="Picture 10" descr="IMG_256">
            <a:extLst>
              <a:ext uri="{FF2B5EF4-FFF2-40B4-BE49-F238E27FC236}">
                <a16:creationId xmlns:a16="http://schemas.microsoft.com/office/drawing/2014/main" id="{B8CE04F1-2108-45F5-A827-0E462179B0A7}"/>
              </a:ext>
            </a:extLst>
          </p:cNvPr>
          <p:cNvPicPr/>
          <p:nvPr/>
        </p:nvPicPr>
        <p:blipFill rotWithShape="1">
          <a:blip r:embed="rId3"/>
          <a:srcRect t="11886" r="2" b="2"/>
          <a:stretch/>
        </p:blipFill>
        <p:spPr>
          <a:xfrm>
            <a:off x="182880" y="192405"/>
            <a:ext cx="8778240" cy="2823207"/>
          </a:xfrm>
          <a:prstGeom prst="rect">
            <a:avLst/>
          </a:prstGeom>
          <a:noFill/>
        </p:spPr>
      </p:pic>
    </p:spTree>
    <p:extLst>
      <p:ext uri="{BB962C8B-B14F-4D97-AF65-F5344CB8AC3E}">
        <p14:creationId xmlns:p14="http://schemas.microsoft.com/office/powerpoint/2010/main" val="565454827"/>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useBgFill="1">
        <p:nvSpPr>
          <p:cNvPr id="203" name="Rectangle 202">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04614" y="1766839"/>
            <a:ext cx="3739311" cy="264830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Shape 186"/>
          <p:cNvSpPr txBox="1"/>
          <p:nvPr/>
        </p:nvSpPr>
        <p:spPr>
          <a:xfrm>
            <a:off x="5669859" y="2042491"/>
            <a:ext cx="2632766" cy="1677554"/>
          </a:xfrm>
          <a:prstGeom prst="rect">
            <a:avLst/>
          </a:prstGeom>
        </p:spPr>
        <p:txBody>
          <a:bodyPr vert="horz" lIns="91440" tIns="45720" rIns="91440" bIns="45720" rtlCol="0" anchor="b" anchorCtr="0">
            <a:normAutofit/>
          </a:bodyPr>
          <a:lstStyle/>
          <a:p>
            <a:pPr marL="0" marR="0" lvl="0" indent="0" algn="ctr">
              <a:lnSpc>
                <a:spcPct val="90000"/>
              </a:lnSpc>
              <a:spcBef>
                <a:spcPct val="0"/>
              </a:spcBef>
              <a:spcAft>
                <a:spcPts val="600"/>
              </a:spcAft>
              <a:buSzPct val="25000"/>
            </a:pPr>
            <a:r>
              <a:rPr lang="en-US" sz="3300" b="1" i="0" u="none" strike="noStrike" kern="1200" cap="none" baseline="0" dirty="0">
                <a:solidFill>
                  <a:srgbClr val="FFFFFF"/>
                </a:solidFill>
                <a:latin typeface="+mj-lt"/>
                <a:ea typeface="+mj-ea"/>
                <a:cs typeface="+mj-cs"/>
                <a:sym typeface="Calibri"/>
              </a:rPr>
              <a:t>Heat expansion joint</a:t>
            </a:r>
          </a:p>
        </p:txBody>
      </p:sp>
      <p:sp>
        <p:nvSpPr>
          <p:cNvPr id="207"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07336" y="1240626"/>
            <a:ext cx="616870" cy="3174519"/>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8390" y="983352"/>
            <a:ext cx="515815" cy="286517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8390" y="845052"/>
            <a:ext cx="260400" cy="277477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3" descr="A close up of a computer&#10;&#10;Description automatically generated">
            <a:extLst>
              <a:ext uri="{FF2B5EF4-FFF2-40B4-BE49-F238E27FC236}">
                <a16:creationId xmlns:a16="http://schemas.microsoft.com/office/drawing/2014/main" id="{E12DE272-0DF0-4B71-9BBA-9599986AE6FC}"/>
              </a:ext>
            </a:extLst>
          </p:cNvPr>
          <p:cNvPicPr/>
          <p:nvPr/>
        </p:nvPicPr>
        <p:blipFill rotWithShape="1">
          <a:blip r:embed="rId3"/>
          <a:srcRect t="10007" r="-2" b="6686"/>
          <a:stretch/>
        </p:blipFill>
        <p:spPr>
          <a:xfrm>
            <a:off x="944144" y="840034"/>
            <a:ext cx="4226864" cy="2632128"/>
          </a:xfrm>
          <a:prstGeom prst="rect">
            <a:avLst/>
          </a:prstGeom>
          <a:noFill/>
        </p:spPr>
      </p:pic>
      <p:cxnSp>
        <p:nvCxnSpPr>
          <p:cNvPr id="182" name="Shape 182"/>
          <p:cNvCxnSpPr>
            <a:cxnSpLocks/>
            <a:endCxn id="184" idx="0"/>
          </p:cNvCxnSpPr>
          <p:nvPr/>
        </p:nvCxnSpPr>
        <p:spPr>
          <a:xfrm>
            <a:off x="2735612" y="2175522"/>
            <a:ext cx="137406" cy="2040600"/>
          </a:xfrm>
          <a:prstGeom prst="straightConnector1">
            <a:avLst/>
          </a:prstGeom>
          <a:noFill/>
          <a:ln w="38100" cap="flat">
            <a:solidFill>
              <a:srgbClr val="262626"/>
            </a:solidFill>
            <a:prstDash val="solid"/>
            <a:round/>
            <a:headEnd type="none" w="med" len="med"/>
            <a:tailEnd type="none" w="med" len="med"/>
          </a:ln>
        </p:spPr>
      </p:cxnSp>
      <p:sp>
        <p:nvSpPr>
          <p:cNvPr id="184" name="Shape 184"/>
          <p:cNvSpPr/>
          <p:nvPr/>
        </p:nvSpPr>
        <p:spPr>
          <a:xfrm>
            <a:off x="1349018" y="4216122"/>
            <a:ext cx="3048000" cy="681000"/>
          </a:xfrm>
          <a:prstGeom prst="rect">
            <a:avLst/>
          </a:prstGeom>
          <a:noFill/>
          <a:ln>
            <a:noFill/>
          </a:ln>
        </p:spPr>
        <p:txBody>
          <a:bodyPr lIns="63500" tIns="25400" rIns="63500" bIns="25400" anchor="t" anchorCtr="0">
            <a:noAutofit/>
          </a:bodyPr>
          <a:lstStyle/>
          <a:p>
            <a:pPr marL="0" marR="0" lvl="0" indent="0" algn="l" rtl="0">
              <a:spcBef>
                <a:spcPts val="0"/>
              </a:spcBef>
              <a:spcAft>
                <a:spcPts val="600"/>
              </a:spcAft>
              <a:buSzPct val="25000"/>
              <a:buNone/>
            </a:pPr>
            <a:r>
              <a:rPr lang="en-US" sz="1800" b="0" i="0" u="none" strike="noStrike" cap="none" baseline="0" dirty="0">
                <a:solidFill>
                  <a:srgbClr val="262626"/>
                </a:solidFill>
                <a:latin typeface="Calibri"/>
                <a:ea typeface="Calibri"/>
                <a:cs typeface="Calibri"/>
                <a:sym typeface="Calibri"/>
              </a:rPr>
              <a:t>Provide continuous running surface between guideways</a:t>
            </a:r>
          </a:p>
        </p:txBody>
      </p:sp>
      <p:cxnSp>
        <p:nvCxnSpPr>
          <p:cNvPr id="23" name="Shape 182">
            <a:extLst>
              <a:ext uri="{FF2B5EF4-FFF2-40B4-BE49-F238E27FC236}">
                <a16:creationId xmlns:a16="http://schemas.microsoft.com/office/drawing/2014/main" id="{E1E4486C-38D6-4159-A071-0A7E0B28B9AF}"/>
              </a:ext>
            </a:extLst>
          </p:cNvPr>
          <p:cNvCxnSpPr>
            <a:cxnSpLocks/>
          </p:cNvCxnSpPr>
          <p:nvPr/>
        </p:nvCxnSpPr>
        <p:spPr>
          <a:xfrm flipH="1">
            <a:off x="2735612" y="504184"/>
            <a:ext cx="1034501" cy="1443494"/>
          </a:xfrm>
          <a:prstGeom prst="straightConnector1">
            <a:avLst/>
          </a:prstGeom>
          <a:noFill/>
          <a:ln w="38100" cap="flat">
            <a:solidFill>
              <a:srgbClr val="262626"/>
            </a:solidFill>
            <a:prstDash val="solid"/>
            <a:round/>
            <a:headEnd type="none" w="med" len="med"/>
            <a:tailEnd type="none" w="med" len="med"/>
          </a:ln>
        </p:spPr>
      </p:cxnSp>
      <p:sp>
        <p:nvSpPr>
          <p:cNvPr id="25" name="Shape 184">
            <a:extLst>
              <a:ext uri="{FF2B5EF4-FFF2-40B4-BE49-F238E27FC236}">
                <a16:creationId xmlns:a16="http://schemas.microsoft.com/office/drawing/2014/main" id="{9113765A-0935-4B9B-9736-C667A24A9541}"/>
              </a:ext>
            </a:extLst>
          </p:cNvPr>
          <p:cNvSpPr/>
          <p:nvPr/>
        </p:nvSpPr>
        <p:spPr>
          <a:xfrm>
            <a:off x="3770113" y="266485"/>
            <a:ext cx="3739311" cy="489023"/>
          </a:xfrm>
          <a:prstGeom prst="rect">
            <a:avLst/>
          </a:prstGeom>
          <a:noFill/>
          <a:ln>
            <a:noFill/>
          </a:ln>
        </p:spPr>
        <p:txBody>
          <a:bodyPr lIns="63500" tIns="25400" rIns="63500" bIns="25400" anchor="t" anchorCtr="0">
            <a:noAutofit/>
          </a:bodyPr>
          <a:lstStyle/>
          <a:p>
            <a:pPr marL="0" marR="0" lvl="0" indent="0" algn="l" rtl="0">
              <a:spcBef>
                <a:spcPts val="0"/>
              </a:spcBef>
              <a:spcAft>
                <a:spcPts val="600"/>
              </a:spcAft>
              <a:buSzPct val="25000"/>
              <a:buNone/>
            </a:pPr>
            <a:r>
              <a:rPr lang="en-US" sz="1800" b="0" i="0" u="none" strike="noStrike" cap="none" baseline="0" dirty="0">
                <a:solidFill>
                  <a:srgbClr val="262626"/>
                </a:solidFill>
                <a:latin typeface="Calibri"/>
                <a:ea typeface="Calibri"/>
                <a:cs typeface="Calibri"/>
                <a:sym typeface="Calibri"/>
              </a:rPr>
              <a:t>Allowing the 9.7mm heat expansion</a:t>
            </a:r>
          </a:p>
        </p:txBody>
      </p:sp>
    </p:spTree>
    <p:extLst>
      <p:ext uri="{BB962C8B-B14F-4D97-AF65-F5344CB8AC3E}">
        <p14:creationId xmlns:p14="http://schemas.microsoft.com/office/powerpoint/2010/main" val="2814309622"/>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9" name="Shape 59"/>
          <p:cNvSpPr txBox="1"/>
          <p:nvPr/>
        </p:nvSpPr>
        <p:spPr>
          <a:xfrm>
            <a:off x="228600" y="114300"/>
            <a:ext cx="184200" cy="2976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60" name="Shape 60"/>
          <p:cNvSpPr txBox="1"/>
          <p:nvPr/>
        </p:nvSpPr>
        <p:spPr>
          <a:xfrm>
            <a:off x="76200" y="57150"/>
            <a:ext cx="9017100" cy="861774"/>
          </a:xfrm>
          <a:prstGeom prst="rect">
            <a:avLst/>
          </a:prstGeom>
          <a:noFill/>
          <a:ln>
            <a:noFill/>
          </a:ln>
        </p:spPr>
        <p:txBody>
          <a:bodyPr lIns="0" tIns="0" rIns="0" bIns="0" anchor="t" anchorCtr="0">
            <a:spAutoFit/>
          </a:bodyPr>
          <a:lstStyle>
            <a:defPPr marR="0" algn="l" rtl="0">
              <a:lnSpc>
                <a:spcPct val="100000"/>
              </a:lnSpc>
              <a:spcBef>
                <a:spcPts val="0"/>
              </a:spcBef>
              <a:spcAft>
                <a:spcPts val="0"/>
              </a:spcAft>
            </a:defPPr>
            <a:lvl1pPr marL="0" lvl="0" indent="0">
              <a:buSzPct val="25000"/>
              <a:defRPr sz="3200" b="1">
                <a:latin typeface="Calibri"/>
                <a:ea typeface="Calibri"/>
                <a:cs typeface="Calibri"/>
              </a:defRPr>
            </a:lvl1pPr>
          </a:lstStyle>
          <a:p>
            <a:r>
              <a:rPr lang="en-US" sz="2800" dirty="0">
                <a:sym typeface="Calibri"/>
              </a:rPr>
              <a:t>We are having problems with the current mode of transportation</a:t>
            </a:r>
          </a:p>
        </p:txBody>
      </p:sp>
      <p:sp>
        <p:nvSpPr>
          <p:cNvPr id="62" name="Shape 62"/>
          <p:cNvSpPr txBox="1"/>
          <p:nvPr/>
        </p:nvSpPr>
        <p:spPr>
          <a:xfrm>
            <a:off x="3043198" y="4809325"/>
            <a:ext cx="2987636" cy="277025"/>
          </a:xfrm>
          <a:prstGeom prst="rect">
            <a:avLst/>
          </a:prstGeom>
          <a:noFill/>
          <a:ln>
            <a:noFill/>
          </a:ln>
        </p:spPr>
        <p:txBody>
          <a:bodyPr lIns="91425" tIns="45700" rIns="91425" bIns="45700" anchor="t" anchorCtr="0">
            <a:noAutofit/>
          </a:bodyPr>
          <a:lstStyle/>
          <a:p>
            <a:pPr lvl="0" algn="ctr">
              <a:buSzPct val="25000"/>
            </a:pPr>
            <a:r>
              <a:rPr lang="en-US" sz="1800" b="1" dirty="0">
                <a:solidFill>
                  <a:srgbClr val="111111"/>
                </a:solidFill>
                <a:latin typeface="Calibri"/>
                <a:ea typeface="Calibri"/>
                <a:cs typeface="Calibri"/>
                <a:sym typeface="Calibri"/>
              </a:rPr>
              <a:t>Fossil fuel crisis</a:t>
            </a:r>
            <a:endParaRPr lang="en-US" sz="1800" b="1" i="0" u="none" strike="noStrike" cap="none" baseline="0" dirty="0">
              <a:solidFill>
                <a:srgbClr val="111111"/>
              </a:solidFill>
              <a:latin typeface="Calibri"/>
              <a:ea typeface="Calibri"/>
              <a:cs typeface="Calibri"/>
              <a:sym typeface="Calibri"/>
            </a:endParaRPr>
          </a:p>
        </p:txBody>
      </p:sp>
      <p:sp>
        <p:nvSpPr>
          <p:cNvPr id="65" name="Shape 65"/>
          <p:cNvSpPr txBox="1"/>
          <p:nvPr/>
        </p:nvSpPr>
        <p:spPr>
          <a:xfrm>
            <a:off x="5242828" y="2758144"/>
            <a:ext cx="3606800" cy="27708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dirty="0">
                <a:solidFill>
                  <a:srgbClr val="111111"/>
                </a:solidFill>
                <a:latin typeface="Calibri"/>
                <a:ea typeface="Calibri"/>
                <a:cs typeface="Calibri"/>
                <a:sym typeface="Calibri"/>
              </a:rPr>
              <a:t>Air Pollution</a:t>
            </a:r>
          </a:p>
        </p:txBody>
      </p:sp>
      <p:sp>
        <p:nvSpPr>
          <p:cNvPr id="68" name="Shape 68"/>
          <p:cNvSpPr txBox="1"/>
          <p:nvPr/>
        </p:nvSpPr>
        <p:spPr>
          <a:xfrm>
            <a:off x="741489" y="2707275"/>
            <a:ext cx="3525838" cy="18941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dirty="0">
                <a:solidFill>
                  <a:srgbClr val="111111"/>
                </a:solidFill>
                <a:latin typeface="Calibri"/>
                <a:ea typeface="Calibri"/>
                <a:cs typeface="Calibri"/>
                <a:sym typeface="Calibri"/>
              </a:rPr>
              <a:t>Heavy Traffic</a:t>
            </a:r>
          </a:p>
        </p:txBody>
      </p:sp>
      <p:pic>
        <p:nvPicPr>
          <p:cNvPr id="2" name="Picture 1">
            <a:extLst>
              <a:ext uri="{FF2B5EF4-FFF2-40B4-BE49-F238E27FC236}">
                <a16:creationId xmlns:a16="http://schemas.microsoft.com/office/drawing/2014/main" id="{2BCA584E-AA09-409A-A9D7-C470CF421C43}"/>
              </a:ext>
            </a:extLst>
          </p:cNvPr>
          <p:cNvPicPr>
            <a:picLocks noChangeAspect="1"/>
          </p:cNvPicPr>
          <p:nvPr/>
        </p:nvPicPr>
        <p:blipFill>
          <a:blip r:embed="rId3"/>
          <a:stretch>
            <a:fillRect/>
          </a:stretch>
        </p:blipFill>
        <p:spPr>
          <a:xfrm>
            <a:off x="957923" y="948101"/>
            <a:ext cx="3218377" cy="1803313"/>
          </a:xfrm>
          <a:prstGeom prst="rect">
            <a:avLst/>
          </a:prstGeom>
        </p:spPr>
      </p:pic>
      <p:pic>
        <p:nvPicPr>
          <p:cNvPr id="3" name="Picture 2">
            <a:extLst>
              <a:ext uri="{FF2B5EF4-FFF2-40B4-BE49-F238E27FC236}">
                <a16:creationId xmlns:a16="http://schemas.microsoft.com/office/drawing/2014/main" id="{8F409BC4-B0CF-4EEE-94CE-EB8A573AD313}"/>
              </a:ext>
            </a:extLst>
          </p:cNvPr>
          <p:cNvPicPr>
            <a:picLocks noChangeAspect="1"/>
          </p:cNvPicPr>
          <p:nvPr/>
        </p:nvPicPr>
        <p:blipFill>
          <a:blip r:embed="rId4"/>
          <a:stretch>
            <a:fillRect/>
          </a:stretch>
        </p:blipFill>
        <p:spPr>
          <a:xfrm>
            <a:off x="5618164" y="877833"/>
            <a:ext cx="2856129" cy="1873582"/>
          </a:xfrm>
          <a:prstGeom prst="rect">
            <a:avLst/>
          </a:prstGeom>
        </p:spPr>
      </p:pic>
      <p:pic>
        <p:nvPicPr>
          <p:cNvPr id="4" name="Picture 3">
            <a:extLst>
              <a:ext uri="{FF2B5EF4-FFF2-40B4-BE49-F238E27FC236}">
                <a16:creationId xmlns:a16="http://schemas.microsoft.com/office/drawing/2014/main" id="{A5CD96C0-6EC3-49CF-95E0-BA789DA2E4BA}"/>
              </a:ext>
            </a:extLst>
          </p:cNvPr>
          <p:cNvPicPr>
            <a:picLocks noChangeAspect="1"/>
          </p:cNvPicPr>
          <p:nvPr/>
        </p:nvPicPr>
        <p:blipFill>
          <a:blip r:embed="rId5"/>
          <a:stretch>
            <a:fillRect/>
          </a:stretch>
        </p:blipFill>
        <p:spPr>
          <a:xfrm>
            <a:off x="3078181" y="3091886"/>
            <a:ext cx="2987637" cy="1799264"/>
          </a:xfrm>
          <a:prstGeom prst="rect">
            <a:avLst/>
          </a:prstGeom>
        </p:spPr>
      </p:pic>
    </p:spTree>
    <p:extLst>
      <p:ext uri="{BB962C8B-B14F-4D97-AF65-F5344CB8AC3E}">
        <p14:creationId xmlns:p14="http://schemas.microsoft.com/office/powerpoint/2010/main" val="2978812918"/>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hape 118"/>
          <p:cNvSpPr txBox="1"/>
          <p:nvPr/>
        </p:nvSpPr>
        <p:spPr>
          <a:xfrm>
            <a:off x="5582412" y="841772"/>
            <a:ext cx="3439668" cy="2403100"/>
          </a:xfrm>
          <a:prstGeom prst="rect">
            <a:avLst/>
          </a:prstGeom>
        </p:spPr>
        <p:txBody>
          <a:bodyPr vert="horz" lIns="91440" tIns="45720" rIns="91440" bIns="45720" rtlCol="0" anchor="b" anchorCtr="0">
            <a:normAutofit fontScale="92500"/>
          </a:bodyPr>
          <a:lstStyle/>
          <a:p>
            <a:pPr lvl="0">
              <a:lnSpc>
                <a:spcPct val="90000"/>
              </a:lnSpc>
              <a:spcBef>
                <a:spcPct val="0"/>
              </a:spcBef>
              <a:spcAft>
                <a:spcPts val="600"/>
              </a:spcAft>
              <a:buSzPct val="25000"/>
            </a:pPr>
            <a:r>
              <a:rPr lang="en-US" sz="2800" b="1" i="0" u="none" strike="noStrike" kern="1200" cap="none" baseline="0" dirty="0">
                <a:solidFill>
                  <a:schemeClr val="tx1"/>
                </a:solidFill>
                <a:latin typeface="+mj-lt"/>
                <a:ea typeface="+mj-ea"/>
                <a:cs typeface="+mj-cs"/>
                <a:sym typeface="Calibri"/>
              </a:rPr>
              <a:t>The maximum stress due to </a:t>
            </a:r>
            <a:r>
              <a:rPr lang="en-US" sz="2800" b="1" kern="1200" dirty="0">
                <a:solidFill>
                  <a:schemeClr val="tx1"/>
                </a:solidFill>
                <a:latin typeface="+mj-lt"/>
                <a:ea typeface="+mj-ea"/>
                <a:cs typeface="+mj-cs"/>
                <a:sym typeface="Calibri"/>
              </a:rPr>
              <a:t>a 6125N load is about 1.22x10</a:t>
            </a:r>
            <a:r>
              <a:rPr lang="en-US" sz="2800" b="1" kern="1200" baseline="30000" dirty="0">
                <a:solidFill>
                  <a:schemeClr val="tx1"/>
                </a:solidFill>
                <a:latin typeface="+mj-lt"/>
                <a:ea typeface="+mj-ea"/>
                <a:cs typeface="+mj-cs"/>
                <a:sym typeface="Calibri"/>
              </a:rPr>
              <a:t>8</a:t>
            </a:r>
            <a:r>
              <a:rPr lang="en-US" sz="2800" b="1" kern="1200" dirty="0">
                <a:solidFill>
                  <a:schemeClr val="tx1"/>
                </a:solidFill>
                <a:latin typeface="+mj-lt"/>
                <a:ea typeface="+mj-ea"/>
                <a:cs typeface="+mj-cs"/>
                <a:sym typeface="Calibri"/>
              </a:rPr>
              <a:t> N/m</a:t>
            </a:r>
            <a:r>
              <a:rPr lang="en-US" sz="2800" b="1" kern="1200" baseline="30000" dirty="0">
                <a:solidFill>
                  <a:schemeClr val="tx1"/>
                </a:solidFill>
                <a:latin typeface="+mj-lt"/>
                <a:ea typeface="+mj-ea"/>
                <a:cs typeface="+mj-cs"/>
                <a:sym typeface="Calibri"/>
              </a:rPr>
              <a:t>2</a:t>
            </a:r>
            <a:r>
              <a:rPr lang="en-US" sz="2800" b="1" kern="1200" dirty="0">
                <a:solidFill>
                  <a:schemeClr val="tx1"/>
                </a:solidFill>
                <a:latin typeface="+mj-lt"/>
                <a:ea typeface="+mj-ea"/>
                <a:cs typeface="+mj-cs"/>
                <a:sym typeface="Calibri"/>
              </a:rPr>
              <a:t>. </a:t>
            </a:r>
          </a:p>
          <a:p>
            <a:pPr lvl="0">
              <a:lnSpc>
                <a:spcPct val="90000"/>
              </a:lnSpc>
              <a:spcBef>
                <a:spcPct val="0"/>
              </a:spcBef>
              <a:spcAft>
                <a:spcPts val="600"/>
              </a:spcAft>
              <a:buSzPct val="25000"/>
            </a:pPr>
            <a:r>
              <a:rPr lang="en-US" sz="2800" b="1" kern="1200" dirty="0">
                <a:solidFill>
                  <a:schemeClr val="tx1"/>
                </a:solidFill>
                <a:latin typeface="+mj-lt"/>
                <a:ea typeface="+mj-ea"/>
                <a:cs typeface="+mj-cs"/>
                <a:sym typeface="Calibri"/>
              </a:rPr>
              <a:t>Factor of Safety against yield is 2.3</a:t>
            </a:r>
            <a:endParaRPr lang="en-US" sz="2800" b="1" i="0" u="none" strike="noStrike" kern="1200" cap="none" dirty="0">
              <a:solidFill>
                <a:schemeClr val="tx1"/>
              </a:solidFill>
              <a:latin typeface="+mj-lt"/>
              <a:ea typeface="+mj-ea"/>
              <a:cs typeface="+mj-cs"/>
              <a:sym typeface="Calibri"/>
            </a:endParaRPr>
          </a:p>
        </p:txBody>
      </p:sp>
      <p:pic>
        <p:nvPicPr>
          <p:cNvPr id="7" name="Picture 6" descr="A screenshot of a cell phone&#10;&#10;Description automatically generated">
            <a:extLst>
              <a:ext uri="{FF2B5EF4-FFF2-40B4-BE49-F238E27FC236}">
                <a16:creationId xmlns:a16="http://schemas.microsoft.com/office/drawing/2014/main" id="{0D6418DE-1982-4608-860D-AED51E290986}"/>
              </a:ext>
            </a:extLst>
          </p:cNvPr>
          <p:cNvPicPr/>
          <p:nvPr/>
        </p:nvPicPr>
        <p:blipFill rotWithShape="1">
          <a:blip r:embed="rId3"/>
          <a:srcRect t="4767"/>
          <a:stretch/>
        </p:blipFill>
        <p:spPr>
          <a:xfrm>
            <a:off x="20" y="10"/>
            <a:ext cx="5582392" cy="5143490"/>
          </a:xfrm>
          <a:prstGeom prst="rect">
            <a:avLst/>
          </a:prstGeom>
          <a:noFill/>
        </p:spPr>
      </p:pic>
      <p:sp>
        <p:nvSpPr>
          <p:cNvPr id="125" name="Rectangle 1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97905"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7" name="Rectangle 1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68239754"/>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10280"/>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1A1E0D1-62AA-4D68-B148-5296A67F1A8E}"/>
              </a:ext>
            </a:extLst>
          </p:cNvPr>
          <p:cNvSpPr>
            <a:spLocks noGrp="1"/>
          </p:cNvSpPr>
          <p:nvPr>
            <p:ph type="title"/>
          </p:nvPr>
        </p:nvSpPr>
        <p:spPr>
          <a:xfrm>
            <a:off x="297661" y="443883"/>
            <a:ext cx="8354890" cy="697836"/>
          </a:xfrm>
        </p:spPr>
        <p:txBody>
          <a:bodyPr vert="horz" lIns="91440" tIns="45720" rIns="91440" bIns="45720" rtlCol="0" anchor="b">
            <a:normAutofit/>
          </a:bodyPr>
          <a:lstStyle/>
          <a:p>
            <a:pPr algn="ctr">
              <a:lnSpc>
                <a:spcPct val="90000"/>
              </a:lnSpc>
              <a:spcBef>
                <a:spcPct val="0"/>
              </a:spcBef>
            </a:pPr>
            <a:r>
              <a:rPr lang="en-US" sz="2000" kern="1200" dirty="0">
                <a:solidFill>
                  <a:srgbClr val="FFFFFF"/>
                </a:solidFill>
                <a:latin typeface="+mj-lt"/>
                <a:ea typeface="+mj-ea"/>
                <a:cs typeface="+mj-cs"/>
              </a:rPr>
              <a:t>To simulate the earthquake effect to the guideway, I use the response spectrum from an actual earthquake (El Centro, 1940) </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14171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IMG_256">
            <a:extLst>
              <a:ext uri="{FF2B5EF4-FFF2-40B4-BE49-F238E27FC236}">
                <a16:creationId xmlns:a16="http://schemas.microsoft.com/office/drawing/2014/main" id="{E08177A8-13D1-4E02-AD6D-BFB8B7844130}"/>
              </a:ext>
            </a:extLst>
          </p:cNvPr>
          <p:cNvPicPr/>
          <p:nvPr/>
        </p:nvPicPr>
        <p:blipFill>
          <a:blip r:embed="rId3"/>
          <a:stretch>
            <a:fillRect/>
          </a:stretch>
        </p:blipFill>
        <p:spPr>
          <a:xfrm>
            <a:off x="5475567" y="1820114"/>
            <a:ext cx="2641476" cy="2998228"/>
          </a:xfrm>
          <a:prstGeom prst="rect">
            <a:avLst/>
          </a:prstGeom>
          <a:noFill/>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194762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descr="IMG_256">
            <a:extLst>
              <a:ext uri="{FF2B5EF4-FFF2-40B4-BE49-F238E27FC236}">
                <a16:creationId xmlns:a16="http://schemas.microsoft.com/office/drawing/2014/main" id="{75E0B8CD-3D4F-4AAA-9F1E-3E943F80F229}"/>
              </a:ext>
            </a:extLst>
          </p:cNvPr>
          <p:cNvPicPr/>
          <p:nvPr/>
        </p:nvPicPr>
        <p:blipFill>
          <a:blip r:embed="rId4"/>
          <a:stretch>
            <a:fillRect/>
          </a:stretch>
        </p:blipFill>
        <p:spPr>
          <a:xfrm>
            <a:off x="223357" y="2342277"/>
            <a:ext cx="4091938" cy="1953900"/>
          </a:xfrm>
          <a:prstGeom prst="rect">
            <a:avLst/>
          </a:prstGeom>
          <a:noFill/>
        </p:spPr>
      </p:pic>
    </p:spTree>
    <p:extLst>
      <p:ext uri="{BB962C8B-B14F-4D97-AF65-F5344CB8AC3E}">
        <p14:creationId xmlns:p14="http://schemas.microsoft.com/office/powerpoint/2010/main" val="3642381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p:nvSpPr>
          <p:cNvPr id="203" name="Rectangle 20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oy, green, light, traffic&#10;&#10;Description automatically generated">
            <a:extLst>
              <a:ext uri="{FF2B5EF4-FFF2-40B4-BE49-F238E27FC236}">
                <a16:creationId xmlns:a16="http://schemas.microsoft.com/office/drawing/2014/main" id="{E95AF32E-BD0F-49E1-A755-B63510D946B8}"/>
              </a:ext>
            </a:extLst>
          </p:cNvPr>
          <p:cNvPicPr/>
          <p:nvPr/>
        </p:nvPicPr>
        <p:blipFill>
          <a:blip r:embed="rId3"/>
          <a:stretch>
            <a:fillRect/>
          </a:stretch>
        </p:blipFill>
        <p:spPr>
          <a:xfrm>
            <a:off x="482600" y="1574026"/>
            <a:ext cx="3971037" cy="1995445"/>
          </a:xfrm>
          <a:prstGeom prst="rect">
            <a:avLst/>
          </a:prstGeom>
          <a:noFill/>
        </p:spPr>
      </p:pic>
      <p:cxnSp>
        <p:nvCxnSpPr>
          <p:cNvPr id="207" name="Straight Connector 20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857250"/>
            <a:ext cx="0" cy="3429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toy&#10;&#10;Description automatically generated">
            <a:extLst>
              <a:ext uri="{FF2B5EF4-FFF2-40B4-BE49-F238E27FC236}">
                <a16:creationId xmlns:a16="http://schemas.microsoft.com/office/drawing/2014/main" id="{1DF57D4C-733C-468D-8C37-8C5A5B988277}"/>
              </a:ext>
            </a:extLst>
          </p:cNvPr>
          <p:cNvPicPr/>
          <p:nvPr/>
        </p:nvPicPr>
        <p:blipFill>
          <a:blip r:embed="rId4"/>
          <a:stretch>
            <a:fillRect/>
          </a:stretch>
        </p:blipFill>
        <p:spPr>
          <a:xfrm>
            <a:off x="4690362" y="1221597"/>
            <a:ext cx="3971037" cy="2700305"/>
          </a:xfrm>
          <a:prstGeom prst="rect">
            <a:avLst/>
          </a:prstGeom>
          <a:noFill/>
        </p:spPr>
      </p:pic>
      <p:sp>
        <p:nvSpPr>
          <p:cNvPr id="186" name="Shape 186"/>
          <p:cNvSpPr txBox="1"/>
          <p:nvPr/>
        </p:nvSpPr>
        <p:spPr>
          <a:xfrm>
            <a:off x="411957" y="343524"/>
            <a:ext cx="3943349" cy="544668"/>
          </a:xfrm>
          <a:prstGeom prst="rect">
            <a:avLst/>
          </a:prstGeom>
        </p:spPr>
        <p:txBody>
          <a:bodyPr vert="horz" wrap="square" lIns="91440" tIns="45720" rIns="91440" bIns="45720" rtlCol="0" anchor="ctr" anchorCtr="0">
            <a:normAutofit/>
          </a:bodyPr>
          <a:lstStyle/>
          <a:p>
            <a:pPr marL="0" marR="0" lvl="0" indent="0">
              <a:lnSpc>
                <a:spcPct val="90000"/>
              </a:lnSpc>
              <a:spcBef>
                <a:spcPct val="0"/>
              </a:spcBef>
              <a:spcAft>
                <a:spcPts val="600"/>
              </a:spcAft>
              <a:buSzPct val="25000"/>
            </a:pPr>
            <a:r>
              <a:rPr lang="en-US" sz="1300" b="1" kern="1200" dirty="0">
                <a:solidFill>
                  <a:schemeClr val="tx1"/>
                </a:solidFill>
                <a:latin typeface="+mj-lt"/>
                <a:ea typeface="+mj-ea"/>
                <a:cs typeface="+mj-cs"/>
                <a:sym typeface="Calibri"/>
              </a:rPr>
              <a:t>Earthquake simulation result</a:t>
            </a:r>
            <a:endParaRPr lang="en-US" sz="1300" b="1" i="0" u="none" strike="noStrike" kern="1200" cap="none" baseline="0" dirty="0">
              <a:solidFill>
                <a:schemeClr val="tx1"/>
              </a:solidFill>
              <a:latin typeface="+mj-lt"/>
              <a:ea typeface="+mj-ea"/>
              <a:cs typeface="+mj-cs"/>
              <a:sym typeface="Calibri"/>
            </a:endParaRPr>
          </a:p>
        </p:txBody>
      </p:sp>
      <p:sp>
        <p:nvSpPr>
          <p:cNvPr id="2" name="TextBox 1">
            <a:extLst>
              <a:ext uri="{FF2B5EF4-FFF2-40B4-BE49-F238E27FC236}">
                <a16:creationId xmlns:a16="http://schemas.microsoft.com/office/drawing/2014/main" id="{96721E0A-AA05-4A4E-B500-874F343C2007}"/>
              </a:ext>
            </a:extLst>
          </p:cNvPr>
          <p:cNvSpPr txBox="1"/>
          <p:nvPr/>
        </p:nvSpPr>
        <p:spPr>
          <a:xfrm>
            <a:off x="392635" y="4337738"/>
            <a:ext cx="3981992" cy="338554"/>
          </a:xfrm>
          <a:prstGeom prst="rect">
            <a:avLst/>
          </a:prstGeom>
          <a:noFill/>
        </p:spPr>
        <p:txBody>
          <a:bodyPr wrap="square" rtlCol="0">
            <a:spAutoFit/>
          </a:bodyPr>
          <a:lstStyle/>
          <a:p>
            <a:pPr algn="ctr">
              <a:spcAft>
                <a:spcPts val="600"/>
              </a:spcAft>
            </a:pPr>
            <a:r>
              <a:rPr lang="en-US" sz="1600" b="1" dirty="0">
                <a:latin typeface="Calibri" panose="020F0502020204030204" pitchFamily="34" charset="0"/>
              </a:rPr>
              <a:t>Maximum stress is </a:t>
            </a:r>
            <a:r>
              <a:rPr lang="pt-BR" sz="1600" b="1" dirty="0">
                <a:latin typeface="Calibri" panose="020F0502020204030204" pitchFamily="34" charset="0"/>
              </a:rPr>
              <a:t>4.55 x 10</a:t>
            </a:r>
            <a:r>
              <a:rPr lang="pt-BR" sz="1600" b="1" baseline="30000" dirty="0">
                <a:latin typeface="Calibri" panose="020F0502020204030204" pitchFamily="34" charset="0"/>
              </a:rPr>
              <a:t>6</a:t>
            </a:r>
            <a:r>
              <a:rPr lang="pt-BR" sz="1600" b="1" dirty="0">
                <a:latin typeface="Calibri" panose="020F0502020204030204" pitchFamily="34" charset="0"/>
              </a:rPr>
              <a:t> N/m</a:t>
            </a:r>
            <a:r>
              <a:rPr lang="pt-BR" sz="1600" b="1" baseline="30000" dirty="0">
                <a:latin typeface="Calibri" panose="020F0502020204030204" pitchFamily="34" charset="0"/>
              </a:rPr>
              <a:t>2</a:t>
            </a:r>
            <a:r>
              <a:rPr lang="en-US" sz="1600" b="1" dirty="0">
                <a:latin typeface="Calibri" panose="020F0502020204030204" pitchFamily="34" charset="0"/>
              </a:rPr>
              <a:t>.</a:t>
            </a:r>
          </a:p>
        </p:txBody>
      </p:sp>
      <p:sp>
        <p:nvSpPr>
          <p:cNvPr id="20" name="TextBox 19">
            <a:extLst>
              <a:ext uri="{FF2B5EF4-FFF2-40B4-BE49-F238E27FC236}">
                <a16:creationId xmlns:a16="http://schemas.microsoft.com/office/drawing/2014/main" id="{E6243FDB-F8E6-4831-8FC3-A05CE88A5565}"/>
              </a:ext>
            </a:extLst>
          </p:cNvPr>
          <p:cNvSpPr txBox="1"/>
          <p:nvPr/>
        </p:nvSpPr>
        <p:spPr>
          <a:xfrm>
            <a:off x="4684884" y="4337738"/>
            <a:ext cx="3981992" cy="338554"/>
          </a:xfrm>
          <a:prstGeom prst="rect">
            <a:avLst/>
          </a:prstGeom>
          <a:noFill/>
        </p:spPr>
        <p:txBody>
          <a:bodyPr wrap="square" rtlCol="0">
            <a:spAutoFit/>
          </a:bodyPr>
          <a:lstStyle/>
          <a:p>
            <a:pPr algn="ctr">
              <a:spcAft>
                <a:spcPts val="600"/>
              </a:spcAft>
            </a:pPr>
            <a:r>
              <a:rPr lang="en-US" sz="1600" b="1" dirty="0">
                <a:latin typeface="Calibri" panose="020F0502020204030204" pitchFamily="34" charset="0"/>
              </a:rPr>
              <a:t>Maximum deflection is 1.7 mm</a:t>
            </a:r>
          </a:p>
        </p:txBody>
      </p:sp>
    </p:spTree>
    <p:extLst>
      <p:ext uri="{BB962C8B-B14F-4D97-AF65-F5344CB8AC3E}">
        <p14:creationId xmlns:p14="http://schemas.microsoft.com/office/powerpoint/2010/main" val="553767945"/>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sp>
        <p:nvSpPr>
          <p:cNvPr id="127" name="Rectangle 126">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5317"/>
            <a:ext cx="4093590" cy="4423410"/>
          </a:xfrm>
          <a:prstGeom prst="rect">
            <a:avLst/>
          </a:prstGeom>
          <a:solidFill>
            <a:srgbClr val="FFFFFF"/>
          </a:solidFill>
          <a:ln w="19050">
            <a:solidFill>
              <a:srgbClr val="FE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oy&#10;&#10;Description automatically generated">
            <a:extLst>
              <a:ext uri="{FF2B5EF4-FFF2-40B4-BE49-F238E27FC236}">
                <a16:creationId xmlns:a16="http://schemas.microsoft.com/office/drawing/2014/main" id="{545F09CB-F2AA-4650-8361-296B407925FF}"/>
              </a:ext>
            </a:extLst>
          </p:cNvPr>
          <p:cNvPicPr>
            <a:picLocks noChangeAspect="1"/>
          </p:cNvPicPr>
          <p:nvPr/>
        </p:nvPicPr>
        <p:blipFill>
          <a:blip r:embed="rId3"/>
          <a:stretch>
            <a:fillRect/>
          </a:stretch>
        </p:blipFill>
        <p:spPr>
          <a:xfrm>
            <a:off x="480885" y="1307401"/>
            <a:ext cx="3847338" cy="2539242"/>
          </a:xfrm>
          <a:prstGeom prst="rect">
            <a:avLst/>
          </a:prstGeom>
        </p:spPr>
      </p:pic>
      <p:sp>
        <p:nvSpPr>
          <p:cNvPr id="194" name="Rectangle 193">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360045"/>
            <a:ext cx="4093591" cy="4423410"/>
          </a:xfrm>
          <a:prstGeom prst="rect">
            <a:avLst/>
          </a:prstGeom>
          <a:solidFill>
            <a:srgbClr val="FFFFFF"/>
          </a:solidFill>
          <a:ln w="19050">
            <a:solidFill>
              <a:srgbClr val="FE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MG_256">
            <a:extLst>
              <a:ext uri="{FF2B5EF4-FFF2-40B4-BE49-F238E27FC236}">
                <a16:creationId xmlns:a16="http://schemas.microsoft.com/office/drawing/2014/main" id="{667F5DA6-C1C2-436E-A6CF-EE6097582A87}"/>
              </a:ext>
            </a:extLst>
          </p:cNvPr>
          <p:cNvPicPr/>
          <p:nvPr/>
        </p:nvPicPr>
        <p:blipFill>
          <a:blip r:embed="rId4"/>
          <a:stretch>
            <a:fillRect/>
          </a:stretch>
        </p:blipFill>
        <p:spPr>
          <a:xfrm>
            <a:off x="4815775" y="1475258"/>
            <a:ext cx="3847338" cy="2192982"/>
          </a:xfrm>
          <a:prstGeom prst="rect">
            <a:avLst/>
          </a:prstGeom>
          <a:noFill/>
        </p:spPr>
      </p:pic>
      <p:sp>
        <p:nvSpPr>
          <p:cNvPr id="186" name="Shape 186"/>
          <p:cNvSpPr txBox="1"/>
          <p:nvPr/>
        </p:nvSpPr>
        <p:spPr>
          <a:xfrm>
            <a:off x="411957" y="343524"/>
            <a:ext cx="3943349" cy="544668"/>
          </a:xfrm>
          <a:prstGeom prst="rect">
            <a:avLst/>
          </a:prstGeom>
        </p:spPr>
        <p:txBody>
          <a:bodyPr vert="horz" wrap="square" lIns="91440" tIns="45720" rIns="91440" bIns="45720" rtlCol="0" anchor="ctr" anchorCtr="0">
            <a:normAutofit fontScale="92500"/>
          </a:bodyPr>
          <a:lstStyle/>
          <a:p>
            <a:pPr marL="0" marR="0" lvl="0" indent="0">
              <a:lnSpc>
                <a:spcPct val="90000"/>
              </a:lnSpc>
              <a:spcBef>
                <a:spcPct val="0"/>
              </a:spcBef>
              <a:spcAft>
                <a:spcPts val="600"/>
              </a:spcAft>
              <a:buSzPct val="25000"/>
            </a:pPr>
            <a:r>
              <a:rPr lang="en-US" sz="1300" b="1" kern="1200" dirty="0">
                <a:solidFill>
                  <a:schemeClr val="tx1"/>
                </a:solidFill>
                <a:latin typeface="+mj-lt"/>
                <a:ea typeface="+mj-ea"/>
                <a:cs typeface="+mj-cs"/>
                <a:sym typeface="Calibri"/>
              </a:rPr>
              <a:t>Wind load simulation result</a:t>
            </a:r>
          </a:p>
          <a:p>
            <a:pPr marL="0" marR="0" lvl="0" indent="0">
              <a:lnSpc>
                <a:spcPct val="90000"/>
              </a:lnSpc>
              <a:spcBef>
                <a:spcPct val="0"/>
              </a:spcBef>
              <a:spcAft>
                <a:spcPts val="600"/>
              </a:spcAft>
              <a:buSzPct val="25000"/>
            </a:pPr>
            <a:r>
              <a:rPr lang="en-US" sz="1300" b="1" i="0" u="none" strike="noStrike" kern="1200" cap="none" baseline="0" dirty="0">
                <a:solidFill>
                  <a:schemeClr val="tx1"/>
                </a:solidFill>
                <a:latin typeface="+mj-lt"/>
                <a:ea typeface="+mj-ea"/>
                <a:cs typeface="+mj-cs"/>
                <a:sym typeface="Calibri"/>
              </a:rPr>
              <a:t>(115 mph wind speed was used according to ASCE)</a:t>
            </a:r>
          </a:p>
        </p:txBody>
      </p:sp>
      <p:sp>
        <p:nvSpPr>
          <p:cNvPr id="2" name="TextBox 1">
            <a:extLst>
              <a:ext uri="{FF2B5EF4-FFF2-40B4-BE49-F238E27FC236}">
                <a16:creationId xmlns:a16="http://schemas.microsoft.com/office/drawing/2014/main" id="{96721E0A-AA05-4A4E-B500-874F343C2007}"/>
              </a:ext>
            </a:extLst>
          </p:cNvPr>
          <p:cNvSpPr txBox="1"/>
          <p:nvPr/>
        </p:nvSpPr>
        <p:spPr>
          <a:xfrm>
            <a:off x="392635" y="4337738"/>
            <a:ext cx="3981992" cy="338554"/>
          </a:xfrm>
          <a:prstGeom prst="rect">
            <a:avLst/>
          </a:prstGeom>
          <a:noFill/>
        </p:spPr>
        <p:txBody>
          <a:bodyPr wrap="square" rtlCol="0">
            <a:spAutoFit/>
          </a:bodyPr>
          <a:lstStyle/>
          <a:p>
            <a:pPr algn="ctr">
              <a:spcAft>
                <a:spcPts val="600"/>
              </a:spcAft>
            </a:pPr>
            <a:r>
              <a:rPr lang="en-US" sz="1600" b="1" dirty="0">
                <a:latin typeface="Calibri" panose="020F0502020204030204" pitchFamily="34" charset="0"/>
              </a:rPr>
              <a:t>Maximum stress is </a:t>
            </a:r>
            <a:r>
              <a:rPr lang="pt-BR" sz="1600" b="1" dirty="0">
                <a:latin typeface="Calibri" panose="020F0502020204030204" pitchFamily="34" charset="0"/>
              </a:rPr>
              <a:t>1.02 x 10</a:t>
            </a:r>
            <a:r>
              <a:rPr lang="pt-BR" sz="1600" b="1" baseline="30000" dirty="0">
                <a:latin typeface="Calibri" panose="020F0502020204030204" pitchFamily="34" charset="0"/>
              </a:rPr>
              <a:t>7</a:t>
            </a:r>
            <a:r>
              <a:rPr lang="pt-BR" sz="1600" b="1" dirty="0">
                <a:latin typeface="Calibri" panose="020F0502020204030204" pitchFamily="34" charset="0"/>
              </a:rPr>
              <a:t> N/m</a:t>
            </a:r>
            <a:r>
              <a:rPr lang="pt-BR" sz="1600" b="1" baseline="30000" dirty="0">
                <a:latin typeface="Calibri" panose="020F0502020204030204" pitchFamily="34" charset="0"/>
              </a:rPr>
              <a:t>2</a:t>
            </a:r>
            <a:r>
              <a:rPr lang="en-US" sz="1600" b="1" dirty="0">
                <a:latin typeface="Calibri" panose="020F0502020204030204" pitchFamily="34" charset="0"/>
              </a:rPr>
              <a:t>.</a:t>
            </a:r>
          </a:p>
        </p:txBody>
      </p:sp>
      <p:sp>
        <p:nvSpPr>
          <p:cNvPr id="20" name="TextBox 19">
            <a:extLst>
              <a:ext uri="{FF2B5EF4-FFF2-40B4-BE49-F238E27FC236}">
                <a16:creationId xmlns:a16="http://schemas.microsoft.com/office/drawing/2014/main" id="{E6243FDB-F8E6-4831-8FC3-A05CE88A5565}"/>
              </a:ext>
            </a:extLst>
          </p:cNvPr>
          <p:cNvSpPr txBox="1"/>
          <p:nvPr/>
        </p:nvSpPr>
        <p:spPr>
          <a:xfrm>
            <a:off x="4684884" y="4337738"/>
            <a:ext cx="3981992" cy="338554"/>
          </a:xfrm>
          <a:prstGeom prst="rect">
            <a:avLst/>
          </a:prstGeom>
          <a:noFill/>
        </p:spPr>
        <p:txBody>
          <a:bodyPr wrap="square" rtlCol="0">
            <a:spAutoFit/>
          </a:bodyPr>
          <a:lstStyle/>
          <a:p>
            <a:pPr algn="ctr">
              <a:spcAft>
                <a:spcPts val="600"/>
              </a:spcAft>
            </a:pPr>
            <a:r>
              <a:rPr lang="en-US" sz="1600" b="1" dirty="0">
                <a:latin typeface="Calibri" panose="020F0502020204030204" pitchFamily="34" charset="0"/>
              </a:rPr>
              <a:t>Maximum deflection is 2.75 mm</a:t>
            </a:r>
          </a:p>
        </p:txBody>
      </p:sp>
    </p:spTree>
    <p:extLst>
      <p:ext uri="{BB962C8B-B14F-4D97-AF65-F5344CB8AC3E}">
        <p14:creationId xmlns:p14="http://schemas.microsoft.com/office/powerpoint/2010/main" val="1995602281"/>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p:nvPr/>
        </p:nvSpPr>
        <p:spPr>
          <a:xfrm>
            <a:off x="152400" y="1295400"/>
            <a:ext cx="3276600" cy="453599"/>
          </a:xfrm>
          <a:prstGeom prst="rect">
            <a:avLst/>
          </a:prstGeom>
          <a:noFill/>
          <a:ln>
            <a:noFill/>
          </a:ln>
        </p:spPr>
        <p:txBody>
          <a:bodyPr lIns="63500" tIns="25400" rIns="63500" bIns="25400" anchor="t" anchorCtr="0">
            <a:noAutofit/>
          </a:bodyPr>
          <a:lstStyle/>
          <a:p>
            <a:pPr marL="0" marR="0" lvl="0" indent="0" algn="l" rtl="0">
              <a:spcBef>
                <a:spcPts val="0"/>
              </a:spcBef>
              <a:buSzPct val="25000"/>
              <a:buNone/>
            </a:pPr>
            <a:r>
              <a:rPr lang="en-US" sz="1800" b="0" i="0" u="none" strike="noStrike" cap="none" baseline="0" dirty="0">
                <a:solidFill>
                  <a:srgbClr val="262626"/>
                </a:solidFill>
                <a:latin typeface="Calibri"/>
                <a:ea typeface="Calibri"/>
                <a:cs typeface="Calibri"/>
                <a:sym typeface="Calibri"/>
              </a:rPr>
              <a:t>Overall length: 48 feet</a:t>
            </a:r>
          </a:p>
        </p:txBody>
      </p:sp>
      <p:cxnSp>
        <p:nvCxnSpPr>
          <p:cNvPr id="114" name="Shape 114"/>
          <p:cNvCxnSpPr/>
          <p:nvPr/>
        </p:nvCxnSpPr>
        <p:spPr>
          <a:xfrm>
            <a:off x="1295400" y="1847850"/>
            <a:ext cx="381000" cy="285899"/>
          </a:xfrm>
          <a:prstGeom prst="straightConnector1">
            <a:avLst/>
          </a:prstGeom>
          <a:noFill/>
          <a:ln w="28575" cap="flat">
            <a:solidFill>
              <a:srgbClr val="262626"/>
            </a:solidFill>
            <a:prstDash val="solid"/>
            <a:round/>
            <a:headEnd type="none" w="med" len="med"/>
            <a:tailEnd type="none" w="med" len="med"/>
          </a:ln>
        </p:spPr>
      </p:cxnSp>
      <p:cxnSp>
        <p:nvCxnSpPr>
          <p:cNvPr id="115" name="Shape 115"/>
          <p:cNvCxnSpPr/>
          <p:nvPr/>
        </p:nvCxnSpPr>
        <p:spPr>
          <a:xfrm flipH="1">
            <a:off x="6857999" y="1847850"/>
            <a:ext cx="381000" cy="285899"/>
          </a:xfrm>
          <a:prstGeom prst="straightConnector1">
            <a:avLst/>
          </a:prstGeom>
          <a:noFill/>
          <a:ln w="28575" cap="flat">
            <a:solidFill>
              <a:srgbClr val="262626"/>
            </a:solidFill>
            <a:prstDash val="solid"/>
            <a:round/>
            <a:headEnd type="none" w="med" len="med"/>
            <a:tailEnd type="none" w="med" len="med"/>
          </a:ln>
        </p:spPr>
      </p:cxnSp>
      <p:sp>
        <p:nvSpPr>
          <p:cNvPr id="116" name="Shape 116"/>
          <p:cNvSpPr/>
          <p:nvPr/>
        </p:nvSpPr>
        <p:spPr>
          <a:xfrm>
            <a:off x="5791200" y="1276350"/>
            <a:ext cx="3276600" cy="453599"/>
          </a:xfrm>
          <a:prstGeom prst="rect">
            <a:avLst/>
          </a:prstGeom>
          <a:noFill/>
          <a:ln>
            <a:noFill/>
          </a:ln>
        </p:spPr>
        <p:txBody>
          <a:bodyPr lIns="63500" tIns="25400" rIns="63500" bIns="25400" anchor="t" anchorCtr="0">
            <a:noAutofit/>
          </a:bodyPr>
          <a:lstStyle/>
          <a:p>
            <a:pPr marL="0" marR="0" lvl="0" indent="0" algn="l" rtl="0">
              <a:spcBef>
                <a:spcPts val="0"/>
              </a:spcBef>
              <a:buSzPct val="25000"/>
              <a:buNone/>
            </a:pPr>
            <a:r>
              <a:rPr lang="en-US" sz="1800" b="0" i="0" u="none" strike="noStrike" cap="none" baseline="0" dirty="0">
                <a:solidFill>
                  <a:srgbClr val="262626"/>
                </a:solidFill>
                <a:latin typeface="Calibri"/>
                <a:ea typeface="Calibri"/>
                <a:cs typeface="Calibri"/>
                <a:sym typeface="Calibri"/>
              </a:rPr>
              <a:t>Turning radius 50 feet (15m) </a:t>
            </a:r>
          </a:p>
        </p:txBody>
      </p:sp>
      <p:sp>
        <p:nvSpPr>
          <p:cNvPr id="118" name="Shape 118"/>
          <p:cNvSpPr txBox="1"/>
          <p:nvPr/>
        </p:nvSpPr>
        <p:spPr>
          <a:xfrm>
            <a:off x="114300" y="219637"/>
            <a:ext cx="8915400" cy="861774"/>
          </a:xfrm>
          <a:prstGeom prst="rect">
            <a:avLst/>
          </a:prstGeom>
          <a:noFill/>
          <a:ln>
            <a:noFill/>
          </a:ln>
        </p:spPr>
        <p:txBody>
          <a:bodyPr lIns="0" tIns="0" rIns="0" bIns="0" anchor="t" anchorCtr="0">
            <a:spAutoFit/>
          </a:bodyPr>
          <a:lstStyle/>
          <a:p>
            <a:pPr marL="0" marR="0" lvl="0" indent="0" algn="l" rtl="0">
              <a:spcBef>
                <a:spcPts val="0"/>
              </a:spcBef>
              <a:buSzPct val="25000"/>
              <a:buNone/>
            </a:pPr>
            <a:r>
              <a:rPr lang="en-US" sz="2800" b="1" i="0" u="none" strike="noStrike" cap="none" baseline="0" dirty="0">
                <a:solidFill>
                  <a:srgbClr val="000000"/>
                </a:solidFill>
                <a:latin typeface="Calibri"/>
                <a:ea typeface="Calibri"/>
                <a:cs typeface="Calibri"/>
                <a:sym typeface="Calibri"/>
              </a:rPr>
              <a:t>When the bogie need to change direction, we need a Y joint guideway segment</a:t>
            </a:r>
          </a:p>
        </p:txBody>
      </p:sp>
      <p:pic>
        <p:nvPicPr>
          <p:cNvPr id="8" name="Picture 7">
            <a:extLst>
              <a:ext uri="{FF2B5EF4-FFF2-40B4-BE49-F238E27FC236}">
                <a16:creationId xmlns:a16="http://schemas.microsoft.com/office/drawing/2014/main" id="{5744732B-32F3-4486-9C0C-C34D98CEFCF5}"/>
              </a:ext>
            </a:extLst>
          </p:cNvPr>
          <p:cNvPicPr/>
          <p:nvPr/>
        </p:nvPicPr>
        <p:blipFill>
          <a:blip r:embed="rId3"/>
          <a:stretch>
            <a:fillRect/>
          </a:stretch>
        </p:blipFill>
        <p:spPr>
          <a:xfrm>
            <a:off x="1790700" y="1924888"/>
            <a:ext cx="4776470" cy="2390775"/>
          </a:xfrm>
          <a:prstGeom prst="rect">
            <a:avLst/>
          </a:prstGeom>
          <a:noFill/>
          <a:ln>
            <a:noFill/>
          </a:ln>
        </p:spPr>
      </p:pic>
      <p:pic>
        <p:nvPicPr>
          <p:cNvPr id="3" name="Picture 2">
            <a:extLst>
              <a:ext uri="{FF2B5EF4-FFF2-40B4-BE49-F238E27FC236}">
                <a16:creationId xmlns:a16="http://schemas.microsoft.com/office/drawing/2014/main" id="{D1C2F9AA-6E3C-4014-8D7C-7E92774CF3B9}"/>
              </a:ext>
            </a:extLst>
          </p:cNvPr>
          <p:cNvPicPr>
            <a:picLocks noChangeAspect="1"/>
          </p:cNvPicPr>
          <p:nvPr/>
        </p:nvPicPr>
        <p:blipFill>
          <a:blip r:embed="rId4"/>
          <a:stretch>
            <a:fillRect/>
          </a:stretch>
        </p:blipFill>
        <p:spPr>
          <a:xfrm>
            <a:off x="6681470" y="3915156"/>
            <a:ext cx="2162175" cy="1143000"/>
          </a:xfrm>
          <a:prstGeom prst="rect">
            <a:avLst/>
          </a:prstGeom>
        </p:spPr>
      </p:pic>
      <p:cxnSp>
        <p:nvCxnSpPr>
          <p:cNvPr id="10" name="Shape 115">
            <a:extLst>
              <a:ext uri="{FF2B5EF4-FFF2-40B4-BE49-F238E27FC236}">
                <a16:creationId xmlns:a16="http://schemas.microsoft.com/office/drawing/2014/main" id="{B3F401BA-8E9D-43BD-9AA6-4B68A6ABDBDD}"/>
              </a:ext>
            </a:extLst>
          </p:cNvPr>
          <p:cNvCxnSpPr>
            <a:cxnSpLocks/>
            <a:stCxn id="13" idx="0"/>
          </p:cNvCxnSpPr>
          <p:nvPr/>
        </p:nvCxnSpPr>
        <p:spPr>
          <a:xfrm flipH="1" flipV="1">
            <a:off x="3901440" y="3169192"/>
            <a:ext cx="516002" cy="1341410"/>
          </a:xfrm>
          <a:prstGeom prst="straightConnector1">
            <a:avLst/>
          </a:prstGeom>
          <a:noFill/>
          <a:ln w="28575" cap="flat">
            <a:solidFill>
              <a:srgbClr val="262626"/>
            </a:solidFill>
            <a:prstDash val="solid"/>
            <a:round/>
            <a:headEnd type="none" w="med" len="med"/>
            <a:tailEnd type="none" w="med" len="med"/>
          </a:ln>
        </p:spPr>
      </p:cxnSp>
      <p:sp>
        <p:nvSpPr>
          <p:cNvPr id="13" name="Shape 116">
            <a:extLst>
              <a:ext uri="{FF2B5EF4-FFF2-40B4-BE49-F238E27FC236}">
                <a16:creationId xmlns:a16="http://schemas.microsoft.com/office/drawing/2014/main" id="{76BE9833-13E6-4A4B-87C8-1E919A72A23C}"/>
              </a:ext>
            </a:extLst>
          </p:cNvPr>
          <p:cNvSpPr/>
          <p:nvPr/>
        </p:nvSpPr>
        <p:spPr>
          <a:xfrm>
            <a:off x="2267713" y="4510602"/>
            <a:ext cx="4299458" cy="453599"/>
          </a:xfrm>
          <a:prstGeom prst="rect">
            <a:avLst/>
          </a:prstGeom>
          <a:noFill/>
          <a:ln>
            <a:noFill/>
          </a:ln>
        </p:spPr>
        <p:txBody>
          <a:bodyPr lIns="63500" tIns="25400" rIns="63500" bIns="25400" anchor="t" anchorCtr="0">
            <a:noAutofit/>
          </a:bodyPr>
          <a:lstStyle/>
          <a:p>
            <a:pPr marL="0" marR="0" lvl="0" indent="0" algn="ctr" rtl="0">
              <a:spcBef>
                <a:spcPts val="0"/>
              </a:spcBef>
              <a:buSzPct val="25000"/>
              <a:buNone/>
            </a:pPr>
            <a:r>
              <a:rPr lang="en-US" sz="1800" b="0" i="0" u="none" strike="noStrike" cap="none" baseline="0" dirty="0">
                <a:solidFill>
                  <a:srgbClr val="262626"/>
                </a:solidFill>
                <a:latin typeface="Calibri"/>
                <a:ea typeface="Calibri"/>
                <a:cs typeface="Calibri"/>
                <a:sym typeface="Calibri"/>
              </a:rPr>
              <a:t>Transactional spiral between the straight section and 50 feet radius</a:t>
            </a:r>
          </a:p>
          <a:p>
            <a:pPr marL="0" marR="0" lvl="0" indent="0" algn="ctr" rtl="0">
              <a:spcBef>
                <a:spcPts val="0"/>
              </a:spcBef>
              <a:buSzPct val="25000"/>
              <a:buNone/>
            </a:pPr>
            <a:r>
              <a:rPr lang="en-US" sz="1800" b="0" i="0" u="none" strike="noStrike" cap="none" baseline="0" dirty="0">
                <a:solidFill>
                  <a:srgbClr val="262626"/>
                </a:solidFill>
                <a:latin typeface="Calibri"/>
                <a:ea typeface="Calibri"/>
                <a:cs typeface="Calibri"/>
                <a:sym typeface="Calibri"/>
              </a:rPr>
              <a:t> </a:t>
            </a:r>
          </a:p>
        </p:txBody>
      </p:sp>
    </p:spTree>
    <p:extLst>
      <p:ext uri="{BB962C8B-B14F-4D97-AF65-F5344CB8AC3E}">
        <p14:creationId xmlns:p14="http://schemas.microsoft.com/office/powerpoint/2010/main" val="1366371379"/>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pic>
        <p:nvPicPr>
          <p:cNvPr id="11" name="Picture 10" descr="A picture containing game, basketball, table&#10;&#10;Description automatically generated">
            <a:extLst>
              <a:ext uri="{FF2B5EF4-FFF2-40B4-BE49-F238E27FC236}">
                <a16:creationId xmlns:a16="http://schemas.microsoft.com/office/drawing/2014/main" id="{FA4FC300-FDA7-4630-97BE-1A770DDE66F5}"/>
              </a:ext>
            </a:extLst>
          </p:cNvPr>
          <p:cNvPicPr/>
          <p:nvPr/>
        </p:nvPicPr>
        <p:blipFill rotWithShape="1">
          <a:blip r:embed="rId3"/>
          <a:srcRect t="7124" b="14751"/>
          <a:stretch/>
        </p:blipFill>
        <p:spPr>
          <a:xfrm>
            <a:off x="20" y="10"/>
            <a:ext cx="9143980" cy="5143490"/>
          </a:xfrm>
          <a:prstGeom prst="rect">
            <a:avLst/>
          </a:prstGeom>
        </p:spPr>
      </p:pic>
      <p:sp>
        <p:nvSpPr>
          <p:cNvPr id="12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616465" y="1708209"/>
            <a:ext cx="3527535" cy="3435291"/>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18" name="Shape 118"/>
          <p:cNvSpPr txBox="1"/>
          <p:nvPr/>
        </p:nvSpPr>
        <p:spPr>
          <a:xfrm>
            <a:off x="6016515" y="2423948"/>
            <a:ext cx="2889031" cy="1375542"/>
          </a:xfrm>
          <a:prstGeom prst="rect">
            <a:avLst/>
          </a:prstGeom>
        </p:spPr>
        <p:txBody>
          <a:bodyPr vert="horz" lIns="91440" tIns="45720" rIns="91440" bIns="45720" rtlCol="0" anchor="b" anchorCtr="0">
            <a:normAutofit/>
          </a:bodyPr>
          <a:lstStyle/>
          <a:p>
            <a:pPr lvl="0" algn="ctr">
              <a:lnSpc>
                <a:spcPct val="90000"/>
              </a:lnSpc>
              <a:spcBef>
                <a:spcPct val="0"/>
              </a:spcBef>
              <a:spcAft>
                <a:spcPts val="600"/>
              </a:spcAft>
              <a:buSzPct val="25000"/>
            </a:pPr>
            <a:r>
              <a:rPr lang="en-US" sz="3000" b="1" kern="1200">
                <a:solidFill>
                  <a:schemeClr val="tx1"/>
                </a:solidFill>
                <a:latin typeface="+mj-lt"/>
                <a:ea typeface="+mj-ea"/>
                <a:cs typeface="+mj-cs"/>
                <a:sym typeface="Calibri"/>
              </a:rPr>
              <a:t>Switching Mechanism</a:t>
            </a:r>
            <a:endParaRPr lang="en-US" sz="3000" b="1" i="0" u="none" strike="noStrike" kern="1200" cap="none" baseline="0">
              <a:solidFill>
                <a:schemeClr val="tx1"/>
              </a:solidFill>
              <a:latin typeface="+mj-lt"/>
              <a:ea typeface="+mj-ea"/>
              <a:cs typeface="+mj-cs"/>
              <a:sym typeface="Calibri"/>
            </a:endParaRPr>
          </a:p>
        </p:txBody>
      </p:sp>
      <p:cxnSp>
        <p:nvCxnSpPr>
          <p:cNvPr id="125" name="Straight Connector 12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0248" y="3842844"/>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71175"/>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9"/>
        <p:cNvGrpSpPr/>
        <p:nvPr/>
      </p:nvGrpSpPr>
      <p:grpSpPr>
        <a:xfrm>
          <a:off x="0" y="0"/>
          <a:ext cx="0" cy="0"/>
          <a:chOff x="0" y="0"/>
          <a:chExt cx="0" cy="0"/>
        </a:xfrm>
      </p:grpSpPr>
      <p:sp>
        <p:nvSpPr>
          <p:cNvPr id="128" name="Rectangle 127">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8881"/>
            <a:ext cx="9144000" cy="14546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Shape 118"/>
          <p:cNvSpPr txBox="1"/>
          <p:nvPr/>
        </p:nvSpPr>
        <p:spPr>
          <a:xfrm>
            <a:off x="1200150" y="3328457"/>
            <a:ext cx="6743700" cy="948572"/>
          </a:xfrm>
          <a:prstGeom prst="rect">
            <a:avLst/>
          </a:prstGeom>
          <a:solidFill>
            <a:srgbClr val="FFFFFF"/>
          </a:solidFill>
          <a:ln w="38100">
            <a:solidFill>
              <a:srgbClr val="404040"/>
            </a:solidFill>
            <a:miter lim="800000"/>
          </a:ln>
        </p:spPr>
        <p:txBody>
          <a:bodyPr vert="horz" lIns="91440" tIns="45720" rIns="91440" bIns="45720" rtlCol="0" anchor="ctr" anchorCtr="0">
            <a:normAutofit fontScale="92500" lnSpcReduction="20000"/>
          </a:bodyPr>
          <a:lstStyle/>
          <a:p>
            <a:pPr lvl="0" algn="ctr">
              <a:lnSpc>
                <a:spcPct val="90000"/>
              </a:lnSpc>
              <a:spcBef>
                <a:spcPct val="0"/>
              </a:spcBef>
              <a:spcAft>
                <a:spcPts val="600"/>
              </a:spcAft>
              <a:buSzPct val="25000"/>
            </a:pPr>
            <a:r>
              <a:rPr lang="en-US" sz="2600" b="1" kern="1200" dirty="0">
                <a:solidFill>
                  <a:srgbClr val="404040"/>
                </a:solidFill>
                <a:latin typeface="+mj-lt"/>
                <a:ea typeface="+mj-ea"/>
                <a:cs typeface="+mj-cs"/>
                <a:sym typeface="Calibri"/>
              </a:rPr>
              <a:t>In the splitting section of the guideway, there will be an area where the bogie is running through with no support on one side</a:t>
            </a:r>
            <a:endParaRPr lang="en-US" sz="2600" b="1" i="0" u="none" strike="noStrike" kern="1200" cap="none" baseline="0" dirty="0">
              <a:solidFill>
                <a:srgbClr val="404040"/>
              </a:solidFill>
              <a:latin typeface="+mj-lt"/>
              <a:ea typeface="+mj-ea"/>
              <a:cs typeface="+mj-cs"/>
              <a:sym typeface="Calibri"/>
            </a:endParaRPr>
          </a:p>
        </p:txBody>
      </p:sp>
      <p:pic>
        <p:nvPicPr>
          <p:cNvPr id="6" name="Picture 5">
            <a:extLst>
              <a:ext uri="{FF2B5EF4-FFF2-40B4-BE49-F238E27FC236}">
                <a16:creationId xmlns:a16="http://schemas.microsoft.com/office/drawing/2014/main" id="{3F6C6937-5BEC-41F8-956F-4E43716EB55E}"/>
              </a:ext>
            </a:extLst>
          </p:cNvPr>
          <p:cNvPicPr>
            <a:picLocks noChangeAspect="1"/>
          </p:cNvPicPr>
          <p:nvPr/>
        </p:nvPicPr>
        <p:blipFill>
          <a:blip r:embed="rId3"/>
          <a:stretch>
            <a:fillRect/>
          </a:stretch>
        </p:blipFill>
        <p:spPr>
          <a:xfrm>
            <a:off x="482600" y="751187"/>
            <a:ext cx="3968750" cy="1855390"/>
          </a:xfrm>
          <a:prstGeom prst="rect">
            <a:avLst/>
          </a:prstGeom>
        </p:spPr>
      </p:pic>
      <p:pic>
        <p:nvPicPr>
          <p:cNvPr id="2" name="Picture 1">
            <a:extLst>
              <a:ext uri="{FF2B5EF4-FFF2-40B4-BE49-F238E27FC236}">
                <a16:creationId xmlns:a16="http://schemas.microsoft.com/office/drawing/2014/main" id="{63CC07DC-6139-48B5-AD28-09519FBD7D55}"/>
              </a:ext>
            </a:extLst>
          </p:cNvPr>
          <p:cNvPicPr>
            <a:picLocks noChangeAspect="1"/>
          </p:cNvPicPr>
          <p:nvPr/>
        </p:nvPicPr>
        <p:blipFill>
          <a:blip r:embed="rId4"/>
          <a:stretch>
            <a:fillRect/>
          </a:stretch>
        </p:blipFill>
        <p:spPr>
          <a:xfrm>
            <a:off x="4451350" y="848599"/>
            <a:ext cx="4228592" cy="1723151"/>
          </a:xfrm>
          <a:prstGeom prst="rect">
            <a:avLst/>
          </a:prstGeom>
        </p:spPr>
      </p:pic>
      <p:cxnSp>
        <p:nvCxnSpPr>
          <p:cNvPr id="21" name="Shape 114">
            <a:extLst>
              <a:ext uri="{FF2B5EF4-FFF2-40B4-BE49-F238E27FC236}">
                <a16:creationId xmlns:a16="http://schemas.microsoft.com/office/drawing/2014/main" id="{5D3BB248-A66E-4FF7-A56B-1871959EE952}"/>
              </a:ext>
            </a:extLst>
          </p:cNvPr>
          <p:cNvCxnSpPr>
            <a:cxnSpLocks/>
          </p:cNvCxnSpPr>
          <p:nvPr/>
        </p:nvCxnSpPr>
        <p:spPr>
          <a:xfrm flipV="1">
            <a:off x="5178751" y="2142295"/>
            <a:ext cx="257798" cy="526867"/>
          </a:xfrm>
          <a:prstGeom prst="straightConnector1">
            <a:avLst/>
          </a:prstGeom>
          <a:noFill/>
          <a:ln w="28575" cap="flat">
            <a:solidFill>
              <a:srgbClr val="262626"/>
            </a:solidFill>
            <a:prstDash val="solid"/>
            <a:round/>
            <a:headEnd type="none" w="med" len="med"/>
            <a:tailEnd type="none" w="med" len="med"/>
          </a:ln>
        </p:spPr>
      </p:cxnSp>
      <p:sp>
        <p:nvSpPr>
          <p:cNvPr id="9" name="TextBox 8">
            <a:extLst>
              <a:ext uri="{FF2B5EF4-FFF2-40B4-BE49-F238E27FC236}">
                <a16:creationId xmlns:a16="http://schemas.microsoft.com/office/drawing/2014/main" id="{F975AAEB-70D4-45CC-870A-401AC4F2A8BC}"/>
              </a:ext>
            </a:extLst>
          </p:cNvPr>
          <p:cNvSpPr txBox="1"/>
          <p:nvPr/>
        </p:nvSpPr>
        <p:spPr>
          <a:xfrm>
            <a:off x="4632532" y="2705696"/>
            <a:ext cx="1646348" cy="338554"/>
          </a:xfrm>
          <a:prstGeom prst="rect">
            <a:avLst/>
          </a:prstGeom>
          <a:noFill/>
        </p:spPr>
        <p:txBody>
          <a:bodyPr wrap="square" rtlCol="0">
            <a:spAutoFit/>
          </a:bodyPr>
          <a:lstStyle/>
          <a:p>
            <a:r>
              <a:rPr lang="en-US" sz="1600" b="1" dirty="0">
                <a:latin typeface="Calibri" panose="020F0502020204030204" pitchFamily="34" charset="0"/>
              </a:rPr>
              <a:t>Transaction area</a:t>
            </a:r>
          </a:p>
        </p:txBody>
      </p:sp>
    </p:spTree>
    <p:extLst>
      <p:ext uri="{BB962C8B-B14F-4D97-AF65-F5344CB8AC3E}">
        <p14:creationId xmlns:p14="http://schemas.microsoft.com/office/powerpoint/2010/main" val="2462373317"/>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10112"/>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7DFECEA-2D24-4B9B-AE20-7C1E5C87EFCB}"/>
              </a:ext>
            </a:extLst>
          </p:cNvPr>
          <p:cNvSpPr>
            <a:spLocks noGrp="1"/>
          </p:cNvSpPr>
          <p:nvPr>
            <p:ph type="title"/>
          </p:nvPr>
        </p:nvSpPr>
        <p:spPr>
          <a:xfrm>
            <a:off x="436234" y="262248"/>
            <a:ext cx="4384178" cy="1228782"/>
          </a:xfrm>
        </p:spPr>
        <p:txBody>
          <a:bodyPr vert="horz" lIns="91440" tIns="45720" rIns="91440" bIns="45720" rtlCol="0" anchor="b">
            <a:normAutofit/>
          </a:bodyPr>
          <a:lstStyle/>
          <a:p>
            <a:pPr>
              <a:lnSpc>
                <a:spcPct val="90000"/>
              </a:lnSpc>
              <a:spcBef>
                <a:spcPct val="0"/>
              </a:spcBef>
            </a:pPr>
            <a:r>
              <a:rPr lang="en-US" sz="3300" kern="1200">
                <a:solidFill>
                  <a:schemeClr val="tx1"/>
                </a:solidFill>
                <a:latin typeface="+mj-lt"/>
                <a:ea typeface="+mj-ea"/>
                <a:cs typeface="+mj-cs"/>
              </a:rPr>
              <a:t>Conclusion of current progress	</a:t>
            </a:r>
          </a:p>
        </p:txBody>
      </p:sp>
      <p:sp>
        <p:nvSpPr>
          <p:cNvPr id="2" name="Text Placeholder 1">
            <a:extLst>
              <a:ext uri="{FF2B5EF4-FFF2-40B4-BE49-F238E27FC236}">
                <a16:creationId xmlns:a16="http://schemas.microsoft.com/office/drawing/2014/main" id="{FDD020E3-06DF-464E-9703-091E73D3947F}"/>
              </a:ext>
            </a:extLst>
          </p:cNvPr>
          <p:cNvSpPr>
            <a:spLocks noGrp="1"/>
          </p:cNvSpPr>
          <p:nvPr>
            <p:ph type="body" sz="quarter" idx="14"/>
          </p:nvPr>
        </p:nvSpPr>
        <p:spPr>
          <a:xfrm>
            <a:off x="440991" y="1965480"/>
            <a:ext cx="4378312" cy="2267777"/>
          </a:xfr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1500" kern="1200" dirty="0">
                <a:solidFill>
                  <a:schemeClr val="tx1"/>
                </a:solidFill>
                <a:latin typeface="+mn-lt"/>
                <a:ea typeface="+mn-ea"/>
                <a:cs typeface="+mn-cs"/>
              </a:rPr>
              <a:t>Current guideway and supporting structure design has factor of safety 5.2 against yield</a:t>
            </a:r>
          </a:p>
          <a:p>
            <a:pPr marL="342900" indent="-228600">
              <a:lnSpc>
                <a:spcPct val="90000"/>
              </a:lnSpc>
              <a:spcAft>
                <a:spcPts val="600"/>
              </a:spcAft>
              <a:buFont typeface="Arial" panose="020B0604020202020204" pitchFamily="34" charset="0"/>
              <a:buChar char="•"/>
            </a:pPr>
            <a:r>
              <a:rPr lang="en-US" sz="1500" kern="1200" dirty="0">
                <a:solidFill>
                  <a:schemeClr val="tx1"/>
                </a:solidFill>
                <a:latin typeface="+mn-lt"/>
                <a:ea typeface="+mn-ea"/>
                <a:cs typeface="+mn-cs"/>
              </a:rPr>
              <a:t>Maximum deflection due to vehicle load is 4.51mm, meets the 1/800 span length requirement (18mm)</a:t>
            </a:r>
          </a:p>
          <a:p>
            <a:pPr marL="342900" indent="-228600">
              <a:lnSpc>
                <a:spcPct val="90000"/>
              </a:lnSpc>
              <a:spcAft>
                <a:spcPts val="600"/>
              </a:spcAft>
              <a:buFont typeface="Arial" panose="020B0604020202020204" pitchFamily="34" charset="0"/>
              <a:buChar char="•"/>
            </a:pPr>
            <a:r>
              <a:rPr lang="en-US" sz="1500" kern="1200" dirty="0">
                <a:solidFill>
                  <a:schemeClr val="tx1"/>
                </a:solidFill>
                <a:latin typeface="+mn-lt"/>
                <a:ea typeface="+mn-ea"/>
                <a:cs typeface="+mn-cs"/>
              </a:rPr>
              <a:t>Handle magnitude 6.9 earthquake </a:t>
            </a:r>
          </a:p>
          <a:p>
            <a:pPr marL="342900" indent="-228600">
              <a:lnSpc>
                <a:spcPct val="90000"/>
              </a:lnSpc>
              <a:spcAft>
                <a:spcPts val="600"/>
              </a:spcAft>
              <a:buFont typeface="Arial" panose="020B0604020202020204" pitchFamily="34" charset="0"/>
              <a:buChar char="•"/>
            </a:pPr>
            <a:r>
              <a:rPr lang="en-US" sz="1500" kern="1200" dirty="0">
                <a:solidFill>
                  <a:schemeClr val="tx1"/>
                </a:solidFill>
                <a:latin typeface="+mn-lt"/>
                <a:ea typeface="+mn-ea"/>
                <a:cs typeface="+mn-cs"/>
              </a:rPr>
              <a:t>Handle 115 mph wind load </a:t>
            </a:r>
          </a:p>
          <a:p>
            <a:pPr marL="342900" indent="-228600">
              <a:lnSpc>
                <a:spcPct val="90000"/>
              </a:lnSpc>
              <a:spcAft>
                <a:spcPts val="600"/>
              </a:spcAft>
              <a:buFont typeface="Arial" panose="020B0604020202020204" pitchFamily="34" charset="0"/>
              <a:buChar char="•"/>
            </a:pPr>
            <a:endParaRPr lang="en-US" sz="1500" kern="1200" dirty="0">
              <a:solidFill>
                <a:schemeClr val="tx1"/>
              </a:solidFill>
              <a:latin typeface="+mn-lt"/>
              <a:ea typeface="+mn-ea"/>
              <a:cs typeface="+mn-cs"/>
            </a:endParaRPr>
          </a:p>
        </p:txBody>
      </p:sp>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252176" y="208434"/>
            <a:ext cx="393192"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1585" y="299756"/>
            <a:ext cx="3485526" cy="43574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a:extLst>
              <a:ext uri="{FF2B5EF4-FFF2-40B4-BE49-F238E27FC236}">
                <a16:creationId xmlns:a16="http://schemas.microsoft.com/office/drawing/2014/main" id="{A138E09B-2B42-4825-93FC-3A944F70C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6029" y="890161"/>
            <a:ext cx="3176637" cy="3176637"/>
          </a:xfrm>
          <a:prstGeom prst="rect">
            <a:avLst/>
          </a:prstGeom>
        </p:spPr>
      </p:pic>
      <p:sp>
        <p:nvSpPr>
          <p:cNvPr id="18" name="Rectangle 17">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30639" y="4598919"/>
            <a:ext cx="393192"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17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12447"/>
            <a:ext cx="548639" cy="505095"/>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460465"/>
            <a:ext cx="8180615" cy="1420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7DFECEA-2D24-4B9B-AE20-7C1E5C87EFCB}"/>
              </a:ext>
            </a:extLst>
          </p:cNvPr>
          <p:cNvSpPr>
            <a:spLocks noGrp="1"/>
          </p:cNvSpPr>
          <p:nvPr>
            <p:ph type="title"/>
          </p:nvPr>
        </p:nvSpPr>
        <p:spPr>
          <a:xfrm>
            <a:off x="782723" y="607423"/>
            <a:ext cx="7457037" cy="1165860"/>
          </a:xfrm>
        </p:spPr>
        <p:txBody>
          <a:bodyPr vert="horz" lIns="91440" tIns="45720" rIns="91440" bIns="45720" rtlCol="0" anchor="ctr">
            <a:normAutofit/>
          </a:bodyPr>
          <a:lstStyle/>
          <a:p>
            <a:pPr>
              <a:lnSpc>
                <a:spcPct val="90000"/>
              </a:lnSpc>
              <a:spcBef>
                <a:spcPct val="0"/>
              </a:spcBef>
            </a:pPr>
            <a:r>
              <a:rPr lang="en-US" sz="3600" kern="1200">
                <a:solidFill>
                  <a:schemeClr val="tx1"/>
                </a:solidFill>
                <a:latin typeface="+mj-lt"/>
                <a:ea typeface="+mj-ea"/>
                <a:cs typeface="+mj-cs"/>
              </a:rPr>
              <a:t>Recommendation for Future Work	</a:t>
            </a:r>
          </a:p>
        </p:txBody>
      </p:sp>
      <p:sp>
        <p:nvSpPr>
          <p:cNvPr id="2" name="Text Placeholder 1">
            <a:extLst>
              <a:ext uri="{FF2B5EF4-FFF2-40B4-BE49-F238E27FC236}">
                <a16:creationId xmlns:a16="http://schemas.microsoft.com/office/drawing/2014/main" id="{FDD020E3-06DF-464E-9703-091E73D3947F}"/>
              </a:ext>
            </a:extLst>
          </p:cNvPr>
          <p:cNvSpPr>
            <a:spLocks noGrp="1"/>
          </p:cNvSpPr>
          <p:nvPr>
            <p:ph type="body" sz="quarter" idx="14"/>
          </p:nvPr>
        </p:nvSpPr>
        <p:spPr>
          <a:xfrm>
            <a:off x="783771" y="2263141"/>
            <a:ext cx="7455989" cy="2343494"/>
          </a:xfr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1800" kern="1200">
                <a:solidFill>
                  <a:schemeClr val="tx1"/>
                </a:solidFill>
                <a:latin typeface="+mn-lt"/>
                <a:ea typeface="+mn-ea"/>
                <a:cs typeface="+mn-cs"/>
              </a:rPr>
              <a:t>Need more FEA analysis for curved guideway segment</a:t>
            </a:r>
          </a:p>
          <a:p>
            <a:pPr marL="342900" indent="-228600">
              <a:lnSpc>
                <a:spcPct val="90000"/>
              </a:lnSpc>
              <a:spcAft>
                <a:spcPts val="600"/>
              </a:spcAft>
              <a:buFont typeface="Arial" panose="020B0604020202020204" pitchFamily="34" charset="0"/>
              <a:buChar char="•"/>
            </a:pPr>
            <a:r>
              <a:rPr lang="en-US" sz="1800" kern="1200">
                <a:solidFill>
                  <a:schemeClr val="tx1"/>
                </a:solidFill>
                <a:latin typeface="+mn-lt"/>
                <a:ea typeface="+mn-ea"/>
                <a:cs typeface="+mn-cs"/>
              </a:rPr>
              <a:t>Different design for supporting structure for curved segment</a:t>
            </a:r>
          </a:p>
          <a:p>
            <a:pPr marL="342900" indent="-228600">
              <a:lnSpc>
                <a:spcPct val="90000"/>
              </a:lnSpc>
              <a:spcAft>
                <a:spcPts val="600"/>
              </a:spcAft>
              <a:buFont typeface="Arial" panose="020B0604020202020204" pitchFamily="34" charset="0"/>
              <a:buChar char="•"/>
            </a:pPr>
            <a:r>
              <a:rPr lang="en-US" sz="1800" kern="1200">
                <a:solidFill>
                  <a:schemeClr val="tx1"/>
                </a:solidFill>
                <a:latin typeface="+mn-lt"/>
                <a:ea typeface="+mn-ea"/>
                <a:cs typeface="+mn-cs"/>
              </a:rPr>
              <a:t>Finalize all design models and detail drawings</a:t>
            </a:r>
          </a:p>
          <a:p>
            <a:pPr marL="342900" indent="-228600">
              <a:lnSpc>
                <a:spcPct val="90000"/>
              </a:lnSpc>
              <a:spcAft>
                <a:spcPts val="600"/>
              </a:spcAft>
              <a:buFont typeface="Arial" panose="020B0604020202020204" pitchFamily="34" charset="0"/>
              <a:buChar char="•"/>
            </a:pPr>
            <a:r>
              <a:rPr lang="en-US" sz="1800" kern="1200">
                <a:solidFill>
                  <a:schemeClr val="tx1"/>
                </a:solidFill>
                <a:latin typeface="+mn-lt"/>
                <a:ea typeface="+mn-ea"/>
                <a:cs typeface="+mn-cs"/>
              </a:rPr>
              <a:t>Define manufacturing process</a:t>
            </a:r>
          </a:p>
          <a:p>
            <a:pPr marL="342900" indent="-228600">
              <a:lnSpc>
                <a:spcPct val="90000"/>
              </a:lnSpc>
              <a:spcAft>
                <a:spcPts val="600"/>
              </a:spcAft>
              <a:buFont typeface="Arial" panose="020B0604020202020204" pitchFamily="34" charset="0"/>
              <a:buChar char="•"/>
            </a:pPr>
            <a:r>
              <a:rPr lang="en-US" sz="1800" kern="1200">
                <a:solidFill>
                  <a:schemeClr val="tx1"/>
                </a:solidFill>
                <a:latin typeface="+mn-lt"/>
                <a:ea typeface="+mn-ea"/>
                <a:cs typeface="+mn-cs"/>
              </a:rPr>
              <a:t>Build prototype </a:t>
            </a:r>
          </a:p>
          <a:p>
            <a:pPr marL="342900" indent="-228600">
              <a:lnSpc>
                <a:spcPct val="90000"/>
              </a:lnSpc>
              <a:spcAft>
                <a:spcPts val="600"/>
              </a:spcAft>
              <a:buFont typeface="Arial" panose="020B0604020202020204" pitchFamily="34" charset="0"/>
              <a:buChar char="•"/>
            </a:pPr>
            <a:r>
              <a:rPr lang="en-US" sz="1800" kern="1200">
                <a:solidFill>
                  <a:schemeClr val="tx1"/>
                </a:solidFill>
                <a:latin typeface="+mn-lt"/>
                <a:ea typeface="+mn-ea"/>
                <a:cs typeface="+mn-cs"/>
              </a:rPr>
              <a:t>Cost summary</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4863984"/>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16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Shape 43"/>
          <p:cNvSpPr/>
          <p:nvPr/>
        </p:nvSpPr>
        <p:spPr>
          <a:xfrm>
            <a:off x="6498336" y="857369"/>
            <a:ext cx="2569464" cy="1159292"/>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2400" b="1" i="0" u="none" strike="noStrike" cap="none" baseline="0" dirty="0">
                <a:solidFill>
                  <a:srgbClr val="262626"/>
                </a:solidFill>
                <a:latin typeface="Calibri"/>
                <a:ea typeface="Calibri"/>
                <a:cs typeface="Calibri"/>
                <a:sym typeface="Calibri"/>
              </a:rPr>
              <a:t>Suspended guideway, utilize vertical space</a:t>
            </a:r>
          </a:p>
        </p:txBody>
      </p:sp>
      <p:sp>
        <p:nvSpPr>
          <p:cNvPr id="45" name="Shape 45"/>
          <p:cNvSpPr/>
          <p:nvPr/>
        </p:nvSpPr>
        <p:spPr>
          <a:xfrm>
            <a:off x="6498336" y="2910483"/>
            <a:ext cx="2053654" cy="789960"/>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2400" b="1" i="0" u="none" strike="noStrike" cap="none" baseline="0" dirty="0" err="1">
                <a:solidFill>
                  <a:srgbClr val="262626"/>
                </a:solidFill>
                <a:latin typeface="Calibri"/>
                <a:ea typeface="Calibri"/>
                <a:cs typeface="Calibri"/>
                <a:sym typeface="Calibri"/>
              </a:rPr>
              <a:t>Electic</a:t>
            </a:r>
            <a:r>
              <a:rPr lang="en-US" sz="2400" b="1" i="0" u="none" strike="noStrike" cap="none" baseline="0" dirty="0">
                <a:solidFill>
                  <a:srgbClr val="262626"/>
                </a:solidFill>
                <a:latin typeface="Calibri"/>
                <a:ea typeface="Calibri"/>
                <a:cs typeface="Calibri"/>
                <a:sym typeface="Calibri"/>
              </a:rPr>
              <a:t> motor, zero emission</a:t>
            </a:r>
          </a:p>
        </p:txBody>
      </p:sp>
      <p:sp>
        <p:nvSpPr>
          <p:cNvPr id="47" name="Shape 47"/>
          <p:cNvSpPr/>
          <p:nvPr/>
        </p:nvSpPr>
        <p:spPr>
          <a:xfrm>
            <a:off x="2668739" y="4630629"/>
            <a:ext cx="4998720" cy="420628"/>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2400" b="1" i="0" u="none" strike="noStrike" cap="none" baseline="0" dirty="0">
                <a:solidFill>
                  <a:srgbClr val="262626"/>
                </a:solidFill>
                <a:latin typeface="Calibri"/>
                <a:ea typeface="Calibri"/>
                <a:cs typeface="Calibri"/>
                <a:sym typeface="Calibri"/>
              </a:rPr>
              <a:t>Solar-powered, no fossil fuel needed</a:t>
            </a:r>
          </a:p>
        </p:txBody>
      </p:sp>
      <p:sp>
        <p:nvSpPr>
          <p:cNvPr id="49" name="Shape 49"/>
          <p:cNvSpPr txBox="1"/>
          <p:nvPr/>
        </p:nvSpPr>
        <p:spPr>
          <a:xfrm>
            <a:off x="76200" y="57150"/>
            <a:ext cx="9029700" cy="800219"/>
          </a:xfrm>
          <a:prstGeom prst="rect">
            <a:avLst/>
          </a:prstGeom>
          <a:noFill/>
          <a:ln>
            <a:noFill/>
          </a:ln>
        </p:spPr>
        <p:txBody>
          <a:bodyPr lIns="0" tIns="0" rIns="0" bIns="0" anchor="t" anchorCtr="0">
            <a:spAutoFit/>
          </a:bodyPr>
          <a:lstStyle/>
          <a:p>
            <a:pPr marL="0" marR="0" lvl="0" indent="0" algn="l" rtl="0">
              <a:spcBef>
                <a:spcPts val="0"/>
              </a:spcBef>
              <a:buSzPct val="25000"/>
              <a:buNone/>
            </a:pPr>
            <a:r>
              <a:rPr lang="en-US" sz="2600" b="1" i="0" u="none" strike="noStrike" cap="none" baseline="0" dirty="0">
                <a:solidFill>
                  <a:srgbClr val="000000"/>
                </a:solidFill>
                <a:latin typeface="Calibri"/>
                <a:ea typeface="Calibri"/>
                <a:cs typeface="Calibri"/>
                <a:sym typeface="Calibri"/>
              </a:rPr>
              <a:t>We have one solution to resolve all those problems: </a:t>
            </a:r>
          </a:p>
          <a:p>
            <a:pPr marL="0" marR="0" lvl="0" indent="0" algn="l" rtl="0">
              <a:spcBef>
                <a:spcPts val="0"/>
              </a:spcBef>
              <a:buSzPct val="25000"/>
              <a:buNone/>
            </a:pPr>
            <a:r>
              <a:rPr lang="en-US" sz="2600" b="1" i="0" u="none" strike="noStrike" cap="none" baseline="0" dirty="0">
                <a:solidFill>
                  <a:srgbClr val="000000"/>
                </a:solidFill>
                <a:latin typeface="Calibri"/>
                <a:ea typeface="Calibri"/>
                <a:cs typeface="Calibri"/>
                <a:sym typeface="Calibri"/>
              </a:rPr>
              <a:t>The SPARTAN </a:t>
            </a:r>
            <a:r>
              <a:rPr lang="en-US" sz="2600" b="1" i="0" u="none" strike="noStrike" cap="none" baseline="0" dirty="0" err="1">
                <a:solidFill>
                  <a:srgbClr val="000000"/>
                </a:solidFill>
                <a:latin typeface="Calibri"/>
                <a:ea typeface="Calibri"/>
                <a:cs typeface="Calibri"/>
                <a:sym typeface="Calibri"/>
              </a:rPr>
              <a:t>Superway</a:t>
            </a:r>
            <a:endParaRPr lang="en-US" sz="2600" b="1" i="0" u="none" strike="noStrike" cap="none" baseline="0" dirty="0">
              <a:solidFill>
                <a:srgbClr val="000000"/>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F3D53FE1-D470-4CA8-BE1A-065BE2D396EC}"/>
              </a:ext>
            </a:extLst>
          </p:cNvPr>
          <p:cNvPicPr/>
          <p:nvPr/>
        </p:nvPicPr>
        <p:blipFill>
          <a:blip r:embed="rId3"/>
          <a:stretch>
            <a:fillRect/>
          </a:stretch>
        </p:blipFill>
        <p:spPr>
          <a:xfrm>
            <a:off x="349034" y="958262"/>
            <a:ext cx="5778301" cy="3457348"/>
          </a:xfrm>
          <a:prstGeom prst="rect">
            <a:avLst/>
          </a:prstGeom>
        </p:spPr>
      </p:pic>
      <p:cxnSp>
        <p:nvCxnSpPr>
          <p:cNvPr id="3" name="Straight Arrow Connector 2">
            <a:extLst>
              <a:ext uri="{FF2B5EF4-FFF2-40B4-BE49-F238E27FC236}">
                <a16:creationId xmlns:a16="http://schemas.microsoft.com/office/drawing/2014/main" id="{AAE98709-6AD3-4410-980C-B07DE6341839}"/>
              </a:ext>
            </a:extLst>
          </p:cNvPr>
          <p:cNvCxnSpPr>
            <a:cxnSpLocks/>
            <a:endCxn id="43" idx="1"/>
          </p:cNvCxnSpPr>
          <p:nvPr/>
        </p:nvCxnSpPr>
        <p:spPr>
          <a:xfrm flipV="1">
            <a:off x="5023104" y="1437015"/>
            <a:ext cx="1475232" cy="1389695"/>
          </a:xfrm>
          <a:prstGeom prst="straightConnector1">
            <a:avLst/>
          </a:prstGeom>
          <a:ln w="57150">
            <a:solidFill>
              <a:srgbClr val="0070C0"/>
            </a:solidFill>
            <a:tailEnd type="triangle"/>
          </a:ln>
        </p:spPr>
        <p:style>
          <a:lnRef idx="1">
            <a:schemeClr val="accent3"/>
          </a:lnRef>
          <a:fillRef idx="0">
            <a:schemeClr val="accent3"/>
          </a:fillRef>
          <a:effectRef idx="0">
            <a:schemeClr val="accent3"/>
          </a:effectRef>
          <a:fontRef idx="minor">
            <a:schemeClr val="tx1"/>
          </a:fontRef>
        </p:style>
      </p:cxnSp>
      <p:cxnSp>
        <p:nvCxnSpPr>
          <p:cNvPr id="6" name="Straight Arrow Connector 5">
            <a:extLst>
              <a:ext uri="{FF2B5EF4-FFF2-40B4-BE49-F238E27FC236}">
                <a16:creationId xmlns:a16="http://schemas.microsoft.com/office/drawing/2014/main" id="{8326D026-6248-4841-9119-BF0637CB59B7}"/>
              </a:ext>
            </a:extLst>
          </p:cNvPr>
          <p:cNvCxnSpPr>
            <a:cxnSpLocks/>
          </p:cNvCxnSpPr>
          <p:nvPr/>
        </p:nvCxnSpPr>
        <p:spPr>
          <a:xfrm>
            <a:off x="5425440" y="3320704"/>
            <a:ext cx="1128458"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149DBC3-6F2B-4656-9130-75A282F5EC41}"/>
              </a:ext>
            </a:extLst>
          </p:cNvPr>
          <p:cNvCxnSpPr>
            <a:cxnSpLocks/>
          </p:cNvCxnSpPr>
          <p:nvPr/>
        </p:nvCxnSpPr>
        <p:spPr>
          <a:xfrm>
            <a:off x="3674692" y="2461189"/>
            <a:ext cx="1493407" cy="215875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4686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Shape 43"/>
          <p:cNvSpPr/>
          <p:nvPr/>
        </p:nvSpPr>
        <p:spPr>
          <a:xfrm>
            <a:off x="2428812" y="1034659"/>
            <a:ext cx="2984436" cy="420628"/>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2400" b="1" i="0" u="none" strike="noStrike" cap="none" baseline="0" dirty="0">
                <a:solidFill>
                  <a:srgbClr val="262626"/>
                </a:solidFill>
                <a:latin typeface="Calibri"/>
                <a:ea typeface="Calibri"/>
                <a:cs typeface="Calibri"/>
                <a:sym typeface="Calibri"/>
              </a:rPr>
              <a:t>Design the Guideway</a:t>
            </a:r>
          </a:p>
        </p:txBody>
      </p:sp>
      <p:sp>
        <p:nvSpPr>
          <p:cNvPr id="45" name="Shape 45"/>
          <p:cNvSpPr/>
          <p:nvPr/>
        </p:nvSpPr>
        <p:spPr>
          <a:xfrm>
            <a:off x="3568417" y="2448360"/>
            <a:ext cx="4551555" cy="420628"/>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2400" b="1" i="0" u="none" strike="noStrike" cap="none" baseline="0" dirty="0">
                <a:solidFill>
                  <a:srgbClr val="262626"/>
                </a:solidFill>
                <a:latin typeface="Calibri"/>
                <a:ea typeface="Calibri"/>
                <a:cs typeface="Calibri"/>
                <a:sym typeface="Calibri"/>
              </a:rPr>
              <a:t>Define the manufacturing process</a:t>
            </a:r>
          </a:p>
        </p:txBody>
      </p:sp>
      <p:sp>
        <p:nvSpPr>
          <p:cNvPr id="47" name="Shape 47"/>
          <p:cNvSpPr/>
          <p:nvPr/>
        </p:nvSpPr>
        <p:spPr>
          <a:xfrm>
            <a:off x="5844194" y="4235917"/>
            <a:ext cx="2666999" cy="420628"/>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2400" b="1" i="0" u="none" strike="noStrike" cap="none" baseline="0" dirty="0">
                <a:solidFill>
                  <a:srgbClr val="262626"/>
                </a:solidFill>
                <a:latin typeface="Calibri"/>
                <a:ea typeface="Calibri"/>
                <a:cs typeface="Calibri"/>
                <a:sym typeface="Calibri"/>
              </a:rPr>
              <a:t>Summarize the cost</a:t>
            </a:r>
          </a:p>
        </p:txBody>
      </p:sp>
      <p:sp>
        <p:nvSpPr>
          <p:cNvPr id="49" name="Shape 49"/>
          <p:cNvSpPr txBox="1"/>
          <p:nvPr/>
        </p:nvSpPr>
        <p:spPr>
          <a:xfrm>
            <a:off x="76200" y="57150"/>
            <a:ext cx="9029700" cy="400110"/>
          </a:xfrm>
          <a:prstGeom prst="rect">
            <a:avLst/>
          </a:prstGeom>
          <a:noFill/>
          <a:ln>
            <a:noFill/>
          </a:ln>
        </p:spPr>
        <p:txBody>
          <a:bodyPr lIns="0" tIns="0" rIns="0" bIns="0" anchor="t" anchorCtr="0">
            <a:spAutoFit/>
          </a:bodyPr>
          <a:lstStyle/>
          <a:p>
            <a:pPr marL="0" marR="0" lvl="0" indent="0" algn="l" rtl="0">
              <a:spcBef>
                <a:spcPts val="0"/>
              </a:spcBef>
              <a:buSzPct val="25000"/>
              <a:buNone/>
            </a:pPr>
            <a:r>
              <a:rPr lang="en-US" sz="2600" b="1" i="0" u="none" strike="noStrike" cap="none" baseline="0" dirty="0">
                <a:solidFill>
                  <a:srgbClr val="000000"/>
                </a:solidFill>
                <a:latin typeface="Calibri"/>
                <a:ea typeface="Calibri"/>
                <a:cs typeface="Calibri"/>
                <a:sym typeface="Calibri"/>
              </a:rPr>
              <a:t>My Goals for the project are:</a:t>
            </a:r>
          </a:p>
        </p:txBody>
      </p:sp>
      <p:pic>
        <p:nvPicPr>
          <p:cNvPr id="2" name="Picture 1">
            <a:extLst>
              <a:ext uri="{FF2B5EF4-FFF2-40B4-BE49-F238E27FC236}">
                <a16:creationId xmlns:a16="http://schemas.microsoft.com/office/drawing/2014/main" id="{9607E500-7501-432D-BCAD-D9E62428E5D5}"/>
              </a:ext>
            </a:extLst>
          </p:cNvPr>
          <p:cNvPicPr>
            <a:picLocks noChangeAspect="1"/>
          </p:cNvPicPr>
          <p:nvPr/>
        </p:nvPicPr>
        <p:blipFill>
          <a:blip r:embed="rId3"/>
          <a:stretch>
            <a:fillRect/>
          </a:stretch>
        </p:blipFill>
        <p:spPr>
          <a:xfrm>
            <a:off x="581659" y="648903"/>
            <a:ext cx="1563688" cy="1192141"/>
          </a:xfrm>
          <a:prstGeom prst="rect">
            <a:avLst/>
          </a:prstGeom>
        </p:spPr>
      </p:pic>
      <p:pic>
        <p:nvPicPr>
          <p:cNvPr id="3" name="Picture 2">
            <a:extLst>
              <a:ext uri="{FF2B5EF4-FFF2-40B4-BE49-F238E27FC236}">
                <a16:creationId xmlns:a16="http://schemas.microsoft.com/office/drawing/2014/main" id="{F34D46C1-6DAD-465A-939F-05C536597E99}"/>
              </a:ext>
            </a:extLst>
          </p:cNvPr>
          <p:cNvPicPr>
            <a:picLocks noChangeAspect="1"/>
          </p:cNvPicPr>
          <p:nvPr/>
        </p:nvPicPr>
        <p:blipFill>
          <a:blip r:embed="rId4"/>
          <a:stretch>
            <a:fillRect/>
          </a:stretch>
        </p:blipFill>
        <p:spPr>
          <a:xfrm>
            <a:off x="1841152" y="2032686"/>
            <a:ext cx="1458655" cy="1452765"/>
          </a:xfrm>
          <a:prstGeom prst="rect">
            <a:avLst/>
          </a:prstGeom>
        </p:spPr>
      </p:pic>
      <p:pic>
        <p:nvPicPr>
          <p:cNvPr id="4" name="Picture 3">
            <a:extLst>
              <a:ext uri="{FF2B5EF4-FFF2-40B4-BE49-F238E27FC236}">
                <a16:creationId xmlns:a16="http://schemas.microsoft.com/office/drawing/2014/main" id="{981EF9DE-8186-4AAC-9BC9-6BBFC7CED3D1}"/>
              </a:ext>
            </a:extLst>
          </p:cNvPr>
          <p:cNvPicPr>
            <a:picLocks noChangeAspect="1"/>
          </p:cNvPicPr>
          <p:nvPr/>
        </p:nvPicPr>
        <p:blipFill>
          <a:blip r:embed="rId5"/>
          <a:stretch>
            <a:fillRect/>
          </a:stretch>
        </p:blipFill>
        <p:spPr>
          <a:xfrm>
            <a:off x="3568417" y="3862061"/>
            <a:ext cx="2146056" cy="1168340"/>
          </a:xfrm>
          <a:prstGeom prst="rect">
            <a:avLst/>
          </a:prstGeom>
        </p:spPr>
      </p:pic>
    </p:spTree>
    <p:extLst>
      <p:ext uri="{BB962C8B-B14F-4D97-AF65-F5344CB8AC3E}">
        <p14:creationId xmlns:p14="http://schemas.microsoft.com/office/powerpoint/2010/main" val="721673533"/>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4"/>
        <p:cNvGrpSpPr/>
        <p:nvPr/>
      </p:nvGrpSpPr>
      <p:grpSpPr>
        <a:xfrm>
          <a:off x="0" y="0"/>
          <a:ext cx="0" cy="0"/>
          <a:chOff x="0" y="0"/>
          <a:chExt cx="0" cy="0"/>
        </a:xfrm>
      </p:grpSpPr>
      <p:pic>
        <p:nvPicPr>
          <p:cNvPr id="2" name="Picture 1">
            <a:extLst>
              <a:ext uri="{FF2B5EF4-FFF2-40B4-BE49-F238E27FC236}">
                <a16:creationId xmlns:a16="http://schemas.microsoft.com/office/drawing/2014/main" id="{1B1BFB15-5D09-48E2-B842-2E935C493F8F}"/>
              </a:ext>
            </a:extLst>
          </p:cNvPr>
          <p:cNvPicPr>
            <a:picLocks noChangeAspect="1"/>
          </p:cNvPicPr>
          <p:nvPr/>
        </p:nvPicPr>
        <p:blipFill rotWithShape="1">
          <a:blip r:embed="rId3">
            <a:alphaModFix/>
          </a:blip>
          <a:srcRect l="12497" r="13610" b="-4"/>
          <a:stretch/>
        </p:blipFill>
        <p:spPr>
          <a:xfrm>
            <a:off x="6005895" y="10"/>
            <a:ext cx="3138105" cy="3185243"/>
          </a:xfrm>
          <a:custGeom>
            <a:avLst/>
            <a:gdLst/>
            <a:ahLst/>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effectLst>
            <a:softEdge rad="0"/>
          </a:effectLst>
        </p:spPr>
      </p:pic>
      <p:pic>
        <p:nvPicPr>
          <p:cNvPr id="3" name="Picture 2">
            <a:extLst>
              <a:ext uri="{FF2B5EF4-FFF2-40B4-BE49-F238E27FC236}">
                <a16:creationId xmlns:a16="http://schemas.microsoft.com/office/drawing/2014/main" id="{6E021F55-CBBB-4844-9C8A-7D614B24BC34}"/>
              </a:ext>
            </a:extLst>
          </p:cNvPr>
          <p:cNvPicPr>
            <a:picLocks noChangeAspect="1"/>
          </p:cNvPicPr>
          <p:nvPr/>
        </p:nvPicPr>
        <p:blipFill rotWithShape="1">
          <a:blip r:embed="rId4">
            <a:alphaModFix/>
          </a:blip>
          <a:srcRect l="16167" r="3" b="3"/>
          <a:stretch/>
        </p:blipFill>
        <p:spPr>
          <a:xfrm>
            <a:off x="2875636" y="10"/>
            <a:ext cx="3161753" cy="2536337"/>
          </a:xfrm>
          <a:custGeom>
            <a:avLst/>
            <a:gdLst/>
            <a:ahLst/>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effectLst>
            <a:softEdge rad="0"/>
          </a:effectLst>
        </p:spPr>
      </p:pic>
      <p:pic>
        <p:nvPicPr>
          <p:cNvPr id="4" name="Picture 3">
            <a:extLst>
              <a:ext uri="{FF2B5EF4-FFF2-40B4-BE49-F238E27FC236}">
                <a16:creationId xmlns:a16="http://schemas.microsoft.com/office/drawing/2014/main" id="{178F92D1-E5A4-4748-B80E-1E563A3A0AFE}"/>
              </a:ext>
            </a:extLst>
          </p:cNvPr>
          <p:cNvPicPr>
            <a:picLocks noChangeAspect="1"/>
          </p:cNvPicPr>
          <p:nvPr/>
        </p:nvPicPr>
        <p:blipFill rotWithShape="1">
          <a:blip r:embed="rId5">
            <a:alphaModFix/>
          </a:blip>
          <a:srcRect l="8562" r="26675" b="-1"/>
          <a:stretch/>
        </p:blipFill>
        <p:spPr>
          <a:xfrm>
            <a:off x="20" y="1002818"/>
            <a:ext cx="3893056" cy="4147789"/>
          </a:xfrm>
          <a:custGeom>
            <a:avLst/>
            <a:gdLst/>
            <a:ahLst/>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effectLst>
            <a:softEdge rad="0"/>
          </a:effectLst>
        </p:spPr>
      </p:pic>
      <p:pic>
        <p:nvPicPr>
          <p:cNvPr id="78" name="Picture 77">
            <a:extLst>
              <a:ext uri="{FF2B5EF4-FFF2-40B4-BE49-F238E27FC236}">
                <a16:creationId xmlns:a16="http://schemas.microsoft.com/office/drawing/2014/main" id="{4603FC70-67D9-49EF-983C-3853BF2B49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0" name="Shape 60"/>
          <p:cNvSpPr txBox="1"/>
          <p:nvPr/>
        </p:nvSpPr>
        <p:spPr>
          <a:xfrm>
            <a:off x="4286181" y="4053592"/>
            <a:ext cx="4650833" cy="870474"/>
          </a:xfrm>
          <a:prstGeom prst="rect">
            <a:avLst/>
          </a:prstGeom>
        </p:spPr>
        <p:txBody>
          <a:bodyPr vert="horz" lIns="91440" tIns="45720" rIns="91440" bIns="45720" rtlCol="0" anchor="t" anchorCtr="0">
            <a:normAutofit/>
          </a:bodyPr>
          <a:lstStyle>
            <a:defPPr marR="0" algn="l" rtl="0">
              <a:lnSpc>
                <a:spcPct val="100000"/>
              </a:lnSpc>
              <a:spcBef>
                <a:spcPts val="0"/>
              </a:spcBef>
              <a:spcAft>
                <a:spcPts val="0"/>
              </a:spcAft>
            </a:defPPr>
            <a:lvl1pPr marL="0" lvl="0" indent="0">
              <a:buSzPct val="25000"/>
              <a:defRPr sz="3200" b="1">
                <a:latin typeface="Calibri"/>
                <a:ea typeface="Calibri"/>
                <a:cs typeface="Calibri"/>
              </a:defRPr>
            </a:lvl1pPr>
          </a:lstStyle>
          <a:p>
            <a:pPr algn="r">
              <a:lnSpc>
                <a:spcPct val="90000"/>
              </a:lnSpc>
              <a:spcBef>
                <a:spcPct val="0"/>
              </a:spcBef>
              <a:spcAft>
                <a:spcPts val="600"/>
              </a:spcAft>
            </a:pPr>
            <a:r>
              <a:rPr lang="en-US" sz="2400" kern="1200" dirty="0">
                <a:latin typeface="+mj-lt"/>
                <a:ea typeface="+mj-ea"/>
                <a:cs typeface="+mj-cs"/>
                <a:sym typeface="Calibri"/>
              </a:rPr>
              <a:t>Existing Suspended Guideway System</a:t>
            </a:r>
          </a:p>
        </p:txBody>
      </p:sp>
      <p:sp>
        <p:nvSpPr>
          <p:cNvPr id="59" name="Shape 59"/>
          <p:cNvSpPr txBox="1"/>
          <p:nvPr/>
        </p:nvSpPr>
        <p:spPr>
          <a:xfrm>
            <a:off x="228600" y="114300"/>
            <a:ext cx="184200" cy="2976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1E08AA62-871E-4E4A-B7B7-8651CC5C5387}"/>
              </a:ext>
            </a:extLst>
          </p:cNvPr>
          <p:cNvSpPr txBox="1"/>
          <p:nvPr/>
        </p:nvSpPr>
        <p:spPr>
          <a:xfrm>
            <a:off x="338588" y="396510"/>
            <a:ext cx="1691359" cy="707886"/>
          </a:xfrm>
          <a:prstGeom prst="rect">
            <a:avLst/>
          </a:prstGeom>
          <a:noFill/>
        </p:spPr>
        <p:txBody>
          <a:bodyPr wrap="square" rtlCol="0">
            <a:spAutoFit/>
          </a:bodyPr>
          <a:lstStyle/>
          <a:p>
            <a:pPr algn="ctr"/>
            <a:r>
              <a:rPr lang="en-US" sz="2000" b="1" dirty="0">
                <a:latin typeface="Calibri" panose="020F0502020204030204" pitchFamily="34" charset="0"/>
              </a:rPr>
              <a:t>Wuppertal </a:t>
            </a:r>
            <a:r>
              <a:rPr lang="en-US" sz="2000" b="1" dirty="0" err="1">
                <a:latin typeface="Calibri" panose="020F0502020204030204" pitchFamily="34" charset="0"/>
              </a:rPr>
              <a:t>Schwebebahn</a:t>
            </a:r>
            <a:endParaRPr lang="en-US" sz="2000" b="1" dirty="0">
              <a:latin typeface="Calibri" panose="020F0502020204030204" pitchFamily="34" charset="0"/>
            </a:endParaRPr>
          </a:p>
        </p:txBody>
      </p:sp>
      <p:sp>
        <p:nvSpPr>
          <p:cNvPr id="6" name="TextBox 5">
            <a:extLst>
              <a:ext uri="{FF2B5EF4-FFF2-40B4-BE49-F238E27FC236}">
                <a16:creationId xmlns:a16="http://schemas.microsoft.com/office/drawing/2014/main" id="{1C71E9A6-D30D-4699-819C-C04529501649}"/>
              </a:ext>
            </a:extLst>
          </p:cNvPr>
          <p:cNvSpPr txBox="1"/>
          <p:nvPr/>
        </p:nvSpPr>
        <p:spPr>
          <a:xfrm>
            <a:off x="7602270" y="3219312"/>
            <a:ext cx="1158855" cy="400110"/>
          </a:xfrm>
          <a:prstGeom prst="rect">
            <a:avLst/>
          </a:prstGeom>
          <a:noFill/>
        </p:spPr>
        <p:txBody>
          <a:bodyPr wrap="square" rtlCol="0">
            <a:spAutoFit/>
          </a:bodyPr>
          <a:lstStyle/>
          <a:p>
            <a:r>
              <a:rPr lang="en-US" sz="2000" b="1" dirty="0">
                <a:latin typeface="Calibri" panose="020F0502020204030204" pitchFamily="34" charset="0"/>
              </a:rPr>
              <a:t>H-Bahn</a:t>
            </a:r>
          </a:p>
        </p:txBody>
      </p:sp>
      <p:sp>
        <p:nvSpPr>
          <p:cNvPr id="7" name="TextBox 6">
            <a:extLst>
              <a:ext uri="{FF2B5EF4-FFF2-40B4-BE49-F238E27FC236}">
                <a16:creationId xmlns:a16="http://schemas.microsoft.com/office/drawing/2014/main" id="{FCFF746C-0F89-463D-BB92-7D96AC77F982}"/>
              </a:ext>
            </a:extLst>
          </p:cNvPr>
          <p:cNvSpPr txBox="1"/>
          <p:nvPr/>
        </p:nvSpPr>
        <p:spPr>
          <a:xfrm>
            <a:off x="4286181" y="2512616"/>
            <a:ext cx="1226441" cy="707886"/>
          </a:xfrm>
          <a:prstGeom prst="rect">
            <a:avLst/>
          </a:prstGeom>
          <a:noFill/>
        </p:spPr>
        <p:txBody>
          <a:bodyPr wrap="square" rtlCol="0">
            <a:spAutoFit/>
          </a:bodyPr>
          <a:lstStyle/>
          <a:p>
            <a:pPr algn="ctr"/>
            <a:r>
              <a:rPr lang="en-US" sz="2000" b="1" dirty="0" err="1">
                <a:latin typeface="Calibri" panose="020F0502020204030204" pitchFamily="34" charset="0"/>
              </a:rPr>
              <a:t>Shonan</a:t>
            </a:r>
            <a:r>
              <a:rPr lang="en-US" sz="2000" b="1" dirty="0">
                <a:latin typeface="Calibri" panose="020F0502020204030204" pitchFamily="34" charset="0"/>
              </a:rPr>
              <a:t> Monorail</a:t>
            </a:r>
          </a:p>
        </p:txBody>
      </p:sp>
    </p:spTree>
    <p:extLst>
      <p:ext uri="{BB962C8B-B14F-4D97-AF65-F5344CB8AC3E}">
        <p14:creationId xmlns:p14="http://schemas.microsoft.com/office/powerpoint/2010/main" val="2894268515"/>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Shape 43"/>
          <p:cNvSpPr/>
          <p:nvPr/>
        </p:nvSpPr>
        <p:spPr>
          <a:xfrm>
            <a:off x="3074988" y="1420416"/>
            <a:ext cx="1638299" cy="420628"/>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2400" b="1" i="0" u="none" strike="noStrike" cap="none" baseline="0" dirty="0">
                <a:solidFill>
                  <a:srgbClr val="262626"/>
                </a:solidFill>
                <a:latin typeface="Calibri"/>
                <a:ea typeface="Calibri"/>
                <a:cs typeface="Calibri"/>
                <a:sym typeface="Calibri"/>
              </a:rPr>
              <a:t>Noise Level </a:t>
            </a:r>
          </a:p>
        </p:txBody>
      </p:sp>
      <p:sp>
        <p:nvSpPr>
          <p:cNvPr id="45" name="Shape 45"/>
          <p:cNvSpPr/>
          <p:nvPr/>
        </p:nvSpPr>
        <p:spPr>
          <a:xfrm>
            <a:off x="4713287" y="2870597"/>
            <a:ext cx="2920145" cy="420628"/>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2400" b="1" i="0" u="none" strike="noStrike" cap="none" baseline="0" dirty="0">
                <a:solidFill>
                  <a:srgbClr val="262626"/>
                </a:solidFill>
                <a:latin typeface="Calibri"/>
                <a:ea typeface="Calibri"/>
                <a:cs typeface="Calibri"/>
                <a:sym typeface="Calibri"/>
              </a:rPr>
              <a:t>Easy to Manufacture</a:t>
            </a:r>
          </a:p>
        </p:txBody>
      </p:sp>
      <p:sp>
        <p:nvSpPr>
          <p:cNvPr id="47" name="Shape 47"/>
          <p:cNvSpPr/>
          <p:nvPr/>
        </p:nvSpPr>
        <p:spPr>
          <a:xfrm>
            <a:off x="6275387" y="4329112"/>
            <a:ext cx="2393828" cy="420628"/>
          </a:xfrm>
          <a:prstGeom prst="rect">
            <a:avLst/>
          </a:prstGeom>
          <a:noFill/>
          <a:ln>
            <a:noFill/>
          </a:ln>
        </p:spPr>
        <p:txBody>
          <a:bodyPr wrap="square" lIns="63500" tIns="25400" rIns="63500" bIns="25400" anchor="t" anchorCtr="0">
            <a:spAutoFit/>
          </a:bodyPr>
          <a:lstStyle/>
          <a:p>
            <a:pPr marL="0" marR="0" lvl="0" indent="0" algn="l" rtl="0">
              <a:spcBef>
                <a:spcPts val="0"/>
              </a:spcBef>
              <a:buSzPct val="25000"/>
              <a:buNone/>
            </a:pPr>
            <a:r>
              <a:rPr lang="en-US" sz="2400" b="1" i="0" u="none" strike="noStrike" cap="none" baseline="0" dirty="0">
                <a:solidFill>
                  <a:srgbClr val="262626"/>
                </a:solidFill>
                <a:latin typeface="Calibri"/>
                <a:ea typeface="Calibri"/>
                <a:cs typeface="Calibri"/>
                <a:sym typeface="Calibri"/>
              </a:rPr>
              <a:t>Weather Proof</a:t>
            </a:r>
          </a:p>
        </p:txBody>
      </p:sp>
      <p:sp>
        <p:nvSpPr>
          <p:cNvPr id="49" name="Shape 49"/>
          <p:cNvSpPr txBox="1"/>
          <p:nvPr/>
        </p:nvSpPr>
        <p:spPr>
          <a:xfrm>
            <a:off x="76200" y="57150"/>
            <a:ext cx="9029700" cy="800219"/>
          </a:xfrm>
          <a:prstGeom prst="rect">
            <a:avLst/>
          </a:prstGeom>
          <a:noFill/>
          <a:ln>
            <a:noFill/>
          </a:ln>
        </p:spPr>
        <p:txBody>
          <a:bodyPr lIns="0" tIns="0" rIns="0" bIns="0" anchor="t" anchorCtr="0">
            <a:spAutoFit/>
          </a:bodyPr>
          <a:lstStyle/>
          <a:p>
            <a:pPr lvl="0">
              <a:buSzPct val="25000"/>
            </a:pPr>
            <a:r>
              <a:rPr lang="en-US" sz="2600" b="1" dirty="0">
                <a:latin typeface="Calibri"/>
                <a:ea typeface="Calibri"/>
                <a:cs typeface="Calibri"/>
                <a:sym typeface="Calibri"/>
              </a:rPr>
              <a:t>I choose to design the guideway similar to H-</a:t>
            </a:r>
            <a:r>
              <a:rPr lang="en-US" sz="2600" b="1" dirty="0" err="1">
                <a:latin typeface="Calibri"/>
                <a:ea typeface="Calibri"/>
                <a:cs typeface="Calibri"/>
                <a:sym typeface="Calibri"/>
              </a:rPr>
              <a:t>bahn</a:t>
            </a:r>
            <a:r>
              <a:rPr lang="en-US" sz="2600" b="1" dirty="0">
                <a:latin typeface="Calibri"/>
                <a:ea typeface="Calibri"/>
                <a:cs typeface="Calibri"/>
                <a:sym typeface="Calibri"/>
              </a:rPr>
              <a:t> and </a:t>
            </a:r>
            <a:r>
              <a:rPr lang="en-US" sz="2600" b="1" dirty="0" err="1">
                <a:latin typeface="Calibri"/>
                <a:ea typeface="Calibri"/>
                <a:cs typeface="Calibri"/>
                <a:sym typeface="Calibri"/>
              </a:rPr>
              <a:t>Shonan</a:t>
            </a:r>
            <a:r>
              <a:rPr lang="en-US" sz="2600" b="1" dirty="0">
                <a:latin typeface="Calibri"/>
                <a:ea typeface="Calibri"/>
                <a:cs typeface="Calibri"/>
                <a:sym typeface="Calibri"/>
              </a:rPr>
              <a:t> Monorail for the following 3 reasons:</a:t>
            </a:r>
            <a:endParaRPr lang="en-US" sz="2600" b="1" i="0" u="none" strike="noStrike" cap="none" baseline="0" dirty="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1DDA156B-6CC9-4EDE-9168-EDB2B39C1378}"/>
              </a:ext>
            </a:extLst>
          </p:cNvPr>
          <p:cNvPicPr>
            <a:picLocks noChangeAspect="1"/>
          </p:cNvPicPr>
          <p:nvPr/>
        </p:nvPicPr>
        <p:blipFill>
          <a:blip r:embed="rId3"/>
          <a:stretch>
            <a:fillRect/>
          </a:stretch>
        </p:blipFill>
        <p:spPr>
          <a:xfrm>
            <a:off x="752821" y="1039380"/>
            <a:ext cx="2082698" cy="1314083"/>
          </a:xfrm>
          <a:prstGeom prst="rect">
            <a:avLst/>
          </a:prstGeom>
        </p:spPr>
      </p:pic>
      <p:pic>
        <p:nvPicPr>
          <p:cNvPr id="4" name="Picture 3">
            <a:extLst>
              <a:ext uri="{FF2B5EF4-FFF2-40B4-BE49-F238E27FC236}">
                <a16:creationId xmlns:a16="http://schemas.microsoft.com/office/drawing/2014/main" id="{C51FC0D6-C7CB-43E7-ACBB-03B883006932}"/>
              </a:ext>
            </a:extLst>
          </p:cNvPr>
          <p:cNvPicPr>
            <a:picLocks noChangeAspect="1"/>
          </p:cNvPicPr>
          <p:nvPr/>
        </p:nvPicPr>
        <p:blipFill>
          <a:blip r:embed="rId4"/>
          <a:stretch>
            <a:fillRect/>
          </a:stretch>
        </p:blipFill>
        <p:spPr>
          <a:xfrm>
            <a:off x="1651855" y="2439424"/>
            <a:ext cx="2920145" cy="1390545"/>
          </a:xfrm>
          <a:prstGeom prst="rect">
            <a:avLst/>
          </a:prstGeom>
        </p:spPr>
      </p:pic>
      <p:pic>
        <p:nvPicPr>
          <p:cNvPr id="5" name="Picture 4">
            <a:extLst>
              <a:ext uri="{FF2B5EF4-FFF2-40B4-BE49-F238E27FC236}">
                <a16:creationId xmlns:a16="http://schemas.microsoft.com/office/drawing/2014/main" id="{45C9D497-34AE-415D-B3F9-F179E42DC4CE}"/>
              </a:ext>
            </a:extLst>
          </p:cNvPr>
          <p:cNvPicPr>
            <a:picLocks noChangeAspect="1"/>
          </p:cNvPicPr>
          <p:nvPr/>
        </p:nvPicPr>
        <p:blipFill>
          <a:blip r:embed="rId5"/>
          <a:stretch>
            <a:fillRect/>
          </a:stretch>
        </p:blipFill>
        <p:spPr>
          <a:xfrm>
            <a:off x="4676340" y="3857264"/>
            <a:ext cx="1406525" cy="1229086"/>
          </a:xfrm>
          <a:prstGeom prst="rect">
            <a:avLst/>
          </a:prstGeom>
        </p:spPr>
      </p:pic>
    </p:spTree>
    <p:extLst>
      <p:ext uri="{BB962C8B-B14F-4D97-AF65-F5344CB8AC3E}">
        <p14:creationId xmlns:p14="http://schemas.microsoft.com/office/powerpoint/2010/main" val="1612283368"/>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4"/>
        <p:cNvGrpSpPr/>
        <p:nvPr/>
      </p:nvGrpSpPr>
      <p:grpSpPr>
        <a:xfrm>
          <a:off x="0" y="0"/>
          <a:ext cx="0" cy="0"/>
          <a:chOff x="0" y="0"/>
          <a:chExt cx="0" cy="0"/>
        </a:xfrm>
      </p:grpSpPr>
      <p:sp>
        <p:nvSpPr>
          <p:cNvPr id="60" name="Shape 60"/>
          <p:cNvSpPr txBox="1"/>
          <p:nvPr/>
        </p:nvSpPr>
        <p:spPr>
          <a:xfrm>
            <a:off x="105558" y="2685359"/>
            <a:ext cx="3784647" cy="1346852"/>
          </a:xfrm>
          <a:prstGeom prst="rect">
            <a:avLst/>
          </a:prstGeom>
        </p:spPr>
        <p:txBody>
          <a:bodyPr vert="horz" lIns="91440" tIns="45720" rIns="91440" bIns="45720" rtlCol="0" anchor="b" anchorCtr="0">
            <a:normAutofit/>
          </a:bodyPr>
          <a:lstStyle>
            <a:defPPr marR="0" algn="l" rtl="0">
              <a:lnSpc>
                <a:spcPct val="100000"/>
              </a:lnSpc>
              <a:spcBef>
                <a:spcPts val="0"/>
              </a:spcBef>
              <a:spcAft>
                <a:spcPts val="0"/>
              </a:spcAft>
            </a:defPPr>
            <a:lvl1pPr marL="0" lvl="0" indent="0">
              <a:buSzPct val="25000"/>
              <a:defRPr sz="3200" b="1">
                <a:latin typeface="Calibri"/>
                <a:ea typeface="Calibri"/>
                <a:cs typeface="Calibri"/>
              </a:defRPr>
            </a:lvl1pPr>
          </a:lstStyle>
          <a:p>
            <a:pPr>
              <a:lnSpc>
                <a:spcPct val="90000"/>
              </a:lnSpc>
              <a:spcBef>
                <a:spcPct val="0"/>
              </a:spcBef>
              <a:spcAft>
                <a:spcPts val="600"/>
              </a:spcAft>
            </a:pPr>
            <a:r>
              <a:rPr lang="en-US" sz="2800" kern="1200" dirty="0">
                <a:solidFill>
                  <a:schemeClr val="tx1"/>
                </a:solidFill>
                <a:latin typeface="+mj-lt"/>
                <a:ea typeface="+mj-ea"/>
                <a:cs typeface="+mj-cs"/>
                <a:sym typeface="Calibri"/>
              </a:rPr>
              <a:t>Here are some design requirements</a:t>
            </a:r>
          </a:p>
        </p:txBody>
      </p:sp>
      <p:pic>
        <p:nvPicPr>
          <p:cNvPr id="3" name="Picture 2" descr="A picture containing building, outdoor, street, city&#10;&#10;Description automatically generated">
            <a:extLst>
              <a:ext uri="{FF2B5EF4-FFF2-40B4-BE49-F238E27FC236}">
                <a16:creationId xmlns:a16="http://schemas.microsoft.com/office/drawing/2014/main" id="{D2DD3BDC-5ECE-4BBB-A236-15895398A847}"/>
              </a:ext>
            </a:extLst>
          </p:cNvPr>
          <p:cNvPicPr>
            <a:picLocks noChangeAspect="1"/>
          </p:cNvPicPr>
          <p:nvPr/>
        </p:nvPicPr>
        <p:blipFill>
          <a:blip r:embed="rId3"/>
          <a:stretch>
            <a:fillRect/>
          </a:stretch>
        </p:blipFill>
        <p:spPr>
          <a:xfrm>
            <a:off x="464831" y="773677"/>
            <a:ext cx="2249866" cy="1209302"/>
          </a:xfrm>
          <a:prstGeom prst="rect">
            <a:avLst/>
          </a:prstGeom>
        </p:spPr>
      </p:pic>
      <p:sp>
        <p:nvSpPr>
          <p:cNvPr id="93" name="Freeform: Shape 87">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343972" y="338283"/>
            <a:ext cx="1731437" cy="2055897"/>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4" name="Picture 3" descr="A close up of a logo&#10;&#10;Description automatically generated">
            <a:extLst>
              <a:ext uri="{FF2B5EF4-FFF2-40B4-BE49-F238E27FC236}">
                <a16:creationId xmlns:a16="http://schemas.microsoft.com/office/drawing/2014/main" id="{DB040445-A2C8-4E23-B3F1-2494BD5D0ADD}"/>
              </a:ext>
            </a:extLst>
          </p:cNvPr>
          <p:cNvPicPr>
            <a:picLocks noChangeAspect="1"/>
          </p:cNvPicPr>
          <p:nvPr/>
        </p:nvPicPr>
        <p:blipFill>
          <a:blip r:embed="rId4"/>
          <a:stretch>
            <a:fillRect/>
          </a:stretch>
        </p:blipFill>
        <p:spPr>
          <a:xfrm>
            <a:off x="3456494" y="446459"/>
            <a:ext cx="2901130" cy="1172323"/>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F930FE79-5CDB-481D-A636-0B44FC051D5A}"/>
              </a:ext>
            </a:extLst>
          </p:cNvPr>
          <p:cNvPicPr>
            <a:picLocks noChangeAspect="1"/>
          </p:cNvPicPr>
          <p:nvPr/>
        </p:nvPicPr>
        <p:blipFill>
          <a:blip r:embed="rId5"/>
          <a:stretch>
            <a:fillRect/>
          </a:stretch>
        </p:blipFill>
        <p:spPr>
          <a:xfrm>
            <a:off x="6550766" y="575141"/>
            <a:ext cx="2128403" cy="856682"/>
          </a:xfrm>
          <a:prstGeom prst="rect">
            <a:avLst/>
          </a:prstGeom>
        </p:spPr>
      </p:pic>
      <p:sp>
        <p:nvSpPr>
          <p:cNvPr id="95" name="Freeform: Shape 89">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7100232" y="325500"/>
            <a:ext cx="1731438" cy="835803"/>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92" name="Straight Connector 91">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5800" y="4032913"/>
            <a:ext cx="3290816"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drawing&#10;&#10;Description automatically generated">
            <a:extLst>
              <a:ext uri="{FF2B5EF4-FFF2-40B4-BE49-F238E27FC236}">
                <a16:creationId xmlns:a16="http://schemas.microsoft.com/office/drawing/2014/main" id="{EC215DE2-CC8A-443C-BD38-63D9EBE4EF6F}"/>
              </a:ext>
            </a:extLst>
          </p:cNvPr>
          <p:cNvPicPr>
            <a:picLocks noChangeAspect="1"/>
          </p:cNvPicPr>
          <p:nvPr/>
        </p:nvPicPr>
        <p:blipFill>
          <a:blip r:embed="rId6"/>
          <a:stretch>
            <a:fillRect/>
          </a:stretch>
        </p:blipFill>
        <p:spPr>
          <a:xfrm>
            <a:off x="4418422" y="2057671"/>
            <a:ext cx="1484194" cy="1466868"/>
          </a:xfrm>
          <a:prstGeom prst="rect">
            <a:avLst/>
          </a:prstGeom>
        </p:spPr>
      </p:pic>
      <p:pic>
        <p:nvPicPr>
          <p:cNvPr id="16" name="Picture 15" descr="IMG_256">
            <a:extLst>
              <a:ext uri="{FF2B5EF4-FFF2-40B4-BE49-F238E27FC236}">
                <a16:creationId xmlns:a16="http://schemas.microsoft.com/office/drawing/2014/main" id="{B9ED4511-4039-4DFA-87D1-1870FD369E54}"/>
              </a:ext>
            </a:extLst>
          </p:cNvPr>
          <p:cNvPicPr/>
          <p:nvPr/>
        </p:nvPicPr>
        <p:blipFill>
          <a:blip r:embed="rId7"/>
          <a:stretch>
            <a:fillRect/>
          </a:stretch>
        </p:blipFill>
        <p:spPr>
          <a:xfrm>
            <a:off x="6761484" y="2351498"/>
            <a:ext cx="2070186" cy="1873518"/>
          </a:xfrm>
          <a:prstGeom prst="rect">
            <a:avLst/>
          </a:prstGeom>
          <a:noFill/>
        </p:spPr>
      </p:pic>
      <p:sp>
        <p:nvSpPr>
          <p:cNvPr id="94"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357624" y="2189251"/>
            <a:ext cx="1893804" cy="2549246"/>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sp>
        <p:nvSpPr>
          <p:cNvPr id="59" name="Shape 59"/>
          <p:cNvSpPr txBox="1"/>
          <p:nvPr/>
        </p:nvSpPr>
        <p:spPr>
          <a:xfrm>
            <a:off x="228600" y="114300"/>
            <a:ext cx="184200" cy="2976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6" name="TextBox 5">
            <a:extLst>
              <a:ext uri="{FF2B5EF4-FFF2-40B4-BE49-F238E27FC236}">
                <a16:creationId xmlns:a16="http://schemas.microsoft.com/office/drawing/2014/main" id="{76005175-A6B5-4A80-BF46-9F07F64E3BDF}"/>
              </a:ext>
            </a:extLst>
          </p:cNvPr>
          <p:cNvSpPr txBox="1"/>
          <p:nvPr/>
        </p:nvSpPr>
        <p:spPr>
          <a:xfrm flipH="1">
            <a:off x="320700" y="2026391"/>
            <a:ext cx="2249866" cy="307777"/>
          </a:xfrm>
          <a:prstGeom prst="rect">
            <a:avLst/>
          </a:prstGeom>
          <a:noFill/>
        </p:spPr>
        <p:txBody>
          <a:bodyPr wrap="square" rtlCol="0">
            <a:spAutoFit/>
          </a:bodyPr>
          <a:lstStyle/>
          <a:p>
            <a:r>
              <a:rPr lang="en-US" b="1" dirty="0">
                <a:latin typeface="Calibri" panose="020F0502020204030204" pitchFamily="34" charset="0"/>
              </a:rPr>
              <a:t>Meet loading requirement</a:t>
            </a:r>
          </a:p>
        </p:txBody>
      </p:sp>
      <p:sp>
        <p:nvSpPr>
          <p:cNvPr id="35" name="TextBox 34">
            <a:extLst>
              <a:ext uri="{FF2B5EF4-FFF2-40B4-BE49-F238E27FC236}">
                <a16:creationId xmlns:a16="http://schemas.microsoft.com/office/drawing/2014/main" id="{BE56EE77-6153-4035-BF64-24515AD50B79}"/>
              </a:ext>
            </a:extLst>
          </p:cNvPr>
          <p:cNvSpPr txBox="1"/>
          <p:nvPr/>
        </p:nvSpPr>
        <p:spPr>
          <a:xfrm flipH="1">
            <a:off x="3350496" y="1618782"/>
            <a:ext cx="2443008" cy="307777"/>
          </a:xfrm>
          <a:prstGeom prst="rect">
            <a:avLst/>
          </a:prstGeom>
          <a:noFill/>
        </p:spPr>
        <p:txBody>
          <a:bodyPr wrap="square" rtlCol="0">
            <a:spAutoFit/>
          </a:bodyPr>
          <a:lstStyle/>
          <a:p>
            <a:r>
              <a:rPr lang="en-US" b="1" dirty="0">
                <a:latin typeface="Calibri" panose="020F0502020204030204" pitchFamily="34" charset="0"/>
              </a:rPr>
              <a:t>Meet wind load requirement</a:t>
            </a:r>
          </a:p>
        </p:txBody>
      </p:sp>
      <p:sp>
        <p:nvSpPr>
          <p:cNvPr id="36" name="TextBox 35">
            <a:extLst>
              <a:ext uri="{FF2B5EF4-FFF2-40B4-BE49-F238E27FC236}">
                <a16:creationId xmlns:a16="http://schemas.microsoft.com/office/drawing/2014/main" id="{73732534-21E2-4868-8200-34E4FEBEA043}"/>
              </a:ext>
            </a:extLst>
          </p:cNvPr>
          <p:cNvSpPr txBox="1"/>
          <p:nvPr/>
        </p:nvSpPr>
        <p:spPr>
          <a:xfrm flipH="1">
            <a:off x="6388662" y="1409892"/>
            <a:ext cx="2443008" cy="307777"/>
          </a:xfrm>
          <a:prstGeom prst="rect">
            <a:avLst/>
          </a:prstGeom>
          <a:noFill/>
        </p:spPr>
        <p:txBody>
          <a:bodyPr wrap="square" rtlCol="0">
            <a:spAutoFit/>
          </a:bodyPr>
          <a:lstStyle/>
          <a:p>
            <a:r>
              <a:rPr lang="en-US" b="1" dirty="0">
                <a:latin typeface="Calibri" panose="020F0502020204030204" pitchFamily="34" charset="0"/>
              </a:rPr>
              <a:t>1 / 800 span length deflection</a:t>
            </a:r>
          </a:p>
        </p:txBody>
      </p:sp>
      <p:sp>
        <p:nvSpPr>
          <p:cNvPr id="37" name="TextBox 36">
            <a:extLst>
              <a:ext uri="{FF2B5EF4-FFF2-40B4-BE49-F238E27FC236}">
                <a16:creationId xmlns:a16="http://schemas.microsoft.com/office/drawing/2014/main" id="{CD2FF730-03EC-42B3-8F5A-586ACC9D9FF4}"/>
              </a:ext>
            </a:extLst>
          </p:cNvPr>
          <p:cNvSpPr txBox="1"/>
          <p:nvPr/>
        </p:nvSpPr>
        <p:spPr>
          <a:xfrm flipH="1">
            <a:off x="6575073" y="1917945"/>
            <a:ext cx="2443008" cy="307777"/>
          </a:xfrm>
          <a:prstGeom prst="rect">
            <a:avLst/>
          </a:prstGeom>
          <a:noFill/>
        </p:spPr>
        <p:txBody>
          <a:bodyPr wrap="square" rtlCol="0">
            <a:spAutoFit/>
          </a:bodyPr>
          <a:lstStyle/>
          <a:p>
            <a:r>
              <a:rPr lang="en-US" b="1" dirty="0">
                <a:latin typeface="Calibri" panose="020F0502020204030204" pitchFamily="34" charset="0"/>
              </a:rPr>
              <a:t>Guideway segment length</a:t>
            </a:r>
          </a:p>
        </p:txBody>
      </p:sp>
      <p:sp>
        <p:nvSpPr>
          <p:cNvPr id="38" name="TextBox 37">
            <a:extLst>
              <a:ext uri="{FF2B5EF4-FFF2-40B4-BE49-F238E27FC236}">
                <a16:creationId xmlns:a16="http://schemas.microsoft.com/office/drawing/2014/main" id="{6EA9D090-1028-4C07-A0F7-F5977ED829EB}"/>
              </a:ext>
            </a:extLst>
          </p:cNvPr>
          <p:cNvSpPr txBox="1"/>
          <p:nvPr/>
        </p:nvSpPr>
        <p:spPr>
          <a:xfrm flipH="1">
            <a:off x="4652449" y="3524719"/>
            <a:ext cx="1124933" cy="307777"/>
          </a:xfrm>
          <a:prstGeom prst="rect">
            <a:avLst/>
          </a:prstGeom>
          <a:noFill/>
        </p:spPr>
        <p:txBody>
          <a:bodyPr wrap="square" rtlCol="0">
            <a:spAutoFit/>
          </a:bodyPr>
          <a:lstStyle/>
          <a:p>
            <a:r>
              <a:rPr lang="en-US" b="1" dirty="0">
                <a:latin typeface="Calibri" panose="020F0502020204030204" pitchFamily="34" charset="0"/>
              </a:rPr>
              <a:t>Earthquake</a:t>
            </a:r>
          </a:p>
        </p:txBody>
      </p:sp>
    </p:spTree>
    <p:extLst>
      <p:ext uri="{BB962C8B-B14F-4D97-AF65-F5344CB8AC3E}">
        <p14:creationId xmlns:p14="http://schemas.microsoft.com/office/powerpoint/2010/main" val="625906865"/>
      </p:ext>
    </p:extLst>
  </p:cSld>
  <p:clrMapOvr>
    <a:overrideClrMapping bg1="lt1" tx1="dk1" bg2="lt2" tx2="dk2" accent1="accent1" accent2="accent2" accent3="accent3" accent4="accent4" accent5="accent5" accent6="accent6" hlink="hlink" folHlink="folHlink"/>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0"/>
        <p:cNvGrpSpPr/>
        <p:nvPr/>
      </p:nvGrpSpPr>
      <p:grpSpPr>
        <a:xfrm>
          <a:off x="0" y="0"/>
          <a:ext cx="0" cy="0"/>
          <a:chOff x="0" y="0"/>
          <a:chExt cx="0" cy="0"/>
        </a:xfrm>
      </p:grpSpPr>
      <p:pic>
        <p:nvPicPr>
          <p:cNvPr id="2" name="Picture 1">
            <a:extLst>
              <a:ext uri="{FF2B5EF4-FFF2-40B4-BE49-F238E27FC236}">
                <a16:creationId xmlns:a16="http://schemas.microsoft.com/office/drawing/2014/main" id="{1B20A21E-6CE3-495E-9C91-D539713B05EA}"/>
              </a:ext>
            </a:extLst>
          </p:cNvPr>
          <p:cNvPicPr>
            <a:picLocks noChangeAspect="1"/>
          </p:cNvPicPr>
          <p:nvPr/>
        </p:nvPicPr>
        <p:blipFill rotWithShape="1">
          <a:blip r:embed="rId3"/>
          <a:srcRect t="4709" b="16344"/>
          <a:stretch/>
        </p:blipFill>
        <p:spPr>
          <a:xfrm>
            <a:off x="20" y="10"/>
            <a:ext cx="9143980" cy="5143490"/>
          </a:xfrm>
          <a:prstGeom prst="rect">
            <a:avLst/>
          </a:prstGeom>
        </p:spPr>
      </p:pic>
      <p:sp>
        <p:nvSpPr>
          <p:cNvPr id="186" name="Shape 186"/>
          <p:cNvSpPr txBox="1"/>
          <p:nvPr/>
        </p:nvSpPr>
        <p:spPr>
          <a:xfrm>
            <a:off x="480060" y="480060"/>
            <a:ext cx="2064265" cy="2031956"/>
          </a:xfrm>
          <a:prstGeom prst="ellipse">
            <a:avLst/>
          </a:prstGeom>
          <a:solidFill>
            <a:srgbClr val="FFFFFF"/>
          </a:solidFill>
          <a:ln w="174625" cmpd="thinThick">
            <a:solidFill>
              <a:srgbClr val="FFFFFF"/>
            </a:solidFill>
          </a:ln>
        </p:spPr>
        <p:txBody>
          <a:bodyPr vert="horz" lIns="91440" tIns="45720" rIns="91440" bIns="45720" rtlCol="0" anchor="ctr" anchorCtr="0">
            <a:normAutofit/>
          </a:bodyPr>
          <a:lstStyle/>
          <a:p>
            <a:pPr marL="0" marR="0" lvl="0" indent="0" algn="ctr">
              <a:lnSpc>
                <a:spcPct val="90000"/>
              </a:lnSpc>
              <a:spcBef>
                <a:spcPct val="0"/>
              </a:spcBef>
              <a:spcAft>
                <a:spcPts val="600"/>
              </a:spcAft>
              <a:buSzPct val="25000"/>
            </a:pPr>
            <a:r>
              <a:rPr lang="en-US" sz="1900" b="1" i="0" u="none" strike="noStrike" kern="1200" cap="none" baseline="0" dirty="0">
                <a:solidFill>
                  <a:srgbClr val="262626"/>
                </a:solidFill>
                <a:latin typeface="+mj-lt"/>
                <a:ea typeface="+mj-ea"/>
                <a:cs typeface="+mj-cs"/>
                <a:sym typeface="Calibri"/>
              </a:rPr>
              <a:t>This is the guideway I designed</a:t>
            </a:r>
          </a:p>
        </p:txBody>
      </p:sp>
      <p:cxnSp>
        <p:nvCxnSpPr>
          <p:cNvPr id="181" name="Shape 181"/>
          <p:cNvCxnSpPr/>
          <p:nvPr/>
        </p:nvCxnSpPr>
        <p:spPr>
          <a:xfrm rot="-5400000" flipH="1">
            <a:off x="5438865" y="2603473"/>
            <a:ext cx="800099" cy="914400"/>
          </a:xfrm>
          <a:prstGeom prst="straightConnector1">
            <a:avLst/>
          </a:prstGeom>
          <a:noFill/>
          <a:ln w="38100" cap="flat">
            <a:solidFill>
              <a:srgbClr val="262626"/>
            </a:solidFill>
            <a:prstDash val="solid"/>
            <a:round/>
            <a:headEnd type="none" w="med" len="med"/>
            <a:tailEnd type="none" w="med" len="med"/>
          </a:ln>
        </p:spPr>
      </p:cxnSp>
      <p:cxnSp>
        <p:nvCxnSpPr>
          <p:cNvPr id="182" name="Shape 182"/>
          <p:cNvCxnSpPr>
            <a:cxnSpLocks/>
          </p:cNvCxnSpPr>
          <p:nvPr/>
        </p:nvCxnSpPr>
        <p:spPr>
          <a:xfrm flipH="1" flipV="1">
            <a:off x="5239625" y="977846"/>
            <a:ext cx="583436" cy="1086614"/>
          </a:xfrm>
          <a:prstGeom prst="straightConnector1">
            <a:avLst/>
          </a:prstGeom>
          <a:noFill/>
          <a:ln w="38100" cap="flat">
            <a:solidFill>
              <a:srgbClr val="262626"/>
            </a:solidFill>
            <a:prstDash val="solid"/>
            <a:round/>
            <a:headEnd type="none" w="med" len="med"/>
            <a:tailEnd type="none" w="med" len="med"/>
          </a:ln>
        </p:spPr>
      </p:cxnSp>
      <p:sp>
        <p:nvSpPr>
          <p:cNvPr id="184" name="Shape 184"/>
          <p:cNvSpPr/>
          <p:nvPr/>
        </p:nvSpPr>
        <p:spPr>
          <a:xfrm>
            <a:off x="4007343" y="587368"/>
            <a:ext cx="3048000" cy="495299"/>
          </a:xfrm>
          <a:prstGeom prst="rect">
            <a:avLst/>
          </a:prstGeom>
          <a:noFill/>
          <a:ln>
            <a:noFill/>
          </a:ln>
        </p:spPr>
        <p:txBody>
          <a:bodyPr lIns="63500" tIns="25400" rIns="63500" bIns="25400" anchor="t" anchorCtr="0">
            <a:noAutofit/>
          </a:bodyPr>
          <a:lstStyle/>
          <a:p>
            <a:pPr marL="0" marR="0" lvl="0" indent="0" algn="l" rtl="0">
              <a:spcBef>
                <a:spcPts val="0"/>
              </a:spcBef>
              <a:spcAft>
                <a:spcPts val="600"/>
              </a:spcAft>
              <a:buSzPct val="25000"/>
              <a:buNone/>
            </a:pPr>
            <a:r>
              <a:rPr lang="en-US" sz="1800" b="0" i="0" u="none" strike="noStrike" cap="none" baseline="0" dirty="0">
                <a:solidFill>
                  <a:srgbClr val="262626"/>
                </a:solidFill>
                <a:latin typeface="Calibri"/>
                <a:ea typeface="Calibri"/>
                <a:cs typeface="Calibri"/>
                <a:sym typeface="Calibri"/>
              </a:rPr>
              <a:t>Guideway Straight Section</a:t>
            </a:r>
          </a:p>
        </p:txBody>
      </p:sp>
      <p:sp>
        <p:nvSpPr>
          <p:cNvPr id="187" name="Shape 187"/>
          <p:cNvSpPr/>
          <p:nvPr/>
        </p:nvSpPr>
        <p:spPr>
          <a:xfrm>
            <a:off x="5823061" y="3460723"/>
            <a:ext cx="3048000" cy="495299"/>
          </a:xfrm>
          <a:prstGeom prst="rect">
            <a:avLst/>
          </a:prstGeom>
          <a:noFill/>
          <a:ln>
            <a:noFill/>
          </a:ln>
        </p:spPr>
        <p:txBody>
          <a:bodyPr lIns="63500" tIns="25400" rIns="63500" bIns="25400" anchor="t" anchorCtr="0">
            <a:noAutofit/>
          </a:bodyPr>
          <a:lstStyle/>
          <a:p>
            <a:pPr marL="0" marR="0" lvl="0" indent="0" algn="l" rtl="0">
              <a:spcBef>
                <a:spcPts val="0"/>
              </a:spcBef>
              <a:spcAft>
                <a:spcPts val="600"/>
              </a:spcAft>
              <a:buSzPct val="25000"/>
              <a:buNone/>
            </a:pPr>
            <a:r>
              <a:rPr lang="en-US" sz="1800" b="0" i="0" u="none" strike="noStrike" cap="none" baseline="0" dirty="0">
                <a:solidFill>
                  <a:srgbClr val="262626"/>
                </a:solidFill>
                <a:latin typeface="Calibri"/>
                <a:ea typeface="Calibri"/>
                <a:cs typeface="Calibri"/>
                <a:sym typeface="Calibri"/>
              </a:rPr>
              <a:t>Supporting Structure</a:t>
            </a:r>
          </a:p>
        </p:txBody>
      </p:sp>
    </p:spTree>
    <p:extLst>
      <p:ext uri="{BB962C8B-B14F-4D97-AF65-F5344CB8AC3E}">
        <p14:creationId xmlns:p14="http://schemas.microsoft.com/office/powerpoint/2010/main" val="3890565343"/>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2" name="Shape 112"/>
          <p:cNvSpPr/>
          <p:nvPr/>
        </p:nvSpPr>
        <p:spPr>
          <a:xfrm>
            <a:off x="152400" y="1295400"/>
            <a:ext cx="3276600" cy="453599"/>
          </a:xfrm>
          <a:prstGeom prst="rect">
            <a:avLst/>
          </a:prstGeom>
          <a:noFill/>
          <a:ln>
            <a:noFill/>
          </a:ln>
        </p:spPr>
        <p:txBody>
          <a:bodyPr lIns="63500" tIns="25400" rIns="63500" bIns="25400" anchor="t" anchorCtr="0">
            <a:noAutofit/>
          </a:bodyPr>
          <a:lstStyle/>
          <a:p>
            <a:pPr marL="0" marR="0" lvl="0" indent="0" algn="l" rtl="0">
              <a:spcBef>
                <a:spcPts val="0"/>
              </a:spcBef>
              <a:buSzPct val="25000"/>
              <a:buNone/>
            </a:pPr>
            <a:r>
              <a:rPr lang="en-US" sz="1800" b="0" i="0" u="none" strike="noStrike" cap="none" baseline="0" dirty="0">
                <a:solidFill>
                  <a:srgbClr val="262626"/>
                </a:solidFill>
                <a:latin typeface="Calibri"/>
                <a:ea typeface="Calibri"/>
                <a:cs typeface="Calibri"/>
                <a:sym typeface="Calibri"/>
              </a:rPr>
              <a:t>Overall length: 48 feet</a:t>
            </a:r>
          </a:p>
        </p:txBody>
      </p:sp>
      <p:cxnSp>
        <p:nvCxnSpPr>
          <p:cNvPr id="114" name="Shape 114"/>
          <p:cNvCxnSpPr/>
          <p:nvPr/>
        </p:nvCxnSpPr>
        <p:spPr>
          <a:xfrm>
            <a:off x="1295400" y="1847850"/>
            <a:ext cx="381000" cy="285899"/>
          </a:xfrm>
          <a:prstGeom prst="straightConnector1">
            <a:avLst/>
          </a:prstGeom>
          <a:noFill/>
          <a:ln w="28575" cap="flat">
            <a:solidFill>
              <a:srgbClr val="262626"/>
            </a:solidFill>
            <a:prstDash val="solid"/>
            <a:round/>
            <a:headEnd type="none" w="med" len="med"/>
            <a:tailEnd type="none" w="med" len="med"/>
          </a:ln>
        </p:spPr>
      </p:cxnSp>
      <p:cxnSp>
        <p:nvCxnSpPr>
          <p:cNvPr id="115" name="Shape 115"/>
          <p:cNvCxnSpPr/>
          <p:nvPr/>
        </p:nvCxnSpPr>
        <p:spPr>
          <a:xfrm flipH="1">
            <a:off x="6857999" y="1847850"/>
            <a:ext cx="381000" cy="285899"/>
          </a:xfrm>
          <a:prstGeom prst="straightConnector1">
            <a:avLst/>
          </a:prstGeom>
          <a:noFill/>
          <a:ln w="28575" cap="flat">
            <a:solidFill>
              <a:srgbClr val="262626"/>
            </a:solidFill>
            <a:prstDash val="solid"/>
            <a:round/>
            <a:headEnd type="none" w="med" len="med"/>
            <a:tailEnd type="none" w="med" len="med"/>
          </a:ln>
        </p:spPr>
      </p:cxnSp>
      <p:sp>
        <p:nvSpPr>
          <p:cNvPr id="116" name="Shape 116"/>
          <p:cNvSpPr/>
          <p:nvPr/>
        </p:nvSpPr>
        <p:spPr>
          <a:xfrm>
            <a:off x="5791200" y="1276350"/>
            <a:ext cx="3276600" cy="453599"/>
          </a:xfrm>
          <a:prstGeom prst="rect">
            <a:avLst/>
          </a:prstGeom>
          <a:noFill/>
          <a:ln>
            <a:noFill/>
          </a:ln>
        </p:spPr>
        <p:txBody>
          <a:bodyPr lIns="63500" tIns="25400" rIns="63500" bIns="25400" anchor="t" anchorCtr="0">
            <a:noAutofit/>
          </a:bodyPr>
          <a:lstStyle/>
          <a:p>
            <a:pPr marL="0" marR="0" lvl="0" indent="0" algn="l" rtl="0">
              <a:spcBef>
                <a:spcPts val="0"/>
              </a:spcBef>
              <a:buSzPct val="25000"/>
              <a:buNone/>
            </a:pPr>
            <a:r>
              <a:rPr lang="en-US" sz="1800" b="0" i="0" u="none" strike="noStrike" cap="none" baseline="0" dirty="0">
                <a:solidFill>
                  <a:srgbClr val="262626"/>
                </a:solidFill>
                <a:latin typeface="Calibri"/>
                <a:ea typeface="Calibri"/>
                <a:cs typeface="Calibri"/>
                <a:sym typeface="Calibri"/>
              </a:rPr>
              <a:t>Crosses section: 25 x 30 ‘’</a:t>
            </a:r>
          </a:p>
        </p:txBody>
      </p:sp>
      <p:sp>
        <p:nvSpPr>
          <p:cNvPr id="118" name="Shape 118"/>
          <p:cNvSpPr txBox="1"/>
          <p:nvPr/>
        </p:nvSpPr>
        <p:spPr>
          <a:xfrm>
            <a:off x="114300" y="219637"/>
            <a:ext cx="8915400" cy="430887"/>
          </a:xfrm>
          <a:prstGeom prst="rect">
            <a:avLst/>
          </a:prstGeom>
          <a:noFill/>
          <a:ln>
            <a:noFill/>
          </a:ln>
        </p:spPr>
        <p:txBody>
          <a:bodyPr lIns="0" tIns="0" rIns="0" bIns="0" anchor="t" anchorCtr="0">
            <a:spAutoFit/>
          </a:bodyPr>
          <a:lstStyle/>
          <a:p>
            <a:pPr marL="0" marR="0" lvl="0" indent="0" algn="l" rtl="0">
              <a:spcBef>
                <a:spcPts val="0"/>
              </a:spcBef>
              <a:buSzPct val="25000"/>
              <a:buNone/>
            </a:pPr>
            <a:r>
              <a:rPr lang="en-US" sz="2800" b="1" i="0" u="none" strike="noStrike" cap="none" baseline="0" dirty="0">
                <a:solidFill>
                  <a:srgbClr val="000000"/>
                </a:solidFill>
                <a:latin typeface="Calibri"/>
                <a:ea typeface="Calibri"/>
                <a:cs typeface="Calibri"/>
                <a:sym typeface="Calibri"/>
              </a:rPr>
              <a:t>This is the straight section of the guideway</a:t>
            </a:r>
          </a:p>
        </p:txBody>
      </p:sp>
      <p:pic>
        <p:nvPicPr>
          <p:cNvPr id="2" name="Picture 1">
            <a:extLst>
              <a:ext uri="{FF2B5EF4-FFF2-40B4-BE49-F238E27FC236}">
                <a16:creationId xmlns:a16="http://schemas.microsoft.com/office/drawing/2014/main" id="{F0BB21C0-41AA-4B79-A7A7-DAC42EAEE6DB}"/>
              </a:ext>
            </a:extLst>
          </p:cNvPr>
          <p:cNvPicPr>
            <a:picLocks noChangeAspect="1"/>
          </p:cNvPicPr>
          <p:nvPr/>
        </p:nvPicPr>
        <p:blipFill>
          <a:blip r:embed="rId3"/>
          <a:stretch>
            <a:fillRect/>
          </a:stretch>
        </p:blipFill>
        <p:spPr>
          <a:xfrm>
            <a:off x="1784763" y="2051260"/>
            <a:ext cx="4964874" cy="1815890"/>
          </a:xfrm>
          <a:prstGeom prst="rect">
            <a:avLst/>
          </a:prstGeom>
        </p:spPr>
      </p:pic>
    </p:spTree>
    <p:extLst>
      <p:ext uri="{BB962C8B-B14F-4D97-AF65-F5344CB8AC3E}">
        <p14:creationId xmlns:p14="http://schemas.microsoft.com/office/powerpoint/2010/main" val="3396463345"/>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000" b="1" dirty="0">
            <a:latin typeface="Calibri" panose="020F0502020204030204" pitchFamily="34" charset="0"/>
          </a:defRPr>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2880</Words>
  <Application>Microsoft Office PowerPoint</Application>
  <PresentationFormat>On-screen Show (16:9)</PresentationFormat>
  <Paragraphs>204</Paragraphs>
  <Slides>28</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simulate the earthquake effect to the guideway, I use the response spectrum from an actual earthquake (El Centro, 1940) </vt:lpstr>
      <vt:lpstr>PowerPoint Presentation</vt:lpstr>
      <vt:lpstr>PowerPoint Presentation</vt:lpstr>
      <vt:lpstr>PowerPoint Presentation</vt:lpstr>
      <vt:lpstr>PowerPoint Presentation</vt:lpstr>
      <vt:lpstr>PowerPoint Presentation</vt:lpstr>
      <vt:lpstr>Conclusion of current progress </vt:lpstr>
      <vt:lpstr>Recommendation for Future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 Lan</dc:creator>
  <cp:lastModifiedBy>Xie, Lan</cp:lastModifiedBy>
  <cp:revision>15</cp:revision>
  <dcterms:created xsi:type="dcterms:W3CDTF">2020-05-14T09:53:40Z</dcterms:created>
  <dcterms:modified xsi:type="dcterms:W3CDTF">2020-05-14T23:30:38Z</dcterms:modified>
</cp:coreProperties>
</file>