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26" r:id="rId3"/>
    <p:sldId id="311" r:id="rId4"/>
    <p:sldId id="312" r:id="rId5"/>
    <p:sldId id="317" r:id="rId6"/>
    <p:sldId id="318" r:id="rId7"/>
    <p:sldId id="258" r:id="rId8"/>
    <p:sldId id="259" r:id="rId9"/>
    <p:sldId id="262" r:id="rId10"/>
    <p:sldId id="266" r:id="rId11"/>
    <p:sldId id="267" r:id="rId12"/>
    <p:sldId id="290" r:id="rId13"/>
    <p:sldId id="291" r:id="rId14"/>
    <p:sldId id="292" r:id="rId15"/>
    <p:sldId id="293" r:id="rId16"/>
    <p:sldId id="319" r:id="rId17"/>
    <p:sldId id="320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4660"/>
  </p:normalViewPr>
  <p:slideViewPr>
    <p:cSldViewPr>
      <p:cViewPr>
        <p:scale>
          <a:sx n="90" d="100"/>
          <a:sy n="90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F4EB8-8F69-40E1-A0E9-6F0A7E30D2AD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E6B3-D44F-4221-AD9E-72A078367F3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072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33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33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706"/>
            <a:ext cx="2971800" cy="456835"/>
          </a:xfrm>
          <a:prstGeom prst="rect">
            <a:avLst/>
          </a:prstGeom>
          <a:ln/>
        </p:spPr>
        <p:txBody>
          <a:bodyPr/>
          <a:lstStyle/>
          <a:p>
            <a:fld id="{FC048561-286B-4227-AD17-DCB2900CE024}" type="slidenum">
              <a:rPr lang="sv-SE"/>
              <a:pPr/>
              <a:t>2</a:t>
            </a:fld>
            <a:endParaRPr lang="sv-SE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6501"/>
            <a:ext cx="5486400" cy="41115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2325" y="695167"/>
            <a:ext cx="2573352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81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3693"/>
            <a:ext cx="5484798" cy="411392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669213" y="6524625"/>
            <a:ext cx="1150937" cy="2587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2007-04-25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3598862" cy="43180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1063-7439-4290-8C80-1F1D27499CE7}" type="datetimeFigureOut">
              <a:rPr lang="sv-SE" smtClean="0"/>
              <a:pPr/>
              <a:t>2014-01-29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A17C-7656-469E-A888-5A93D8863B0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Beamways\egna%20dokument\Marknad\Google081121\ultra_short.wm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Beamways\egna%20dokument\Marknad\Google081121\vectus_short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4595" y="838200"/>
            <a:ext cx="7688460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657600"/>
            <a:ext cx="7315200" cy="2819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791200"/>
            <a:ext cx="1770063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43608" y="3933056"/>
            <a:ext cx="66294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smtClean="0">
                <a:solidFill>
                  <a:srgbClr val="005395"/>
                </a:solidFill>
                <a:latin typeface="Arial" charset="0"/>
              </a:rPr>
              <a:t>Automatic transit networks explained.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755576" y="5733256"/>
            <a:ext cx="4191000" cy="360363"/>
          </a:xfrm>
          <a:prstGeom prst="roundRect">
            <a:avLst>
              <a:gd name="adj" fmla="val 440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 err="1">
                <a:solidFill>
                  <a:srgbClr val="000000"/>
                </a:solidFill>
                <a:latin typeface="Arial" charset="0"/>
              </a:rPr>
              <a:t>Bengt</a:t>
            </a:r>
            <a:r>
              <a:rPr lang="en-GB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charset="0"/>
              </a:rPr>
              <a:t>Gustafsson</a:t>
            </a:r>
            <a:r>
              <a:rPr lang="en-GB" sz="15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GB" sz="1500" dirty="0" smtClean="0">
                <a:solidFill>
                  <a:srgbClr val="000000"/>
                </a:solidFill>
                <a:latin typeface="Arial" charset="0"/>
              </a:rPr>
              <a:t>2014-01-27</a:t>
            </a:r>
            <a:endParaRPr lang="en-GB" sz="15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Bildobjekt 4" descr="smallstation_double_inner.JPG"/>
          <p:cNvPicPr>
            <a:picLocks noChangeAspect="1"/>
          </p:cNvPicPr>
          <p:nvPr/>
        </p:nvPicPr>
        <p:blipFill>
          <a:blip r:embed="rId4" cstate="print"/>
          <a:srcRect l="10833" t="19906" r="8333" b="18792"/>
          <a:stretch>
            <a:fillRect/>
          </a:stretch>
        </p:blipFill>
        <p:spPr>
          <a:xfrm>
            <a:off x="457200" y="304800"/>
            <a:ext cx="4031673" cy="2286000"/>
          </a:xfrm>
          <a:prstGeom prst="rect">
            <a:avLst/>
          </a:prstGeom>
        </p:spPr>
      </p:pic>
      <p:pic>
        <p:nvPicPr>
          <p:cNvPr id="6" name="Bildobjekt 5" descr="spurstation_nohouse.JPG"/>
          <p:cNvPicPr>
            <a:picLocks noChangeAspect="1"/>
          </p:cNvPicPr>
          <p:nvPr/>
        </p:nvPicPr>
        <p:blipFill>
          <a:blip r:embed="rId5" cstate="print"/>
          <a:srcRect t="5556" r="8180" b="23333"/>
          <a:stretch>
            <a:fillRect/>
          </a:stretch>
        </p:blipFill>
        <p:spPr>
          <a:xfrm>
            <a:off x="4724400" y="304800"/>
            <a:ext cx="3810000" cy="2296832"/>
          </a:xfrm>
          <a:prstGeom prst="rect">
            <a:avLst/>
          </a:prstGeom>
        </p:spPr>
      </p:pic>
      <p:pic>
        <p:nvPicPr>
          <p:cNvPr id="7" name="Bildobjekt 6" descr="ground_smallstation_double.JPG"/>
          <p:cNvPicPr>
            <a:picLocks noChangeAspect="1"/>
          </p:cNvPicPr>
          <p:nvPr/>
        </p:nvPicPr>
        <p:blipFill>
          <a:blip r:embed="rId6" cstate="print"/>
          <a:srcRect l="8333" t="20968" r="5833" b="-417"/>
          <a:stretch>
            <a:fillRect/>
          </a:stretch>
        </p:blipFill>
        <p:spPr>
          <a:xfrm>
            <a:off x="457200" y="3018580"/>
            <a:ext cx="4019761" cy="2467819"/>
          </a:xfrm>
          <a:prstGeom prst="rect">
            <a:avLst/>
          </a:prstGeom>
        </p:spPr>
      </p:pic>
      <p:pic>
        <p:nvPicPr>
          <p:cNvPr id="8" name="Bildobjekt 7" descr="roundstation.jpg"/>
          <p:cNvPicPr>
            <a:picLocks noChangeAspect="1"/>
          </p:cNvPicPr>
          <p:nvPr/>
        </p:nvPicPr>
        <p:blipFill>
          <a:blip r:embed="rId7" cstate="print"/>
          <a:srcRect l="9058" t="11673" r="-1449" b="10506"/>
          <a:stretch>
            <a:fillRect/>
          </a:stretch>
        </p:blipFill>
        <p:spPr>
          <a:xfrm>
            <a:off x="4724400" y="3048000"/>
            <a:ext cx="3886200" cy="24550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Bildobjekt 4" descr="lkp3_bgsys.jpg"/>
          <p:cNvPicPr>
            <a:picLocks noChangeAspect="1"/>
          </p:cNvPicPr>
          <p:nvPr/>
        </p:nvPicPr>
        <p:blipFill>
          <a:blip r:embed="rId3" cstate="print"/>
          <a:srcRect t="12966" r="23750"/>
          <a:stretch>
            <a:fillRect/>
          </a:stretch>
        </p:blipFill>
        <p:spPr bwMode="auto">
          <a:xfrm>
            <a:off x="1619672" y="980728"/>
            <a:ext cx="5678396" cy="484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339752" y="188640"/>
            <a:ext cx="625792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Traction principle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03848" y="2780928"/>
            <a:ext cx="679132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err="1" smtClean="0">
                <a:solidFill>
                  <a:srgbClr val="005395"/>
                </a:solidFill>
                <a:latin typeface="Arial" charset="0"/>
              </a:rPr>
              <a:t>BeamEd</a:t>
            </a:r>
            <a:endParaRPr lang="en-US" sz="3600" b="1" dirty="0" smtClean="0">
              <a:solidFill>
                <a:srgbClr val="005395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85875" y="533400"/>
            <a:ext cx="62579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BeamEd simulator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461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Drag and drop creation of PRT networks.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Import of multiple raster maps.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Settable PRT system characteristics.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Advanced trip generation functions.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Simulation of thousands of  trips per second.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Full statistics of simulation results.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Available for free on line at www.beamways.com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7636955" cy="572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7636956" cy="572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285875" y="533400"/>
            <a:ext cx="633412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3600" b="1" dirty="0" err="1" smtClean="0">
                <a:solidFill>
                  <a:srgbClr val="005395"/>
                </a:solidFill>
                <a:latin typeface="Arial" charset="0"/>
              </a:rPr>
              <a:t>Larger</a:t>
            </a:r>
            <a:r>
              <a:rPr lang="sv-SE" sz="3600" b="1" dirty="0" smtClean="0">
                <a:solidFill>
                  <a:srgbClr val="005395"/>
                </a:solidFill>
                <a:latin typeface="Arial" charset="0"/>
              </a:rPr>
              <a:t> </a:t>
            </a:r>
            <a:r>
              <a:rPr lang="sv-SE" sz="3600" b="1" dirty="0" err="1" smtClean="0">
                <a:solidFill>
                  <a:srgbClr val="005395"/>
                </a:solidFill>
                <a:latin typeface="Arial" charset="0"/>
              </a:rPr>
              <a:t>example</a:t>
            </a:r>
            <a:r>
              <a:rPr lang="sv-SE" sz="3600" b="1" dirty="0" smtClean="0">
                <a:solidFill>
                  <a:srgbClr val="005395"/>
                </a:solidFill>
                <a:latin typeface="Arial" charset="0"/>
              </a:rPr>
              <a:t> – Linköping</a:t>
            </a:r>
            <a:endParaRPr lang="sv-SE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371600" y="12954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76 km mostly double direction track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109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stops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2500 vehicles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Investment: 3-5 billion SEK ($500-$800 million).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Passengers: 100 000 daily, 35 millions/year.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Revenue: 500 million SEK ($80 million) / year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O&amp;M cost: 250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millon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SEK ($40 million) / year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CBA Net benefit: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about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 ($3 value per $ invested).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5361" t="6661" r="3355" b="5408"/>
          <a:stretch>
            <a:fillRect/>
          </a:stretch>
        </p:blipFill>
        <p:spPr bwMode="auto">
          <a:xfrm>
            <a:off x="914400" y="228600"/>
            <a:ext cx="7315200" cy="56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59632" y="2276872"/>
            <a:ext cx="6791325" cy="1394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err="1" smtClean="0">
                <a:solidFill>
                  <a:srgbClr val="005395"/>
                </a:solidFill>
                <a:latin typeface="Arial" charset="0"/>
              </a:rPr>
              <a:t>BeamEd</a:t>
            </a: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 </a:t>
            </a: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3D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Feature preview</a:t>
            </a:r>
            <a:endParaRPr lang="en-US" sz="3600" b="1" dirty="0" smtClean="0">
              <a:solidFill>
                <a:srgbClr val="005395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85875" y="533400"/>
            <a:ext cx="62579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BeamEd 3D features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Import and manage landscape and building information.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Manage libraries of PRT system components.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Create PRT networks on a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detailed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level.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Micro simulation of PRT vehicle movements.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Import images and videos and overlay 3D data.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Export images and videos of results.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Interface to CAD, GIS, PRT control software and virtual</a:t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worlds such as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Encitra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2007-04-25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395"/>
                </a:solidFill>
                <a:latin typeface="Arial" pitchFamily="34" charset="0"/>
                <a:cs typeface="Arial" pitchFamily="34" charset="0"/>
              </a:rPr>
              <a:t>ATN system features</a:t>
            </a:r>
            <a:endParaRPr lang="en-US" sz="4000" b="1" dirty="0">
              <a:solidFill>
                <a:srgbClr val="00539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5425" cy="48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Vehicles wait for you at stations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Small vehicles, 3-4 pass.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Direct, non-stop travel.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40-60 km/h line speed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Electric, no local emissions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ADA-compliant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Vehicle dedicated to each trip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Stations on side tracks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Very light and slim guideway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Always available, no time table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Very little land use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Reasonable investment level</a:t>
            </a:r>
          </a:p>
          <a:p>
            <a:pPr>
              <a:lnSpc>
                <a:spcPct val="110000"/>
              </a:lnSpc>
              <a:buClrTx/>
              <a:buSzPct val="90000"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Automatic, safe and reliable!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90000"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5702" name="Picture 6" descr="stationnewvehicleweb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419600" cy="1905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5704" name="Picture 8" descr="bgsys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34250" y="-4191000"/>
            <a:ext cx="2220912" cy="1422400"/>
          </a:xfrm>
          <a:prstGeom prst="rect">
            <a:avLst/>
          </a:prstGeom>
          <a:noFill/>
        </p:spPr>
      </p:pic>
      <p:pic>
        <p:nvPicPr>
          <p:cNvPr id="285705" name="Picture 9" descr="bgsys3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849" y="3124200"/>
            <a:ext cx="3700462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995936" y="2924944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Project </a:t>
            </a:r>
            <a:r>
              <a:rPr lang="sv-SE" dirty="0" err="1" smtClean="0"/>
              <a:t>Database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619672" y="2780928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Coordinate</a:t>
            </a:r>
            <a:endParaRPr lang="sv-SE" dirty="0" smtClean="0"/>
          </a:p>
          <a:p>
            <a:pPr algn="ctr"/>
            <a:r>
              <a:rPr lang="sv-SE" dirty="0" smtClean="0"/>
              <a:t>Handling</a:t>
            </a:r>
            <a:endParaRPr lang="sv-SE" dirty="0"/>
          </a:p>
        </p:txBody>
      </p:sp>
      <p:cxnSp>
        <p:nvCxnSpPr>
          <p:cNvPr id="10" name="Rak pil 9"/>
          <p:cNvCxnSpPr>
            <a:stCxn id="6" idx="3"/>
            <a:endCxn id="5" idx="1"/>
          </p:cNvCxnSpPr>
          <p:nvPr/>
        </p:nvCxnSpPr>
        <p:spPr>
          <a:xfrm>
            <a:off x="3275856" y="3284984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6804248" y="4005064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Object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Library</a:t>
            </a:r>
            <a:endParaRPr lang="sv-SE" dirty="0"/>
          </a:p>
        </p:txBody>
      </p:sp>
      <p:cxnSp>
        <p:nvCxnSpPr>
          <p:cNvPr id="13" name="Rak pil 12"/>
          <p:cNvCxnSpPr/>
          <p:nvPr/>
        </p:nvCxnSpPr>
        <p:spPr>
          <a:xfrm flipH="1" flipV="1">
            <a:off x="6084168" y="3573016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1187624" y="18448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755576" y="1412776"/>
            <a:ext cx="118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Map</a:t>
            </a:r>
            <a:r>
              <a:rPr lang="sv-SE" sz="2000" dirty="0" smtClean="0"/>
              <a:t> data</a:t>
            </a:r>
            <a:endParaRPr lang="sv-SE" sz="2000" dirty="0"/>
          </a:p>
        </p:txBody>
      </p:sp>
      <p:cxnSp>
        <p:nvCxnSpPr>
          <p:cNvPr id="19" name="Rak pil 18"/>
          <p:cNvCxnSpPr>
            <a:endCxn id="6" idx="1"/>
          </p:cNvCxnSpPr>
          <p:nvPr/>
        </p:nvCxnSpPr>
        <p:spPr>
          <a:xfrm>
            <a:off x="755576" y="2780928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539552" y="2348880"/>
            <a:ext cx="127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Height</a:t>
            </a:r>
            <a:r>
              <a:rPr lang="sv-SE" dirty="0" smtClean="0"/>
              <a:t> data</a:t>
            </a:r>
            <a:endParaRPr lang="sv-SE" dirty="0"/>
          </a:p>
        </p:txBody>
      </p:sp>
      <p:cxnSp>
        <p:nvCxnSpPr>
          <p:cNvPr id="23" name="Rak pil 22"/>
          <p:cNvCxnSpPr/>
          <p:nvPr/>
        </p:nvCxnSpPr>
        <p:spPr>
          <a:xfrm flipV="1">
            <a:off x="1043608" y="3789040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539552" y="4365104"/>
            <a:ext cx="141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Building data</a:t>
            </a:r>
            <a:endParaRPr lang="sv-SE" dirty="0"/>
          </a:p>
        </p:txBody>
      </p:sp>
      <p:sp>
        <p:nvSpPr>
          <p:cNvPr id="26" name="Rektangel 25"/>
          <p:cNvSpPr/>
          <p:nvPr/>
        </p:nvSpPr>
        <p:spPr>
          <a:xfrm>
            <a:off x="3203848" y="1484784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Camera </a:t>
            </a:r>
            <a:r>
              <a:rPr lang="sv-SE" dirty="0" err="1" smtClean="0"/>
              <a:t>Registration</a:t>
            </a:r>
            <a:endParaRPr lang="sv-SE" dirty="0"/>
          </a:p>
        </p:txBody>
      </p:sp>
      <p:cxnSp>
        <p:nvCxnSpPr>
          <p:cNvPr id="28" name="Rak pil 27"/>
          <p:cNvCxnSpPr>
            <a:stCxn id="31" idx="3"/>
          </p:cNvCxnSpPr>
          <p:nvPr/>
        </p:nvCxnSpPr>
        <p:spPr>
          <a:xfrm>
            <a:off x="2325248" y="1237402"/>
            <a:ext cx="878600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>
            <a:stCxn id="32" idx="3"/>
            <a:endCxn id="26" idx="0"/>
          </p:cNvCxnSpPr>
          <p:nvPr/>
        </p:nvCxnSpPr>
        <p:spPr>
          <a:xfrm>
            <a:off x="3157605" y="1021378"/>
            <a:ext cx="802327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1475656" y="1052736"/>
            <a:ext cx="84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Images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2339752" y="83671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Videos</a:t>
            </a:r>
            <a:endParaRPr lang="sv-SE" dirty="0"/>
          </a:p>
        </p:txBody>
      </p:sp>
      <p:sp>
        <p:nvSpPr>
          <p:cNvPr id="33" name="Rektangel 32"/>
          <p:cNvSpPr/>
          <p:nvPr/>
        </p:nvSpPr>
        <p:spPr>
          <a:xfrm>
            <a:off x="5292080" y="1484784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3D Rendering</a:t>
            </a:r>
            <a:endParaRPr lang="sv-SE" dirty="0"/>
          </a:p>
        </p:txBody>
      </p:sp>
      <p:cxnSp>
        <p:nvCxnSpPr>
          <p:cNvPr id="35" name="Rak pil 34"/>
          <p:cNvCxnSpPr>
            <a:stCxn id="26" idx="3"/>
            <a:endCxn id="33" idx="1"/>
          </p:cNvCxnSpPr>
          <p:nvPr/>
        </p:nvCxnSpPr>
        <p:spPr>
          <a:xfrm>
            <a:off x="4716016" y="195283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>
            <a:stCxn id="5" idx="0"/>
          </p:cNvCxnSpPr>
          <p:nvPr/>
        </p:nvCxnSpPr>
        <p:spPr>
          <a:xfrm flipV="1">
            <a:off x="5040052" y="2420888"/>
            <a:ext cx="6120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>
            <a:stCxn id="33" idx="3"/>
          </p:cNvCxnSpPr>
          <p:nvPr/>
        </p:nvCxnSpPr>
        <p:spPr>
          <a:xfrm flipV="1">
            <a:off x="6732240" y="1628800"/>
            <a:ext cx="79208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40"/>
          <p:cNvSpPr txBox="1"/>
          <p:nvPr/>
        </p:nvSpPr>
        <p:spPr>
          <a:xfrm>
            <a:off x="7596336" y="1412776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Images</a:t>
            </a:r>
            <a:endParaRPr lang="sv-SE" dirty="0"/>
          </a:p>
        </p:txBody>
      </p:sp>
      <p:cxnSp>
        <p:nvCxnSpPr>
          <p:cNvPr id="43" name="Rak pil 42"/>
          <p:cNvCxnSpPr>
            <a:stCxn id="33" idx="3"/>
          </p:cNvCxnSpPr>
          <p:nvPr/>
        </p:nvCxnSpPr>
        <p:spPr>
          <a:xfrm>
            <a:off x="6732240" y="1952836"/>
            <a:ext cx="79208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ruta 44"/>
          <p:cNvSpPr txBox="1"/>
          <p:nvPr/>
        </p:nvSpPr>
        <p:spPr>
          <a:xfrm>
            <a:off x="7596336" y="213285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Videos</a:t>
            </a:r>
            <a:endParaRPr lang="sv-SE" dirty="0"/>
          </a:p>
        </p:txBody>
      </p:sp>
      <p:sp>
        <p:nvSpPr>
          <p:cNvPr id="54" name="Rektangel 53"/>
          <p:cNvSpPr/>
          <p:nvPr/>
        </p:nvSpPr>
        <p:spPr>
          <a:xfrm>
            <a:off x="3275856" y="4365104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3D </a:t>
            </a:r>
            <a:r>
              <a:rPr lang="sv-SE" dirty="0" err="1" smtClean="0"/>
              <a:t>Editing</a:t>
            </a:r>
            <a:endParaRPr lang="sv-SE" dirty="0"/>
          </a:p>
        </p:txBody>
      </p:sp>
      <p:cxnSp>
        <p:nvCxnSpPr>
          <p:cNvPr id="56" name="Rak pil 55"/>
          <p:cNvCxnSpPr>
            <a:stCxn id="54" idx="0"/>
          </p:cNvCxnSpPr>
          <p:nvPr/>
        </p:nvCxnSpPr>
        <p:spPr>
          <a:xfrm flipV="1">
            <a:off x="4283968" y="3789040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pil 57"/>
          <p:cNvCxnSpPr>
            <a:stCxn id="54" idx="3"/>
          </p:cNvCxnSpPr>
          <p:nvPr/>
        </p:nvCxnSpPr>
        <p:spPr>
          <a:xfrm flipV="1">
            <a:off x="5292080" y="4581128"/>
            <a:ext cx="151216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/>
          <p:cNvSpPr/>
          <p:nvPr/>
        </p:nvSpPr>
        <p:spPr>
          <a:xfrm>
            <a:off x="5220072" y="404664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Micro-simulator</a:t>
            </a:r>
            <a:endParaRPr lang="sv-SE" dirty="0"/>
          </a:p>
        </p:txBody>
      </p:sp>
      <p:cxnSp>
        <p:nvCxnSpPr>
          <p:cNvPr id="64" name="Rak pil 63"/>
          <p:cNvCxnSpPr>
            <a:stCxn id="62" idx="2"/>
            <a:endCxn id="33" idx="0"/>
          </p:cNvCxnSpPr>
          <p:nvPr/>
        </p:nvCxnSpPr>
        <p:spPr>
          <a:xfrm>
            <a:off x="6012160" y="11247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 69"/>
          <p:cNvCxnSpPr/>
          <p:nvPr/>
        </p:nvCxnSpPr>
        <p:spPr>
          <a:xfrm>
            <a:off x="6084168" y="32129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ruta 71"/>
          <p:cNvSpPr txBox="1"/>
          <p:nvPr/>
        </p:nvSpPr>
        <p:spPr>
          <a:xfrm>
            <a:off x="7596336" y="2996952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3D Export</a:t>
            </a:r>
            <a:endParaRPr lang="sv-SE" dirty="0"/>
          </a:p>
        </p:txBody>
      </p:sp>
      <p:sp>
        <p:nvSpPr>
          <p:cNvPr id="85" name="textruta 84"/>
          <p:cNvSpPr txBox="1"/>
          <p:nvPr/>
        </p:nvSpPr>
        <p:spPr>
          <a:xfrm>
            <a:off x="539552" y="260648"/>
            <a:ext cx="276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Data &amp; Workflow</a:t>
            </a:r>
            <a:endParaRPr lang="sv-SE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Bildobjekt 5" descr="Waipahu_nooverhead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3851920" cy="2888940"/>
          </a:xfrm>
          <a:prstGeom prst="rect">
            <a:avLst/>
          </a:prstGeom>
        </p:spPr>
      </p:pic>
      <p:pic>
        <p:nvPicPr>
          <p:cNvPr id="7" name="Bildobjekt 6" descr="Waipahu_now-3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88640"/>
            <a:ext cx="3840427" cy="2880320"/>
          </a:xfrm>
          <a:prstGeom prst="rect">
            <a:avLst/>
          </a:prstGeom>
        </p:spPr>
      </p:pic>
      <p:pic>
        <p:nvPicPr>
          <p:cNvPr id="8" name="Bildobjekt 7" descr="ieieag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140968"/>
            <a:ext cx="3836516" cy="2880320"/>
          </a:xfrm>
          <a:prstGeom prst="rect">
            <a:avLst/>
          </a:prstGeom>
        </p:spPr>
      </p:pic>
      <p:pic>
        <p:nvPicPr>
          <p:cNvPr id="9" name="Bildobjekt 8" descr="firstt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140968"/>
            <a:ext cx="3816424" cy="2862318"/>
          </a:xfrm>
          <a:prstGeom prst="rect">
            <a:avLst/>
          </a:prstGeom>
        </p:spPr>
      </p:pic>
      <p:sp>
        <p:nvSpPr>
          <p:cNvPr id="10" name="Höger 9"/>
          <p:cNvSpPr/>
          <p:nvPr/>
        </p:nvSpPr>
        <p:spPr>
          <a:xfrm>
            <a:off x="3275856" y="1484784"/>
            <a:ext cx="201622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Retouch</a:t>
            </a:r>
            <a:endParaRPr lang="sv-SE" dirty="0"/>
          </a:p>
        </p:txBody>
      </p:sp>
      <p:sp>
        <p:nvSpPr>
          <p:cNvPr id="11" name="Ned 10"/>
          <p:cNvSpPr/>
          <p:nvPr/>
        </p:nvSpPr>
        <p:spPr>
          <a:xfrm>
            <a:off x="2051720" y="2708920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dirty="0" smtClean="0"/>
              <a:t>3D</a:t>
            </a:r>
            <a:endParaRPr lang="sv-SE" dirty="0"/>
          </a:p>
        </p:txBody>
      </p:sp>
      <p:sp>
        <p:nvSpPr>
          <p:cNvPr id="14" name="Ned 13"/>
          <p:cNvSpPr/>
          <p:nvPr/>
        </p:nvSpPr>
        <p:spPr>
          <a:xfrm>
            <a:off x="6156176" y="2708920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dirty="0" smtClean="0"/>
              <a:t>3D</a:t>
            </a:r>
            <a:endParaRPr lang="sv-S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03054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Import background information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Import raster and vector maps.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Import height data.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Import 3D models of buildings and objects.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or modify buildings inside software.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Align data from multiple sources.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Visualize all data using an advanced 3D engine.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56084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Manage PRT system components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Import 3D models of vehicles.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track cross-sections.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models of posts and other parts.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parameterized sections of track.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complete PRT system models including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dynamic system properties.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56084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Create PRT networks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461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Import rough network design from BeamEd. 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Build complete PRT networks in 3D model.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Use predefined track sections or create custom.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multi-level designs and slopes.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Place individual pillars accurately and easily.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Place and customize 3D station models.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Design rule checking and creation.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56084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Micro-simulation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461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Realistic movements of PRT vehicles.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Vehicles adhere to system max acc, jerk etc.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Vehicle patterns imported from BeamEd.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Vehicle movement such as banking, tilting, door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operation supported.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PRT system characteristics can be changed and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simulation rerun, including the 3D appearance.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56084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Export images and videos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virtual cameras in 3D model.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Export photos from cameras to any format.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videos showing vehicle movement.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Program camera motion with time.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Refer camera motion to any object including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vehicles.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56084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Interface to other software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3326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Output 3D model to CAD, GIS.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Output detailed track info to simulators,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eg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BeamEd,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Encitra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Create BOM (bill of materials) for procurement.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Output network layout to PRT control software.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15616" y="476672"/>
            <a:ext cx="756084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Conclusions for BeamEd 3D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19200"/>
            <a:ext cx="8079432" cy="461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Developing BeamEd 3D is a major undertaking.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Some features are available in mainstream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CAD, GIS packages.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Dedicated software can offer much easier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operation, guide your work and check for errors.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BeamEd 3D works for any PRT system.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Customization and ongoing support is important.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67056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 smtClean="0">
                <a:solidFill>
                  <a:srgbClr val="005395"/>
                </a:solidFill>
                <a:latin typeface="Arial" charset="0"/>
              </a:rPr>
              <a:t>Podcars</a:t>
            </a:r>
            <a:r>
              <a:rPr lang="en-GB" sz="3200" b="1" dirty="0" smtClean="0">
                <a:solidFill>
                  <a:srgbClr val="005395"/>
                </a:solidFill>
                <a:latin typeface="Arial" charset="0"/>
              </a:rPr>
              <a:t> – For the passenger</a:t>
            </a:r>
            <a:endParaRPr lang="en-GB" sz="32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32004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</a:rPr>
              <a:t>Advantages</a:t>
            </a:r>
            <a:endParaRPr lang="en-GB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5105400" cy="3455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Car like service level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High mean speed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No congestion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No accidents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No parking </a:t>
            </a:r>
            <a:r>
              <a:rPr lang="en-GB" sz="2400" dirty="0" err="1" smtClean="0">
                <a:solidFill>
                  <a:srgbClr val="000000"/>
                </a:solidFill>
                <a:latin typeface="Arial" charset="0"/>
              </a:rPr>
              <a:t>hazzles</a:t>
            </a:r>
            <a:endParaRPr lang="en-GB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No driving skills required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Fewer cars per household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76800" y="1371600"/>
            <a:ext cx="32004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Arial" charset="0"/>
              </a:rPr>
              <a:t>Disadvantages</a:t>
            </a:r>
            <a:endParaRPr lang="en-GB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00600" y="1905000"/>
            <a:ext cx="3733800" cy="2135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Walk to station required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No goods storage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Limited vehicle size</a:t>
            </a: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67056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 smtClean="0">
                <a:solidFill>
                  <a:srgbClr val="005395"/>
                </a:solidFill>
                <a:latin typeface="Arial" charset="0"/>
              </a:rPr>
              <a:t>Podcars</a:t>
            </a:r>
            <a:r>
              <a:rPr lang="en-GB" sz="3200" b="1" dirty="0" smtClean="0">
                <a:solidFill>
                  <a:srgbClr val="005395"/>
                </a:solidFill>
                <a:latin typeface="Arial" charset="0"/>
              </a:rPr>
              <a:t> – For the society</a:t>
            </a:r>
            <a:endParaRPr lang="en-GB" sz="32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3200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Advantages</a:t>
            </a: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4343400" cy="2975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No emissions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Replaces bus system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No operating subsidies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Reduced parking areas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Reduced street noise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Cheap way to add capacity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57800" y="1371600"/>
            <a:ext cx="3200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Disadvantages</a:t>
            </a: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57800" y="1905000"/>
            <a:ext cx="3886200" cy="2495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Large initial investment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Unproven technology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Small network ineffective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Lack of standards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Visual intrusion effects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85874" y="533400"/>
            <a:ext cx="602932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err="1" smtClean="0">
                <a:solidFill>
                  <a:srgbClr val="005395"/>
                </a:solidFill>
                <a:latin typeface="Arial" charset="0"/>
              </a:rPr>
              <a:t>Podcars</a:t>
            </a:r>
            <a:r>
              <a:rPr lang="en-US" sz="3200" b="1" dirty="0" smtClean="0">
                <a:solidFill>
                  <a:srgbClr val="005395"/>
                </a:solidFill>
                <a:latin typeface="Arial" charset="0"/>
              </a:rPr>
              <a:t> – </a:t>
            </a:r>
            <a:r>
              <a:rPr lang="en-US" sz="3200" b="1" dirty="0" err="1" smtClean="0">
                <a:solidFill>
                  <a:srgbClr val="005395"/>
                </a:solidFill>
                <a:latin typeface="Arial" charset="0"/>
              </a:rPr>
              <a:t>ULTra</a:t>
            </a:r>
            <a:endParaRPr lang="en-US" sz="32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371600"/>
            <a:ext cx="2819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Key properties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72200" y="1905000"/>
            <a:ext cx="3429000" cy="4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Small steerable car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Laser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guidance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Batteries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36 km/h (22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mph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Not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weather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proof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Approved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in 2003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4 s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headway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2.2 m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wide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track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ultra_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" y="1069715"/>
            <a:ext cx="5829300" cy="38803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85874" y="533400"/>
            <a:ext cx="602932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err="1" smtClean="0">
                <a:solidFill>
                  <a:srgbClr val="005395"/>
                </a:solidFill>
                <a:latin typeface="Arial" charset="0"/>
              </a:rPr>
              <a:t>Podcars</a:t>
            </a:r>
            <a:r>
              <a:rPr lang="en-US" sz="3200" b="1" dirty="0" smtClean="0">
                <a:solidFill>
                  <a:srgbClr val="005395"/>
                </a:solidFill>
                <a:latin typeface="Arial" charset="0"/>
              </a:rPr>
              <a:t> – </a:t>
            </a:r>
            <a:r>
              <a:rPr lang="en-US" sz="3200" b="1" dirty="0" err="1" smtClean="0">
                <a:solidFill>
                  <a:srgbClr val="005395"/>
                </a:solidFill>
                <a:latin typeface="Arial" charset="0"/>
              </a:rPr>
              <a:t>Vectus</a:t>
            </a:r>
            <a:endParaRPr lang="en-US" sz="32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371600"/>
            <a:ext cx="2819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Key properties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19800" y="1905000"/>
            <a:ext cx="3429000" cy="4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Rotary motor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Switching wheels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Power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rail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45 km/h (28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mph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Weather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proof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Approved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in 2007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3 s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headway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1.3 m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wide</a:t>
            </a:r>
            <a:r>
              <a:rPr lang="sv-SE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  <a:latin typeface="Arial" charset="0"/>
              </a:rPr>
              <a:t>track</a:t>
            </a:r>
            <a:endParaRPr lang="sv-SE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vectus_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1298690"/>
            <a:ext cx="5842000" cy="42225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67056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 smtClean="0">
                <a:solidFill>
                  <a:srgbClr val="005395"/>
                </a:solidFill>
                <a:latin typeface="Arial" charset="0"/>
              </a:rPr>
              <a:t>Podcars</a:t>
            </a:r>
            <a:r>
              <a:rPr lang="en-GB" sz="3200" b="1" dirty="0" smtClean="0">
                <a:solidFill>
                  <a:srgbClr val="005395"/>
                </a:solidFill>
                <a:latin typeface="Arial" charset="0"/>
              </a:rPr>
              <a:t> – Beamways</a:t>
            </a:r>
            <a:endParaRPr lang="en-GB" sz="32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99592" y="1196752"/>
            <a:ext cx="3581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Arial" charset="0"/>
              </a:rPr>
              <a:t>Key Properties</a:t>
            </a:r>
            <a:endParaRPr lang="en-GB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584" y="1700808"/>
            <a:ext cx="4572000" cy="489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Suspended design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Dual direction lines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Active tilting and banking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Rotary motor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Wheel based switch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Grades up to 30%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Curve radius down to 3 m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50 km/h (35 mph)</a:t>
            </a:r>
          </a:p>
          <a:p>
            <a:pPr>
              <a:lnSpc>
                <a:spcPct val="130000"/>
              </a:lnSpc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 0.5 m wide track</a:t>
            </a: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Bildobjekt 7" descr="lkp1_bgs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3980" y="304800"/>
            <a:ext cx="3143250" cy="2514600"/>
          </a:xfrm>
          <a:prstGeom prst="rect">
            <a:avLst/>
          </a:prstGeom>
        </p:spPr>
      </p:pic>
      <p:pic>
        <p:nvPicPr>
          <p:cNvPr id="9" name="Bildobjekt 8" descr="lkp3_bgs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7991" y="3068960"/>
            <a:ext cx="4165477" cy="27769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013"/>
            <a:ext cx="9144000" cy="78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547664" y="260648"/>
            <a:ext cx="625792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>
                <a:solidFill>
                  <a:srgbClr val="005395"/>
                </a:solidFill>
                <a:latin typeface="Arial" charset="0"/>
              </a:rPr>
              <a:t>Beamways </a:t>
            </a:r>
            <a:r>
              <a:rPr lang="en-US" sz="3600" b="1" dirty="0" smtClean="0">
                <a:solidFill>
                  <a:srgbClr val="005395"/>
                </a:solidFill>
                <a:latin typeface="Arial" charset="0"/>
              </a:rPr>
              <a:t>advantages</a:t>
            </a:r>
            <a:endParaRPr lang="en-US" sz="3600" b="1" dirty="0">
              <a:solidFill>
                <a:srgbClr val="005395"/>
              </a:solidFill>
              <a:latin typeface="Arial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3568" y="1268760"/>
            <a:ext cx="7010400" cy="4387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Cost effective to build.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High capacity.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Small intrusion in the city.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Low energy consumption.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All weather operation.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Flexible track layouts.</a:t>
            </a: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v-SE" sz="2400" dirty="0" smtClean="0">
                <a:latin typeface="Arial" charset="0"/>
              </a:rPr>
              <a:t> No </a:t>
            </a:r>
            <a:r>
              <a:rPr lang="en-US" sz="2400" dirty="0" smtClean="0">
                <a:latin typeface="Arial" charset="0"/>
              </a:rPr>
              <a:t>trespassing</a:t>
            </a:r>
            <a:r>
              <a:rPr lang="sv-SE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possible</a:t>
            </a:r>
            <a:r>
              <a:rPr lang="sv-SE" sz="2400" dirty="0" smtClean="0">
                <a:latin typeface="Arial" charset="0"/>
              </a:rPr>
              <a:t>.</a:t>
            </a:r>
            <a:endParaRPr lang="sv-SE" sz="2400" dirty="0" smtClean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5" name="Bildobjekt 4" descr="lkp3_bgsys.jpg"/>
          <p:cNvPicPr>
            <a:picLocks noChangeAspect="1"/>
          </p:cNvPicPr>
          <p:nvPr/>
        </p:nvPicPr>
        <p:blipFill>
          <a:blip r:embed="rId4" cstate="print"/>
          <a:srcRect r="44950"/>
          <a:stretch>
            <a:fillRect/>
          </a:stretch>
        </p:blipFill>
        <p:spPr bwMode="auto">
          <a:xfrm>
            <a:off x="5292080" y="1033905"/>
            <a:ext cx="3528392" cy="48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kp3_bgsys.jpg"/>
          <p:cNvPicPr>
            <a:picLocks noChangeAspect="1"/>
          </p:cNvPicPr>
          <p:nvPr/>
        </p:nvPicPr>
        <p:blipFill>
          <a:blip r:embed="rId3" cstate="print"/>
          <a:srcRect t="4444" b="33333"/>
          <a:stretch>
            <a:fillRect/>
          </a:stretch>
        </p:blipFill>
        <p:spPr>
          <a:xfrm>
            <a:off x="1043608" y="116632"/>
            <a:ext cx="7055190" cy="32588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Bildobjekt 5" descr="lkp3_ultra.jpg"/>
          <p:cNvPicPr>
            <a:picLocks noChangeAspect="1"/>
          </p:cNvPicPr>
          <p:nvPr/>
        </p:nvPicPr>
        <p:blipFill>
          <a:blip r:embed="rId4" cstate="print"/>
          <a:srcRect t="4444" b="33489"/>
          <a:stretch>
            <a:fillRect/>
          </a:stretch>
        </p:blipFill>
        <p:spPr>
          <a:xfrm>
            <a:off x="1043608" y="3501008"/>
            <a:ext cx="7056784" cy="32849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841</Words>
  <Application>Microsoft Office PowerPoint</Application>
  <PresentationFormat>Bildspel på skärmen (4:3)</PresentationFormat>
  <Paragraphs>176</Paragraphs>
  <Slides>28</Slides>
  <Notes>28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Bild 1</vt:lpstr>
      <vt:lpstr>ATN system features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Bild 18</vt:lpstr>
      <vt:lpstr>Bild 19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Benke</dc:creator>
  <cp:lastModifiedBy>Benke</cp:lastModifiedBy>
  <cp:revision>59</cp:revision>
  <dcterms:created xsi:type="dcterms:W3CDTF">2013-01-29T19:16:34Z</dcterms:created>
  <dcterms:modified xsi:type="dcterms:W3CDTF">2014-01-29T17:50:44Z</dcterms:modified>
</cp:coreProperties>
</file>