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Lst>
  <p:sldSz cy="5143500" cx="9144000"/>
  <p:notesSz cx="6858000" cy="9144000"/>
  <p:embeddedFontLst>
    <p:embeddedFont>
      <p:font typeface="Old Standard TT"/>
      <p:regular r:id="rId54"/>
      <p:bold r:id="rId55"/>
      <p: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font" Target="fonts/OldStandardTT-bold.fntdata"/><Relationship Id="rId10" Type="http://schemas.openxmlformats.org/officeDocument/2006/relationships/slide" Target="slides/slide5.xml"/><Relationship Id="rId54" Type="http://schemas.openxmlformats.org/officeDocument/2006/relationships/font" Target="fonts/OldStandardTT-regular.fntdata"/><Relationship Id="rId13" Type="http://schemas.openxmlformats.org/officeDocument/2006/relationships/slide" Target="slides/slide8.xml"/><Relationship Id="rId12" Type="http://schemas.openxmlformats.org/officeDocument/2006/relationships/slide" Target="slides/slide7.xml"/><Relationship Id="rId56" Type="http://schemas.openxmlformats.org/officeDocument/2006/relationships/font" Target="fonts/OldStandardTT-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transweb.sjsu.edu/PDFs/research/1227-automated-transit-networks.pdf)" TargetMode="External"/><Relationship Id="rId3" Type="http://schemas.openxmlformats.org/officeDocument/2006/relationships/hyperlink" Target="http://transweb.sjsu.edu/PDFs/research/1227-automated-transit-networks.pdf)" TargetMode="External"/><Relationship Id="rId4" Type="http://schemas.openxmlformats.org/officeDocument/2006/relationships/hyperlink" Target="http://transweb.sjsu.edu/PDFs/research/1227-automated-transit-networks.pdf)" TargetMode="External"/><Relationship Id="rId5" Type="http://schemas.openxmlformats.org/officeDocument/2006/relationships/hyperlink" Target="http://transweb.sjsu.edu/PDFs/research/1227-automated-transit-networks.pdf)"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900"/>
              </a:spcBef>
              <a:spcAft>
                <a:spcPts val="0"/>
              </a:spcAft>
              <a:buClr>
                <a:schemeClr val="dk1"/>
              </a:buClr>
              <a:buSzPts val="1100"/>
              <a:buFont typeface="Arial"/>
              <a:buNone/>
            </a:pPr>
            <a:r>
              <a:rPr b="1" lang="en" sz="1200">
                <a:solidFill>
                  <a:srgbClr val="2D3B45"/>
                </a:solidFill>
                <a:highlight>
                  <a:srgbClr val="FFFFFF"/>
                </a:highlight>
              </a:rPr>
              <a:t>Slide 1</a:t>
            </a:r>
            <a:r>
              <a:rPr lang="en" sz="1200">
                <a:solidFill>
                  <a:srgbClr val="2D3B45"/>
                </a:solidFill>
                <a:highlight>
                  <a:srgbClr val="FFFFFF"/>
                </a:highlight>
              </a:rPr>
              <a:t>: </a:t>
            </a:r>
            <a:r>
              <a:rPr lang="en" sz="1200" u="sng">
                <a:solidFill>
                  <a:srgbClr val="2D3B45"/>
                </a:solidFill>
                <a:highlight>
                  <a:srgbClr val="FFFFFF"/>
                </a:highlight>
              </a:rPr>
              <a:t>Title of your project</a:t>
            </a:r>
            <a:r>
              <a:rPr lang="en" sz="1200">
                <a:solidFill>
                  <a:srgbClr val="2D3B45"/>
                </a:solidFill>
                <a:highlight>
                  <a:srgbClr val="FFFFFF"/>
                </a:highlight>
              </a:rPr>
              <a:t>. (Ex: Spartan Superway - Small-Scale Model Development). Include a compelling graphic that is clear and captures the essence of your project. Include these items too:</a:t>
            </a:r>
            <a:endParaRPr sz="1200">
              <a:solidFill>
                <a:srgbClr val="2D3B45"/>
              </a:solidFill>
              <a:highlight>
                <a:srgbClr val="FFFFFF"/>
              </a:highlight>
            </a:endParaRPr>
          </a:p>
          <a:p>
            <a:pPr indent="0" lvl="0" marL="0" rtl="0" algn="l">
              <a:lnSpc>
                <a:spcPct val="115000"/>
              </a:lnSpc>
              <a:spcBef>
                <a:spcPts val="900"/>
              </a:spcBef>
              <a:spcAft>
                <a:spcPts val="0"/>
              </a:spcAft>
              <a:buClr>
                <a:schemeClr val="dk1"/>
              </a:buClr>
              <a:buSzPts val="1100"/>
              <a:buFont typeface="Arial"/>
              <a:buNone/>
            </a:pPr>
            <a:r>
              <a:rPr lang="en" sz="1200">
                <a:solidFill>
                  <a:srgbClr val="2D3B45"/>
                </a:solidFill>
                <a:highlight>
                  <a:srgbClr val="FFFFFF"/>
                </a:highlight>
              </a:rPr>
              <a:t>San José State University</a:t>
            </a:r>
            <a:endParaRPr sz="1200">
              <a:solidFill>
                <a:srgbClr val="2D3B45"/>
              </a:solidFill>
              <a:highlight>
                <a:srgbClr val="FFFFFF"/>
              </a:highlight>
            </a:endParaRPr>
          </a:p>
          <a:p>
            <a:pPr indent="0" lvl="0" marL="0" rtl="0" algn="l">
              <a:lnSpc>
                <a:spcPct val="115000"/>
              </a:lnSpc>
              <a:spcBef>
                <a:spcPts val="900"/>
              </a:spcBef>
              <a:spcAft>
                <a:spcPts val="0"/>
              </a:spcAft>
              <a:buClr>
                <a:schemeClr val="dk1"/>
              </a:buClr>
              <a:buSzPts val="1100"/>
              <a:buFont typeface="Arial"/>
              <a:buNone/>
            </a:pPr>
            <a:r>
              <a:rPr lang="en" sz="1200">
                <a:solidFill>
                  <a:srgbClr val="2D3B45"/>
                </a:solidFill>
                <a:highlight>
                  <a:srgbClr val="FFFFFF"/>
                </a:highlight>
              </a:rPr>
              <a:t>Charles W. Davidson College of Engineering</a:t>
            </a:r>
            <a:endParaRPr sz="1200">
              <a:solidFill>
                <a:srgbClr val="2D3B45"/>
              </a:solidFill>
              <a:highlight>
                <a:srgbClr val="FFFFFF"/>
              </a:highlight>
            </a:endParaRPr>
          </a:p>
          <a:p>
            <a:pPr indent="0" lvl="0" marL="0" rtl="0" algn="l">
              <a:lnSpc>
                <a:spcPct val="115000"/>
              </a:lnSpc>
              <a:spcBef>
                <a:spcPts val="900"/>
              </a:spcBef>
              <a:spcAft>
                <a:spcPts val="0"/>
              </a:spcAft>
              <a:buClr>
                <a:schemeClr val="dk1"/>
              </a:buClr>
              <a:buSzPts val="1100"/>
              <a:buFont typeface="Arial"/>
              <a:buNone/>
            </a:pPr>
            <a:r>
              <a:rPr lang="en" sz="1200">
                <a:solidFill>
                  <a:srgbClr val="2D3B45"/>
                </a:solidFill>
                <a:highlight>
                  <a:srgbClr val="FFFFFF"/>
                </a:highlight>
              </a:rPr>
              <a:t>ME195B Senior Design Project II</a:t>
            </a:r>
            <a:endParaRPr sz="1200">
              <a:solidFill>
                <a:srgbClr val="2D3B45"/>
              </a:solidFill>
              <a:highlight>
                <a:srgbClr val="FFFFFF"/>
              </a:highlight>
            </a:endParaRPr>
          </a:p>
          <a:p>
            <a:pPr indent="0" lvl="0" marL="0" rtl="0" algn="l">
              <a:lnSpc>
                <a:spcPct val="115000"/>
              </a:lnSpc>
              <a:spcBef>
                <a:spcPts val="900"/>
              </a:spcBef>
              <a:spcAft>
                <a:spcPts val="0"/>
              </a:spcAft>
              <a:buClr>
                <a:schemeClr val="dk1"/>
              </a:buClr>
              <a:buSzPts val="1100"/>
              <a:buFont typeface="Arial"/>
              <a:buNone/>
            </a:pPr>
            <a:r>
              <a:rPr lang="en" sz="1200">
                <a:solidFill>
                  <a:srgbClr val="2D3B45"/>
                </a:solidFill>
                <a:highlight>
                  <a:srgbClr val="FFFFFF"/>
                </a:highlight>
              </a:rPr>
              <a:t>name of professor (Dr. Burford Furman)</a:t>
            </a:r>
            <a:endParaRPr sz="1200">
              <a:solidFill>
                <a:srgbClr val="2D3B45"/>
              </a:solidFill>
              <a:highlight>
                <a:srgbClr val="FFFFFF"/>
              </a:highlight>
            </a:endParaRPr>
          </a:p>
          <a:p>
            <a:pPr indent="0" lvl="0" marL="0" rtl="0" algn="l">
              <a:lnSpc>
                <a:spcPct val="115000"/>
              </a:lnSpc>
              <a:spcBef>
                <a:spcPts val="900"/>
              </a:spcBef>
              <a:spcAft>
                <a:spcPts val="0"/>
              </a:spcAft>
              <a:buClr>
                <a:schemeClr val="dk1"/>
              </a:buClr>
              <a:buSzPts val="1100"/>
              <a:buFont typeface="Arial"/>
              <a:buNone/>
            </a:pPr>
            <a:r>
              <a:rPr lang="en" sz="1200">
                <a:solidFill>
                  <a:srgbClr val="2D3B45"/>
                </a:solidFill>
                <a:highlight>
                  <a:srgbClr val="FFFFFF"/>
                </a:highlight>
              </a:rPr>
              <a:t>Section Number (04)</a:t>
            </a:r>
            <a:endParaRPr sz="1200">
              <a:solidFill>
                <a:srgbClr val="2D3B45"/>
              </a:solidFill>
              <a:highlight>
                <a:srgbClr val="FFFFFF"/>
              </a:highlight>
            </a:endParaRPr>
          </a:p>
          <a:p>
            <a:pPr indent="0" lvl="0" marL="0" rtl="0" algn="l">
              <a:lnSpc>
                <a:spcPct val="115000"/>
              </a:lnSpc>
              <a:spcBef>
                <a:spcPts val="900"/>
              </a:spcBef>
              <a:spcAft>
                <a:spcPts val="0"/>
              </a:spcAft>
              <a:buClr>
                <a:schemeClr val="dk1"/>
              </a:buClr>
              <a:buSzPts val="1100"/>
              <a:buFont typeface="Arial"/>
              <a:buNone/>
            </a:pPr>
            <a:r>
              <a:rPr lang="en" sz="1200">
                <a:solidFill>
                  <a:srgbClr val="2D3B45"/>
                </a:solidFill>
                <a:highlight>
                  <a:srgbClr val="FFFFFF"/>
                </a:highlight>
              </a:rPr>
              <a:t>Date (May 8, 2020)</a:t>
            </a:r>
            <a:endParaRPr sz="1200">
              <a:solidFill>
                <a:srgbClr val="2D3B45"/>
              </a:solidFill>
              <a:highlight>
                <a:srgbClr val="FFFFFF"/>
              </a:highlight>
            </a:endParaRPr>
          </a:p>
          <a:p>
            <a:pPr indent="0" lvl="0" marL="0" rtl="0" algn="l">
              <a:lnSpc>
                <a:spcPct val="115000"/>
              </a:lnSpc>
              <a:spcBef>
                <a:spcPts val="900"/>
              </a:spcBef>
              <a:spcAft>
                <a:spcPts val="0"/>
              </a:spcAft>
              <a:buClr>
                <a:schemeClr val="dk1"/>
              </a:buClr>
              <a:buSzPts val="1100"/>
              <a:buFont typeface="Arial"/>
              <a:buNone/>
            </a:pPr>
            <a:r>
              <a:rPr lang="en" sz="1200">
                <a:solidFill>
                  <a:srgbClr val="2D3B45"/>
                </a:solidFill>
                <a:highlight>
                  <a:srgbClr val="FFFFFF"/>
                </a:highlight>
              </a:rPr>
              <a:t>[ (Ex. "Good morning, my name is..., and along with my team members, we will share with you our work on..." ) ]</a:t>
            </a:r>
            <a:endParaRPr sz="1200">
              <a:solidFill>
                <a:srgbClr val="2D3B45"/>
              </a:solidFill>
              <a:highlight>
                <a:srgbClr val="FFFFFF"/>
              </a:highlight>
            </a:endParaRPr>
          </a:p>
          <a:p>
            <a:pPr indent="0" lvl="0" marL="0" rtl="0" algn="l">
              <a:lnSpc>
                <a:spcPct val="115000"/>
              </a:lnSpc>
              <a:spcBef>
                <a:spcPts val="900"/>
              </a:spcBef>
              <a:spcAft>
                <a:spcPts val="0"/>
              </a:spcAft>
              <a:buClr>
                <a:schemeClr val="dk1"/>
              </a:buClr>
              <a:buSzPts val="1100"/>
              <a:buFont typeface="Arial"/>
              <a:buNone/>
            </a:pPr>
            <a:r>
              <a:rPr b="1" lang="en" sz="1200">
                <a:solidFill>
                  <a:srgbClr val="FFFFFF"/>
                </a:solidFill>
                <a:highlight>
                  <a:srgbClr val="0000FF"/>
                </a:highlight>
              </a:rPr>
              <a:t>10 sec</a:t>
            </a:r>
            <a:endParaRPr b="1" sz="1200">
              <a:solidFill>
                <a:srgbClr val="FFFFFF"/>
              </a:solidFill>
              <a:highlight>
                <a:srgbClr val="0000FF"/>
              </a:highlight>
            </a:endParaRPr>
          </a:p>
          <a:p>
            <a:pPr indent="0" lvl="0" marL="0" rtl="0" algn="l">
              <a:spcBef>
                <a:spcPts val="90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72f6ce4e29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72f6ce4e29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Combine the bogie, switch arm and the control system to demonstrate the full </a:t>
            </a:r>
            <a:r>
              <a:rPr lang="en"/>
              <a:t>mechanism of the half scale prototype</a:t>
            </a:r>
            <a:r>
              <a:rPr lang="en"/>
              <a:t>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777003468f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777003468f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2D3B45"/>
                </a:solidFill>
                <a:highlight>
                  <a:srgbClr val="FFFFFF"/>
                </a:highlight>
              </a:rPr>
              <a:t>And </a:t>
            </a:r>
            <a:r>
              <a:rPr lang="en" sz="1200">
                <a:solidFill>
                  <a:srgbClr val="2D3B45"/>
                </a:solidFill>
                <a:highlight>
                  <a:srgbClr val="FFFFFF"/>
                </a:highlight>
              </a:rPr>
              <a:t>potential</a:t>
            </a:r>
            <a:r>
              <a:rPr lang="en" sz="1200">
                <a:solidFill>
                  <a:srgbClr val="2D3B45"/>
                </a:solidFill>
                <a:highlight>
                  <a:srgbClr val="FFFFFF"/>
                </a:highlight>
              </a:rPr>
              <a:t> </a:t>
            </a:r>
            <a:r>
              <a:rPr lang="en" sz="1200">
                <a:solidFill>
                  <a:srgbClr val="2D3B45"/>
                </a:solidFill>
                <a:highlight>
                  <a:srgbClr val="FFFFFF"/>
                </a:highlight>
              </a:rPr>
              <a:t>combining</a:t>
            </a:r>
            <a:r>
              <a:rPr lang="en" sz="1200">
                <a:solidFill>
                  <a:srgbClr val="2D3B45"/>
                </a:solidFill>
                <a:highlight>
                  <a:srgbClr val="FFFFFF"/>
                </a:highlight>
              </a:rPr>
              <a:t> with the wayside power or the power </a:t>
            </a:r>
            <a:r>
              <a:rPr lang="en" sz="1200">
                <a:solidFill>
                  <a:srgbClr val="2D3B45"/>
                </a:solidFill>
                <a:highlight>
                  <a:srgbClr val="FFFFFF"/>
                </a:highlight>
              </a:rPr>
              <a:t>module</a:t>
            </a:r>
            <a:r>
              <a:rPr lang="en" sz="1200">
                <a:solidFill>
                  <a:srgbClr val="2D3B45"/>
                </a:solidFill>
                <a:highlight>
                  <a:srgbClr val="FFFFFF"/>
                </a:highlight>
              </a:rPr>
              <a:t> team to create full track simulations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g777860c2c4_3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777860c2c4_3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Edward and Gres will explain the goal of the half scale team this year</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777003468f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777003468f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200">
                <a:solidFill>
                  <a:srgbClr val="2D3B45"/>
                </a:solidFill>
              </a:rPr>
              <a:t>Slides 6a</a:t>
            </a:r>
            <a:r>
              <a:rPr lang="en" sz="1200">
                <a:solidFill>
                  <a:srgbClr val="2D3B45"/>
                </a:solidFill>
                <a:highlight>
                  <a:srgbClr val="FFFFFF"/>
                </a:highlight>
              </a:rPr>
              <a:t>... : </a:t>
            </a:r>
            <a:r>
              <a:rPr lang="en" sz="1200" u="sng">
                <a:solidFill>
                  <a:srgbClr val="2D3B45"/>
                </a:solidFill>
              </a:rPr>
              <a:t>Project objectives and design specifications</a:t>
            </a:r>
            <a:r>
              <a:rPr lang="en" sz="1200">
                <a:solidFill>
                  <a:srgbClr val="2D3B45"/>
                </a:solidFill>
                <a:highlight>
                  <a:srgbClr val="FFFFFF"/>
                </a:highlight>
              </a:rPr>
              <a:t> </a:t>
            </a:r>
            <a:r>
              <a:rPr b="1" lang="en" sz="1200">
                <a:solidFill>
                  <a:srgbClr val="FFFFFF"/>
                </a:solidFill>
                <a:highlight>
                  <a:srgbClr val="0000FF"/>
                </a:highlight>
              </a:rPr>
              <a:t>1 min</a:t>
            </a:r>
            <a:endParaRPr b="1" sz="1200">
              <a:solidFill>
                <a:srgbClr val="FFFFFF"/>
              </a:solidFill>
              <a:highlight>
                <a:srgbClr val="0000FF"/>
              </a:highlight>
            </a:endParaRPr>
          </a:p>
          <a:p>
            <a:pPr indent="0" lvl="0" marL="0" rtl="0" algn="l">
              <a:spcBef>
                <a:spcPts val="0"/>
              </a:spcBef>
              <a:spcAft>
                <a:spcPts val="0"/>
              </a:spcAft>
              <a:buNone/>
            </a:pPr>
            <a:r>
              <a:rPr lang="en" sz="1200">
                <a:solidFill>
                  <a:srgbClr val="2D3B45"/>
                </a:solidFill>
                <a:highlight>
                  <a:srgbClr val="FFFFFF"/>
                </a:highlight>
              </a:rPr>
              <a:t>Explain what your </a:t>
            </a:r>
            <a:r>
              <a:rPr i="1" lang="en" sz="1200">
                <a:solidFill>
                  <a:srgbClr val="2D3B45"/>
                </a:solidFill>
              </a:rPr>
              <a:t>objectives</a:t>
            </a:r>
            <a:r>
              <a:rPr lang="en" sz="1200">
                <a:solidFill>
                  <a:srgbClr val="2D3B45"/>
                </a:solidFill>
                <a:highlight>
                  <a:srgbClr val="FFFFFF"/>
                </a:highlight>
              </a:rPr>
              <a:t> were for your project and list quantified design specifications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g777003468f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777003468f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200">
                <a:solidFill>
                  <a:srgbClr val="2D3B45"/>
                </a:solidFill>
              </a:rPr>
              <a:t>Slides 6a</a:t>
            </a:r>
            <a:r>
              <a:rPr lang="en" sz="1200">
                <a:solidFill>
                  <a:srgbClr val="2D3B45"/>
                </a:solidFill>
                <a:highlight>
                  <a:schemeClr val="lt1"/>
                </a:highlight>
              </a:rPr>
              <a:t>... : </a:t>
            </a:r>
            <a:r>
              <a:rPr lang="en" sz="1200" u="sng">
                <a:solidFill>
                  <a:srgbClr val="2D3B45"/>
                </a:solidFill>
              </a:rPr>
              <a:t>Project objectives and design specifications</a:t>
            </a:r>
            <a:r>
              <a:rPr lang="en" sz="1200">
                <a:solidFill>
                  <a:srgbClr val="2D3B45"/>
                </a:solidFill>
                <a:highlight>
                  <a:schemeClr val="lt1"/>
                </a:highlight>
              </a:rPr>
              <a:t> </a:t>
            </a:r>
            <a:r>
              <a:rPr b="1" lang="en" sz="1200">
                <a:solidFill>
                  <a:schemeClr val="lt1"/>
                </a:solidFill>
                <a:highlight>
                  <a:srgbClr val="0000FF"/>
                </a:highlight>
              </a:rPr>
              <a:t>1 min</a:t>
            </a:r>
            <a:endParaRPr b="1" sz="1200">
              <a:solidFill>
                <a:schemeClr val="lt1"/>
              </a:solidFill>
              <a:highlight>
                <a:srgbClr val="0000FF"/>
              </a:highlight>
            </a:endParaRPr>
          </a:p>
          <a:p>
            <a:pPr indent="0" lvl="0" marL="0" rtl="0" algn="l">
              <a:spcBef>
                <a:spcPts val="0"/>
              </a:spcBef>
              <a:spcAft>
                <a:spcPts val="0"/>
              </a:spcAft>
              <a:buClr>
                <a:schemeClr val="dk1"/>
              </a:buClr>
              <a:buSzPts val="1100"/>
              <a:buFont typeface="Arial"/>
              <a:buNone/>
            </a:pPr>
            <a:r>
              <a:rPr lang="en" sz="1200">
                <a:solidFill>
                  <a:srgbClr val="2D3B45"/>
                </a:solidFill>
                <a:highlight>
                  <a:schemeClr val="lt1"/>
                </a:highlight>
              </a:rPr>
              <a:t>Explain what your </a:t>
            </a:r>
            <a:r>
              <a:rPr i="1" lang="en" sz="1200">
                <a:solidFill>
                  <a:srgbClr val="2D3B45"/>
                </a:solidFill>
              </a:rPr>
              <a:t>objectives</a:t>
            </a:r>
            <a:r>
              <a:rPr lang="en" sz="1200">
                <a:solidFill>
                  <a:srgbClr val="2D3B45"/>
                </a:solidFill>
                <a:highlight>
                  <a:schemeClr val="lt1"/>
                </a:highlight>
              </a:rPr>
              <a:t> were for your project and list quantified design specifications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g777003468f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777003468f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200">
                <a:solidFill>
                  <a:srgbClr val="2D3B45"/>
                </a:solidFill>
              </a:rPr>
              <a:t>Slides 6a</a:t>
            </a:r>
            <a:r>
              <a:rPr lang="en" sz="1200">
                <a:solidFill>
                  <a:srgbClr val="2D3B45"/>
                </a:solidFill>
                <a:highlight>
                  <a:schemeClr val="lt1"/>
                </a:highlight>
              </a:rPr>
              <a:t>... : </a:t>
            </a:r>
            <a:r>
              <a:rPr lang="en" sz="1200" u="sng">
                <a:solidFill>
                  <a:srgbClr val="2D3B45"/>
                </a:solidFill>
              </a:rPr>
              <a:t>Project objectives and design specifications</a:t>
            </a:r>
            <a:r>
              <a:rPr lang="en" sz="1200">
                <a:solidFill>
                  <a:srgbClr val="2D3B45"/>
                </a:solidFill>
                <a:highlight>
                  <a:schemeClr val="lt1"/>
                </a:highlight>
              </a:rPr>
              <a:t> </a:t>
            </a:r>
            <a:r>
              <a:rPr b="1" lang="en" sz="1200">
                <a:solidFill>
                  <a:schemeClr val="lt1"/>
                </a:solidFill>
                <a:highlight>
                  <a:srgbClr val="0000FF"/>
                </a:highlight>
              </a:rPr>
              <a:t>1 min</a:t>
            </a:r>
            <a:endParaRPr b="1" sz="1200">
              <a:solidFill>
                <a:schemeClr val="lt1"/>
              </a:solidFill>
              <a:highlight>
                <a:srgbClr val="0000FF"/>
              </a:highlight>
            </a:endParaRPr>
          </a:p>
          <a:p>
            <a:pPr indent="0" lvl="0" marL="0" rtl="0" algn="l">
              <a:spcBef>
                <a:spcPts val="0"/>
              </a:spcBef>
              <a:spcAft>
                <a:spcPts val="0"/>
              </a:spcAft>
              <a:buClr>
                <a:schemeClr val="dk1"/>
              </a:buClr>
              <a:buSzPts val="1100"/>
              <a:buFont typeface="Arial"/>
              <a:buNone/>
            </a:pPr>
            <a:r>
              <a:rPr lang="en" sz="1200">
                <a:solidFill>
                  <a:srgbClr val="2D3B45"/>
                </a:solidFill>
                <a:highlight>
                  <a:schemeClr val="lt1"/>
                </a:highlight>
              </a:rPr>
              <a:t>Explain what your </a:t>
            </a:r>
            <a:r>
              <a:rPr i="1" lang="en" sz="1200">
                <a:solidFill>
                  <a:srgbClr val="2D3B45"/>
                </a:solidFill>
              </a:rPr>
              <a:t>objectives</a:t>
            </a:r>
            <a:r>
              <a:rPr lang="en" sz="1200">
                <a:solidFill>
                  <a:srgbClr val="2D3B45"/>
                </a:solidFill>
                <a:highlight>
                  <a:schemeClr val="lt1"/>
                </a:highlight>
              </a:rPr>
              <a:t> were for your project and list quantified design specifications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g777860c2c4_3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777860c2c4_3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g777860c2c4_4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777860c2c4_4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g777860c2c4_4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777860c2c4_4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g830576376f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830576376f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2D3B45"/>
                </a:solidFill>
                <a:highlight>
                  <a:schemeClr val="lt1"/>
                </a:highlight>
              </a:rPr>
              <a:t>Slides 7a</a:t>
            </a:r>
            <a:r>
              <a:rPr lang="en" sz="1200">
                <a:solidFill>
                  <a:srgbClr val="2D3B45"/>
                </a:solidFill>
                <a:highlight>
                  <a:schemeClr val="lt1"/>
                </a:highlight>
              </a:rPr>
              <a:t>... : </a:t>
            </a:r>
            <a:r>
              <a:rPr lang="en" sz="1200" u="sng">
                <a:solidFill>
                  <a:srgbClr val="2D3B45"/>
                </a:solidFill>
                <a:highlight>
                  <a:schemeClr val="lt1"/>
                </a:highlight>
              </a:rPr>
              <a:t>Describe your design and how you arrived at it</a:t>
            </a:r>
            <a:r>
              <a:rPr lang="en" sz="1200">
                <a:solidFill>
                  <a:srgbClr val="2D3B45"/>
                </a:solidFill>
                <a:highlight>
                  <a:schemeClr val="lt1"/>
                </a:highlight>
              </a:rPr>
              <a:t>. </a:t>
            </a:r>
            <a:r>
              <a:rPr b="1" lang="en" sz="1200">
                <a:solidFill>
                  <a:schemeClr val="lt1"/>
                </a:solidFill>
                <a:highlight>
                  <a:srgbClr val="0000FF"/>
                </a:highlight>
              </a:rPr>
              <a:t>7 min</a:t>
            </a:r>
            <a:endParaRPr b="1" sz="1200">
              <a:solidFill>
                <a:schemeClr val="lt1"/>
              </a:solidFill>
              <a:highlight>
                <a:srgbClr val="0000FF"/>
              </a:highlight>
            </a:endParaRPr>
          </a:p>
          <a:p>
            <a:pPr indent="0" lvl="0" marL="0" rtl="0" algn="l">
              <a:spcBef>
                <a:spcPts val="0"/>
              </a:spcBef>
              <a:spcAft>
                <a:spcPts val="0"/>
              </a:spcAft>
              <a:buClr>
                <a:schemeClr val="dk1"/>
              </a:buClr>
              <a:buSzPts val="1100"/>
              <a:buFont typeface="Arial"/>
              <a:buNone/>
            </a:pPr>
            <a:r>
              <a:rPr lang="en" sz="1200">
                <a:solidFill>
                  <a:srgbClr val="2D3B45"/>
                </a:solidFill>
                <a:highlight>
                  <a:schemeClr val="lt1"/>
                </a:highlight>
              </a:rPr>
              <a:t>Start this section with your literature/state-of-the-art review, so you can show what research you did to, 1) Avoid reinventing the wheel, and 2) Use existing knowledge, standards, etc. to guide your design decisions to your final design. Make good use of multiple views of solid models, cut-aways, exploded views, etc. to communicate your design and how it works. Explain how your designs were or would be fabricated.</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 name="Shape 71"/>
        <p:cNvGrpSpPr/>
        <p:nvPr/>
      </p:nvGrpSpPr>
      <p:grpSpPr>
        <a:xfrm>
          <a:off x="0" y="0"/>
          <a:ext cx="0" cy="0"/>
          <a:chOff x="0" y="0"/>
          <a:chExt cx="0" cy="0"/>
        </a:xfrm>
      </p:grpSpPr>
      <p:sp>
        <p:nvSpPr>
          <p:cNvPr id="72" name="Google Shape;72;g777003468f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777003468f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2D3B45"/>
                </a:solidFill>
                <a:highlight>
                  <a:srgbClr val="FFFFFF"/>
                </a:highlight>
              </a:rPr>
              <a:t>Slide 2</a:t>
            </a:r>
            <a:r>
              <a:rPr lang="en" sz="1200">
                <a:solidFill>
                  <a:srgbClr val="2D3B45"/>
                </a:solidFill>
                <a:highlight>
                  <a:srgbClr val="FFFFFF"/>
                </a:highlight>
              </a:rPr>
              <a:t>: </a:t>
            </a:r>
            <a:r>
              <a:rPr lang="en" sz="1200" u="sng">
                <a:solidFill>
                  <a:srgbClr val="2D3B45"/>
                </a:solidFill>
                <a:highlight>
                  <a:srgbClr val="FFFFFF"/>
                </a:highlight>
              </a:rPr>
              <a:t>Thumbnail pictures of team members</a:t>
            </a:r>
            <a:r>
              <a:rPr lang="en" sz="1200">
                <a:solidFill>
                  <a:srgbClr val="2D3B45"/>
                </a:solidFill>
                <a:highlight>
                  <a:srgbClr val="FFFFFF"/>
                </a:highlight>
              </a:rPr>
              <a:t> with names beneath picture and main responsibilities on the project. All you need to do is name your team mates. Don't spend time explaining responsibilities.</a:t>
            </a:r>
            <a:endParaRPr sz="1200">
              <a:solidFill>
                <a:srgbClr val="2D3B45"/>
              </a:solidFill>
              <a:highlight>
                <a:srgbClr val="FFFFFF"/>
              </a:highlight>
            </a:endParaRPr>
          </a:p>
          <a:p>
            <a:pPr indent="0" lvl="0" marL="0" rtl="0" algn="l">
              <a:lnSpc>
                <a:spcPct val="115000"/>
              </a:lnSpc>
              <a:spcBef>
                <a:spcPts val="900"/>
              </a:spcBef>
              <a:spcAft>
                <a:spcPts val="0"/>
              </a:spcAft>
              <a:buClr>
                <a:schemeClr val="dk1"/>
              </a:buClr>
              <a:buSzPts val="1100"/>
              <a:buFont typeface="Arial"/>
              <a:buNone/>
            </a:pPr>
            <a:r>
              <a:rPr lang="en" sz="1200">
                <a:solidFill>
                  <a:srgbClr val="2D3B45"/>
                </a:solidFill>
                <a:highlight>
                  <a:srgbClr val="FFFFFF"/>
                </a:highlight>
              </a:rPr>
              <a:t>[ (Ex. "Our team consists of...") ] </a:t>
            </a:r>
            <a:r>
              <a:rPr b="1" lang="en" sz="1200">
                <a:solidFill>
                  <a:srgbClr val="FFFFFF"/>
                </a:solidFill>
                <a:highlight>
                  <a:srgbClr val="0000FF"/>
                </a:highlight>
              </a:rPr>
              <a:t>10 sec</a:t>
            </a:r>
            <a:endParaRPr b="1" sz="1200">
              <a:solidFill>
                <a:srgbClr val="FFFFFF"/>
              </a:solidFill>
              <a:highlight>
                <a:srgbClr val="0000FF"/>
              </a:highlight>
            </a:endParaRPr>
          </a:p>
          <a:p>
            <a:pPr indent="0" lvl="0" marL="0" rtl="0" algn="l">
              <a:spcBef>
                <a:spcPts val="90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Google Shape;242;g777860c2c4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777860c2c4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g78056c7742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78056c7742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Brandon: Track CAD</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g777860c2c4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777860c2c4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Brandon: Track CAD</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g777860c2c4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777860c2c4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2D3B45"/>
                </a:solidFill>
                <a:highlight>
                  <a:schemeClr val="lt1"/>
                </a:highlight>
              </a:rPr>
              <a:t>Slides 7a</a:t>
            </a:r>
            <a:r>
              <a:rPr lang="en" sz="1200">
                <a:solidFill>
                  <a:srgbClr val="2D3B45"/>
                </a:solidFill>
                <a:highlight>
                  <a:schemeClr val="lt1"/>
                </a:highlight>
              </a:rPr>
              <a:t>... : </a:t>
            </a:r>
            <a:r>
              <a:rPr lang="en" sz="1200" u="sng">
                <a:solidFill>
                  <a:srgbClr val="2D3B45"/>
                </a:solidFill>
                <a:highlight>
                  <a:schemeClr val="lt1"/>
                </a:highlight>
              </a:rPr>
              <a:t>Describe your design and how you arrived at it</a:t>
            </a:r>
            <a:r>
              <a:rPr lang="en" sz="1200">
                <a:solidFill>
                  <a:srgbClr val="2D3B45"/>
                </a:solidFill>
                <a:highlight>
                  <a:schemeClr val="lt1"/>
                </a:highlight>
              </a:rPr>
              <a:t>. </a:t>
            </a:r>
            <a:r>
              <a:rPr b="1" lang="en" sz="1200">
                <a:solidFill>
                  <a:schemeClr val="lt1"/>
                </a:solidFill>
                <a:highlight>
                  <a:srgbClr val="0000FF"/>
                </a:highlight>
              </a:rPr>
              <a:t>7 min</a:t>
            </a:r>
            <a:endParaRPr b="1" sz="1200">
              <a:solidFill>
                <a:schemeClr val="lt1"/>
              </a:solidFill>
              <a:highlight>
                <a:srgbClr val="0000FF"/>
              </a:highlight>
            </a:endParaRPr>
          </a:p>
          <a:p>
            <a:pPr indent="0" lvl="0" marL="0" rtl="0" algn="l">
              <a:spcBef>
                <a:spcPts val="0"/>
              </a:spcBef>
              <a:spcAft>
                <a:spcPts val="0"/>
              </a:spcAft>
              <a:buClr>
                <a:schemeClr val="dk1"/>
              </a:buClr>
              <a:buSzPts val="1100"/>
              <a:buFont typeface="Arial"/>
              <a:buNone/>
            </a:pPr>
            <a:r>
              <a:rPr lang="en" sz="1200">
                <a:solidFill>
                  <a:srgbClr val="2D3B45"/>
                </a:solidFill>
                <a:highlight>
                  <a:schemeClr val="lt1"/>
                </a:highlight>
              </a:rPr>
              <a:t>Start this section with your literature/state-of-the-art review, so you can show what research you did to, 1) Avoid reinventing the wheel, and 2) Use existing knowledge, standards, etc. to guide your design decisions to your final design. Make good use of multiple views of solid models, cut-aways, exploded views, etc. to communicate your design and how it works. Explain how your designs were or would be fabricated.</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Google Shape;292;g777860c2c4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777860c2c4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2D3B45"/>
                </a:solidFill>
                <a:highlight>
                  <a:schemeClr val="lt1"/>
                </a:highlight>
              </a:rPr>
              <a:t>Slides 7a</a:t>
            </a:r>
            <a:r>
              <a:rPr lang="en" sz="1200">
                <a:solidFill>
                  <a:srgbClr val="2D3B45"/>
                </a:solidFill>
                <a:highlight>
                  <a:schemeClr val="lt1"/>
                </a:highlight>
              </a:rPr>
              <a:t>... : </a:t>
            </a:r>
            <a:r>
              <a:rPr lang="en" sz="1200" u="sng">
                <a:solidFill>
                  <a:srgbClr val="2D3B45"/>
                </a:solidFill>
                <a:highlight>
                  <a:schemeClr val="lt1"/>
                </a:highlight>
              </a:rPr>
              <a:t>Describe your design and how you arrived at it</a:t>
            </a:r>
            <a:r>
              <a:rPr lang="en" sz="1200">
                <a:solidFill>
                  <a:srgbClr val="2D3B45"/>
                </a:solidFill>
                <a:highlight>
                  <a:schemeClr val="lt1"/>
                </a:highlight>
              </a:rPr>
              <a:t>. </a:t>
            </a:r>
            <a:r>
              <a:rPr b="1" lang="en" sz="1200">
                <a:solidFill>
                  <a:schemeClr val="lt1"/>
                </a:solidFill>
                <a:highlight>
                  <a:srgbClr val="0000FF"/>
                </a:highlight>
              </a:rPr>
              <a:t>7 min</a:t>
            </a:r>
            <a:endParaRPr b="1" sz="1200">
              <a:solidFill>
                <a:schemeClr val="lt1"/>
              </a:solidFill>
              <a:highlight>
                <a:srgbClr val="0000FF"/>
              </a:highlight>
            </a:endParaRPr>
          </a:p>
          <a:p>
            <a:pPr indent="0" lvl="0" marL="0" rtl="0" algn="l">
              <a:spcBef>
                <a:spcPts val="0"/>
              </a:spcBef>
              <a:spcAft>
                <a:spcPts val="0"/>
              </a:spcAft>
              <a:buClr>
                <a:schemeClr val="dk1"/>
              </a:buClr>
              <a:buSzPts val="1100"/>
              <a:buFont typeface="Arial"/>
              <a:buNone/>
            </a:pPr>
            <a:r>
              <a:rPr lang="en" sz="1200">
                <a:solidFill>
                  <a:srgbClr val="2D3B45"/>
                </a:solidFill>
                <a:highlight>
                  <a:schemeClr val="lt1"/>
                </a:highlight>
              </a:rPr>
              <a:t>Start this section with your literature/state-of-the-art review, so you can show what research you did to, 1) Avoid reinventing the wheel, and 2) Use existing knowledge, standards, etc. to guide your design decisions to your final design. Make good use of multiple views of solid models, cut-aways, exploded views, etc. to communicate your design and how it works. Explain how your designs were or would be fabricated.</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 name="Shape 300"/>
        <p:cNvGrpSpPr/>
        <p:nvPr/>
      </p:nvGrpSpPr>
      <p:grpSpPr>
        <a:xfrm>
          <a:off x="0" y="0"/>
          <a:ext cx="0" cy="0"/>
          <a:chOff x="0" y="0"/>
          <a:chExt cx="0" cy="0"/>
        </a:xfrm>
      </p:grpSpPr>
      <p:sp>
        <p:nvSpPr>
          <p:cNvPr id="301" name="Google Shape;301;g777860c2c4_3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777860c2c4_3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2D3B45"/>
                </a:solidFill>
                <a:highlight>
                  <a:schemeClr val="lt1"/>
                </a:highlight>
              </a:rPr>
              <a:t>Slides 7a</a:t>
            </a:r>
            <a:r>
              <a:rPr lang="en" sz="1200">
                <a:solidFill>
                  <a:srgbClr val="2D3B45"/>
                </a:solidFill>
                <a:highlight>
                  <a:schemeClr val="lt1"/>
                </a:highlight>
              </a:rPr>
              <a:t>... : </a:t>
            </a:r>
            <a:r>
              <a:rPr lang="en" sz="1200" u="sng">
                <a:solidFill>
                  <a:srgbClr val="2D3B45"/>
                </a:solidFill>
                <a:highlight>
                  <a:schemeClr val="lt1"/>
                </a:highlight>
              </a:rPr>
              <a:t>Describe your design and how you arrived at it</a:t>
            </a:r>
            <a:r>
              <a:rPr lang="en" sz="1200">
                <a:solidFill>
                  <a:srgbClr val="2D3B45"/>
                </a:solidFill>
                <a:highlight>
                  <a:schemeClr val="lt1"/>
                </a:highlight>
              </a:rPr>
              <a:t>. </a:t>
            </a:r>
            <a:r>
              <a:rPr b="1" lang="en" sz="1200">
                <a:solidFill>
                  <a:schemeClr val="lt1"/>
                </a:solidFill>
                <a:highlight>
                  <a:srgbClr val="0000FF"/>
                </a:highlight>
              </a:rPr>
              <a:t>7 min</a:t>
            </a:r>
            <a:endParaRPr b="1" sz="1200">
              <a:solidFill>
                <a:schemeClr val="lt1"/>
              </a:solidFill>
              <a:highlight>
                <a:srgbClr val="0000FF"/>
              </a:highlight>
            </a:endParaRPr>
          </a:p>
          <a:p>
            <a:pPr indent="0" lvl="0" marL="0" rtl="0" algn="l">
              <a:spcBef>
                <a:spcPts val="0"/>
              </a:spcBef>
              <a:spcAft>
                <a:spcPts val="0"/>
              </a:spcAft>
              <a:buClr>
                <a:schemeClr val="dk1"/>
              </a:buClr>
              <a:buSzPts val="1100"/>
              <a:buFont typeface="Arial"/>
              <a:buNone/>
            </a:pPr>
            <a:r>
              <a:rPr lang="en" sz="1200">
                <a:solidFill>
                  <a:srgbClr val="2D3B45"/>
                </a:solidFill>
                <a:highlight>
                  <a:schemeClr val="lt1"/>
                </a:highlight>
              </a:rPr>
              <a:t>Start this section with your literature/state-of-the-art review, so you can show what research you did to, 1) Avoid reinventing the wheel, and 2) Use existing knowledge, standards, etc. to guide your design decisions to your final design. Make good use of multiple views of solid models, cut-aways, exploded views, etc. to communicate your design and how it works. Explain how your designs were or would be fabricated.</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 name="Shape 311"/>
        <p:cNvGrpSpPr/>
        <p:nvPr/>
      </p:nvGrpSpPr>
      <p:grpSpPr>
        <a:xfrm>
          <a:off x="0" y="0"/>
          <a:ext cx="0" cy="0"/>
          <a:chOff x="0" y="0"/>
          <a:chExt cx="0" cy="0"/>
        </a:xfrm>
      </p:grpSpPr>
      <p:sp>
        <p:nvSpPr>
          <p:cNvPr id="312" name="Google Shape;312;g777860c2c4_3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777860c2c4_3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2D3B45"/>
                </a:solidFill>
                <a:highlight>
                  <a:schemeClr val="lt1"/>
                </a:highlight>
              </a:rPr>
              <a:t>Slides 7a</a:t>
            </a:r>
            <a:r>
              <a:rPr lang="en" sz="1200">
                <a:solidFill>
                  <a:srgbClr val="2D3B45"/>
                </a:solidFill>
                <a:highlight>
                  <a:schemeClr val="lt1"/>
                </a:highlight>
              </a:rPr>
              <a:t>... : </a:t>
            </a:r>
            <a:r>
              <a:rPr lang="en" sz="1200" u="sng">
                <a:solidFill>
                  <a:srgbClr val="2D3B45"/>
                </a:solidFill>
                <a:highlight>
                  <a:schemeClr val="lt1"/>
                </a:highlight>
              </a:rPr>
              <a:t>Describe your design and how you arrived at it</a:t>
            </a:r>
            <a:r>
              <a:rPr lang="en" sz="1200">
                <a:solidFill>
                  <a:srgbClr val="2D3B45"/>
                </a:solidFill>
                <a:highlight>
                  <a:schemeClr val="lt1"/>
                </a:highlight>
              </a:rPr>
              <a:t>. </a:t>
            </a:r>
            <a:r>
              <a:rPr b="1" lang="en" sz="1200">
                <a:solidFill>
                  <a:schemeClr val="lt1"/>
                </a:solidFill>
                <a:highlight>
                  <a:srgbClr val="0000FF"/>
                </a:highlight>
              </a:rPr>
              <a:t>7 min</a:t>
            </a:r>
            <a:endParaRPr b="1" sz="1200">
              <a:solidFill>
                <a:schemeClr val="lt1"/>
              </a:solidFill>
              <a:highlight>
                <a:srgbClr val="0000FF"/>
              </a:highlight>
            </a:endParaRPr>
          </a:p>
          <a:p>
            <a:pPr indent="0" lvl="0" marL="0" rtl="0" algn="l">
              <a:spcBef>
                <a:spcPts val="0"/>
              </a:spcBef>
              <a:spcAft>
                <a:spcPts val="0"/>
              </a:spcAft>
              <a:buClr>
                <a:schemeClr val="dk1"/>
              </a:buClr>
              <a:buSzPts val="1100"/>
              <a:buFont typeface="Arial"/>
              <a:buNone/>
            </a:pPr>
            <a:r>
              <a:rPr lang="en" sz="1200">
                <a:solidFill>
                  <a:srgbClr val="2D3B45"/>
                </a:solidFill>
                <a:highlight>
                  <a:schemeClr val="lt1"/>
                </a:highlight>
              </a:rPr>
              <a:t>Start this section with your literature/state-of-the-art review, so you can show what research you did to, 1) Avoid reinventing the wheel, and 2) Use existing knowledge, standards, etc. to guide your design decisions to your final design. Make good use of multiple views of solid models, cut-aways, exploded views, etc. to communicate your design and how it works. Explain how your designs were or would be fabricated.</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Google Shape;322;g777860c2c4_3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777860c2c4_3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2D3B45"/>
                </a:solidFill>
                <a:highlight>
                  <a:schemeClr val="lt1"/>
                </a:highlight>
              </a:rPr>
              <a:t>Slides 7a</a:t>
            </a:r>
            <a:r>
              <a:rPr lang="en" sz="1200">
                <a:solidFill>
                  <a:srgbClr val="2D3B45"/>
                </a:solidFill>
                <a:highlight>
                  <a:schemeClr val="lt1"/>
                </a:highlight>
              </a:rPr>
              <a:t>... : </a:t>
            </a:r>
            <a:r>
              <a:rPr lang="en" sz="1200" u="sng">
                <a:solidFill>
                  <a:srgbClr val="2D3B45"/>
                </a:solidFill>
                <a:highlight>
                  <a:schemeClr val="lt1"/>
                </a:highlight>
              </a:rPr>
              <a:t>Describe your design and how you arrived at it</a:t>
            </a:r>
            <a:r>
              <a:rPr lang="en" sz="1200">
                <a:solidFill>
                  <a:srgbClr val="2D3B45"/>
                </a:solidFill>
                <a:highlight>
                  <a:schemeClr val="lt1"/>
                </a:highlight>
              </a:rPr>
              <a:t>. </a:t>
            </a:r>
            <a:r>
              <a:rPr b="1" lang="en" sz="1200">
                <a:solidFill>
                  <a:schemeClr val="lt1"/>
                </a:solidFill>
                <a:highlight>
                  <a:srgbClr val="0000FF"/>
                </a:highlight>
              </a:rPr>
              <a:t>7 min</a:t>
            </a:r>
            <a:endParaRPr b="1" sz="1200">
              <a:solidFill>
                <a:schemeClr val="lt1"/>
              </a:solidFill>
              <a:highlight>
                <a:srgbClr val="0000FF"/>
              </a:highlight>
            </a:endParaRPr>
          </a:p>
          <a:p>
            <a:pPr indent="0" lvl="0" marL="0" rtl="0" algn="l">
              <a:spcBef>
                <a:spcPts val="0"/>
              </a:spcBef>
              <a:spcAft>
                <a:spcPts val="0"/>
              </a:spcAft>
              <a:buClr>
                <a:schemeClr val="dk1"/>
              </a:buClr>
              <a:buSzPts val="1100"/>
              <a:buFont typeface="Arial"/>
              <a:buNone/>
            </a:pPr>
            <a:r>
              <a:rPr lang="en" sz="1200">
                <a:solidFill>
                  <a:srgbClr val="2D3B45"/>
                </a:solidFill>
                <a:highlight>
                  <a:schemeClr val="lt1"/>
                </a:highlight>
              </a:rPr>
              <a:t>Start this section with your literature/state-of-the-art review, so you can show what research you did to, 1) Avoid reinventing the wheel, and 2) Use existing knowledge, standards, etc. to guide your design decisions to your final design. Make good use of multiple views of solid models, cut-aways, exploded views, etc. to communicate your design and how it works. Explain how your designs were or would be fabricated.</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Google Shape;330;g831df6211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831df6211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 name="Shape 340"/>
        <p:cNvGrpSpPr/>
        <p:nvPr/>
      </p:nvGrpSpPr>
      <p:grpSpPr>
        <a:xfrm>
          <a:off x="0" y="0"/>
          <a:ext cx="0" cy="0"/>
          <a:chOff x="0" y="0"/>
          <a:chExt cx="0" cy="0"/>
        </a:xfrm>
      </p:grpSpPr>
      <p:sp>
        <p:nvSpPr>
          <p:cNvPr id="341" name="Google Shape;341;g777860c2c4_2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777860c2c4_2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g777860c2c4_3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777860c2c4_3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7" name="Shape 347"/>
        <p:cNvGrpSpPr/>
        <p:nvPr/>
      </p:nvGrpSpPr>
      <p:grpSpPr>
        <a:xfrm>
          <a:off x="0" y="0"/>
          <a:ext cx="0" cy="0"/>
          <a:chOff x="0" y="0"/>
          <a:chExt cx="0" cy="0"/>
        </a:xfrm>
      </p:grpSpPr>
      <p:sp>
        <p:nvSpPr>
          <p:cNvPr id="348" name="Google Shape;348;g777003468f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777003468f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2D3B45"/>
                </a:solidFill>
                <a:highlight>
                  <a:schemeClr val="lt1"/>
                </a:highlight>
              </a:rPr>
              <a:t>Slides 8a</a:t>
            </a:r>
            <a:r>
              <a:rPr lang="en" sz="1200">
                <a:solidFill>
                  <a:srgbClr val="2D3B45"/>
                </a:solidFill>
                <a:highlight>
                  <a:schemeClr val="lt1"/>
                </a:highlight>
              </a:rPr>
              <a:t>... : </a:t>
            </a:r>
            <a:r>
              <a:rPr lang="en" sz="1200" u="sng">
                <a:solidFill>
                  <a:srgbClr val="2D3B45"/>
                </a:solidFill>
                <a:highlight>
                  <a:schemeClr val="lt1"/>
                </a:highlight>
              </a:rPr>
              <a:t>Describe your analysis, validation, tests, simulations, etc. that will give evidence that your design meets the design specifications</a:t>
            </a:r>
            <a:r>
              <a:rPr lang="en" sz="1200">
                <a:solidFill>
                  <a:srgbClr val="2D3B45"/>
                </a:solidFill>
                <a:highlight>
                  <a:schemeClr val="lt1"/>
                </a:highlight>
              </a:rPr>
              <a:t> </a:t>
            </a:r>
            <a:r>
              <a:rPr b="1" lang="en" sz="1200">
                <a:solidFill>
                  <a:schemeClr val="lt1"/>
                </a:solidFill>
                <a:highlight>
                  <a:srgbClr val="0000FF"/>
                </a:highlight>
              </a:rPr>
              <a:t>5 min</a:t>
            </a:r>
            <a:endParaRPr b="1" sz="1200">
              <a:solidFill>
                <a:schemeClr val="lt1"/>
              </a:solidFill>
              <a:highlight>
                <a:srgbClr val="0000FF"/>
              </a:highlight>
            </a:endParaRPr>
          </a:p>
          <a:p>
            <a:pPr indent="0" lvl="0" marL="0" rtl="0" algn="l">
              <a:spcBef>
                <a:spcPts val="0"/>
              </a:spcBef>
              <a:spcAft>
                <a:spcPts val="0"/>
              </a:spcAft>
              <a:buClr>
                <a:schemeClr val="dk1"/>
              </a:buClr>
              <a:buSzPts val="1100"/>
              <a:buFont typeface="Arial"/>
              <a:buNone/>
            </a:pPr>
            <a:r>
              <a:rPr lang="en" sz="1200">
                <a:solidFill>
                  <a:srgbClr val="2D3B45"/>
                </a:solidFill>
                <a:highlight>
                  <a:schemeClr val="lt1"/>
                </a:highlight>
              </a:rPr>
              <a:t>Explain your design analyses, and how you validated and tested that your design meets your design requirements and specifications. Here is where you can show how you applied your engineering knowledge to frame, guide, and validate your design choices. Here is also where you can show simulations of how your design works.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6" name="Shape 356"/>
        <p:cNvGrpSpPr/>
        <p:nvPr/>
      </p:nvGrpSpPr>
      <p:grpSpPr>
        <a:xfrm>
          <a:off x="0" y="0"/>
          <a:ext cx="0" cy="0"/>
          <a:chOff x="0" y="0"/>
          <a:chExt cx="0" cy="0"/>
        </a:xfrm>
      </p:grpSpPr>
      <p:sp>
        <p:nvSpPr>
          <p:cNvPr id="357" name="Google Shape;357;g72f6ce4e29_1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72f6ce4e29_1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2D3B45"/>
                </a:solidFill>
                <a:highlight>
                  <a:schemeClr val="lt1"/>
                </a:highlight>
              </a:rPr>
              <a:t>Slides 8a</a:t>
            </a:r>
            <a:r>
              <a:rPr lang="en" sz="1200">
                <a:solidFill>
                  <a:srgbClr val="2D3B45"/>
                </a:solidFill>
                <a:highlight>
                  <a:schemeClr val="lt1"/>
                </a:highlight>
              </a:rPr>
              <a:t>... : </a:t>
            </a:r>
            <a:r>
              <a:rPr lang="en" sz="1200" u="sng">
                <a:solidFill>
                  <a:srgbClr val="2D3B45"/>
                </a:solidFill>
                <a:highlight>
                  <a:schemeClr val="lt1"/>
                </a:highlight>
              </a:rPr>
              <a:t>Describe your analysis, validation, tests, simulations, etc. that will give evidence that your design meets the design specifications</a:t>
            </a:r>
            <a:r>
              <a:rPr lang="en" sz="1200">
                <a:solidFill>
                  <a:srgbClr val="2D3B45"/>
                </a:solidFill>
                <a:highlight>
                  <a:schemeClr val="lt1"/>
                </a:highlight>
              </a:rPr>
              <a:t> </a:t>
            </a:r>
            <a:r>
              <a:rPr b="1" lang="en" sz="1200">
                <a:solidFill>
                  <a:schemeClr val="lt1"/>
                </a:solidFill>
                <a:highlight>
                  <a:srgbClr val="0000FF"/>
                </a:highlight>
              </a:rPr>
              <a:t>5 min</a:t>
            </a:r>
            <a:endParaRPr b="1" sz="1200">
              <a:solidFill>
                <a:schemeClr val="lt1"/>
              </a:solidFill>
              <a:highlight>
                <a:srgbClr val="0000FF"/>
              </a:highlight>
            </a:endParaRPr>
          </a:p>
          <a:p>
            <a:pPr indent="0" lvl="0" marL="0" rtl="0" algn="l">
              <a:spcBef>
                <a:spcPts val="0"/>
              </a:spcBef>
              <a:spcAft>
                <a:spcPts val="0"/>
              </a:spcAft>
              <a:buClr>
                <a:schemeClr val="dk1"/>
              </a:buClr>
              <a:buSzPts val="1100"/>
              <a:buFont typeface="Arial"/>
              <a:buNone/>
            </a:pPr>
            <a:r>
              <a:rPr lang="en" sz="1200">
                <a:solidFill>
                  <a:srgbClr val="2D3B45"/>
                </a:solidFill>
                <a:highlight>
                  <a:schemeClr val="lt1"/>
                </a:highlight>
              </a:rPr>
              <a:t>Explain your design analyses, and how you validated and tested that your design meets your design requirements and specifications. Here is where you can show how you applied your engineering knowledge to frame, guide, and validate your design choices. Here is also where you can show simulations of how your design works.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1" name="Shape 371"/>
        <p:cNvGrpSpPr/>
        <p:nvPr/>
      </p:nvGrpSpPr>
      <p:grpSpPr>
        <a:xfrm>
          <a:off x="0" y="0"/>
          <a:ext cx="0" cy="0"/>
          <a:chOff x="0" y="0"/>
          <a:chExt cx="0" cy="0"/>
        </a:xfrm>
      </p:grpSpPr>
      <p:sp>
        <p:nvSpPr>
          <p:cNvPr id="372" name="Google Shape;372;g777860c2c4_5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777860c2c4_5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2D3B45"/>
                </a:solidFill>
                <a:highlight>
                  <a:schemeClr val="lt1"/>
                </a:highlight>
              </a:rPr>
              <a:t>Slides 8a</a:t>
            </a:r>
            <a:r>
              <a:rPr lang="en" sz="1200">
                <a:solidFill>
                  <a:srgbClr val="2D3B45"/>
                </a:solidFill>
                <a:highlight>
                  <a:schemeClr val="lt1"/>
                </a:highlight>
              </a:rPr>
              <a:t>... : </a:t>
            </a:r>
            <a:r>
              <a:rPr lang="en" sz="1200" u="sng">
                <a:solidFill>
                  <a:srgbClr val="2D3B45"/>
                </a:solidFill>
                <a:highlight>
                  <a:schemeClr val="lt1"/>
                </a:highlight>
              </a:rPr>
              <a:t>Describe your analysis, validation, tests, simulations, etc. that will give evidence that your design meets the design specifications</a:t>
            </a:r>
            <a:r>
              <a:rPr lang="en" sz="1200">
                <a:solidFill>
                  <a:srgbClr val="2D3B45"/>
                </a:solidFill>
                <a:highlight>
                  <a:schemeClr val="lt1"/>
                </a:highlight>
              </a:rPr>
              <a:t> </a:t>
            </a:r>
            <a:r>
              <a:rPr b="1" lang="en" sz="1200">
                <a:solidFill>
                  <a:schemeClr val="lt1"/>
                </a:solidFill>
                <a:highlight>
                  <a:srgbClr val="0000FF"/>
                </a:highlight>
              </a:rPr>
              <a:t>5 min</a:t>
            </a:r>
            <a:endParaRPr b="1" sz="1200">
              <a:solidFill>
                <a:schemeClr val="lt1"/>
              </a:solidFill>
              <a:highlight>
                <a:srgbClr val="0000FF"/>
              </a:highlight>
            </a:endParaRPr>
          </a:p>
          <a:p>
            <a:pPr indent="0" lvl="0" marL="0" rtl="0" algn="l">
              <a:spcBef>
                <a:spcPts val="0"/>
              </a:spcBef>
              <a:spcAft>
                <a:spcPts val="0"/>
              </a:spcAft>
              <a:buClr>
                <a:schemeClr val="dk1"/>
              </a:buClr>
              <a:buSzPts val="1100"/>
              <a:buFont typeface="Arial"/>
              <a:buNone/>
            </a:pPr>
            <a:r>
              <a:rPr lang="en" sz="1200">
                <a:solidFill>
                  <a:srgbClr val="2D3B45"/>
                </a:solidFill>
                <a:highlight>
                  <a:schemeClr val="lt1"/>
                </a:highlight>
              </a:rPr>
              <a:t>Explain your design analyses, and how you validated and tested that your design meets your design requirements and specifications. Here is where you can show how you applied your engineering knowledge to frame, guide, and validate your design choices. Here is also where you can show simulations of how your design works.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9" name="Shape 379"/>
        <p:cNvGrpSpPr/>
        <p:nvPr/>
      </p:nvGrpSpPr>
      <p:grpSpPr>
        <a:xfrm>
          <a:off x="0" y="0"/>
          <a:ext cx="0" cy="0"/>
          <a:chOff x="0" y="0"/>
          <a:chExt cx="0" cy="0"/>
        </a:xfrm>
      </p:grpSpPr>
      <p:sp>
        <p:nvSpPr>
          <p:cNvPr id="380" name="Google Shape;380;g777860c2c4_5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777860c2c4_5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2D3B45"/>
                </a:solidFill>
                <a:highlight>
                  <a:schemeClr val="lt1"/>
                </a:highlight>
              </a:rPr>
              <a:t>Slides 8a</a:t>
            </a:r>
            <a:r>
              <a:rPr lang="en" sz="1200">
                <a:solidFill>
                  <a:srgbClr val="2D3B45"/>
                </a:solidFill>
                <a:highlight>
                  <a:schemeClr val="lt1"/>
                </a:highlight>
              </a:rPr>
              <a:t>... : </a:t>
            </a:r>
            <a:r>
              <a:rPr lang="en" sz="1200" u="sng">
                <a:solidFill>
                  <a:srgbClr val="2D3B45"/>
                </a:solidFill>
                <a:highlight>
                  <a:schemeClr val="lt1"/>
                </a:highlight>
              </a:rPr>
              <a:t>Describe your analysis, validation, tests, simulations, etc. that will give evidence that your design meets the design specifications</a:t>
            </a:r>
            <a:r>
              <a:rPr lang="en" sz="1200">
                <a:solidFill>
                  <a:srgbClr val="2D3B45"/>
                </a:solidFill>
                <a:highlight>
                  <a:schemeClr val="lt1"/>
                </a:highlight>
              </a:rPr>
              <a:t> </a:t>
            </a:r>
            <a:r>
              <a:rPr b="1" lang="en" sz="1200">
                <a:solidFill>
                  <a:schemeClr val="lt1"/>
                </a:solidFill>
                <a:highlight>
                  <a:srgbClr val="0000FF"/>
                </a:highlight>
              </a:rPr>
              <a:t>5 min</a:t>
            </a:r>
            <a:endParaRPr b="1" sz="1200">
              <a:solidFill>
                <a:schemeClr val="lt1"/>
              </a:solidFill>
              <a:highlight>
                <a:srgbClr val="0000FF"/>
              </a:highlight>
            </a:endParaRPr>
          </a:p>
          <a:p>
            <a:pPr indent="0" lvl="0" marL="0" rtl="0" algn="l">
              <a:spcBef>
                <a:spcPts val="0"/>
              </a:spcBef>
              <a:spcAft>
                <a:spcPts val="0"/>
              </a:spcAft>
              <a:buClr>
                <a:schemeClr val="dk1"/>
              </a:buClr>
              <a:buSzPts val="1100"/>
              <a:buFont typeface="Arial"/>
              <a:buNone/>
            </a:pPr>
            <a:r>
              <a:rPr lang="en" sz="1200">
                <a:solidFill>
                  <a:srgbClr val="2D3B45"/>
                </a:solidFill>
                <a:highlight>
                  <a:schemeClr val="lt1"/>
                </a:highlight>
              </a:rPr>
              <a:t>Explain your design analyses, and how you validated and tested that your design meets your design requirements and specifications. Here is where you can show how you applied your engineering knowledge to frame, guide, and validate your design choices. Here is also where you can show simulations of how your design works.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8" name="Shape 388"/>
        <p:cNvGrpSpPr/>
        <p:nvPr/>
      </p:nvGrpSpPr>
      <p:grpSpPr>
        <a:xfrm>
          <a:off x="0" y="0"/>
          <a:ext cx="0" cy="0"/>
          <a:chOff x="0" y="0"/>
          <a:chExt cx="0" cy="0"/>
        </a:xfrm>
      </p:grpSpPr>
      <p:sp>
        <p:nvSpPr>
          <p:cNvPr id="389" name="Google Shape;389;g830576376f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830576376f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2D3B45"/>
                </a:solidFill>
                <a:highlight>
                  <a:schemeClr val="lt1"/>
                </a:highlight>
              </a:rPr>
              <a:t>Slides 8a</a:t>
            </a:r>
            <a:r>
              <a:rPr lang="en" sz="1200">
                <a:solidFill>
                  <a:srgbClr val="2D3B45"/>
                </a:solidFill>
                <a:highlight>
                  <a:schemeClr val="lt1"/>
                </a:highlight>
              </a:rPr>
              <a:t>... : </a:t>
            </a:r>
            <a:r>
              <a:rPr lang="en" sz="1200" u="sng">
                <a:solidFill>
                  <a:srgbClr val="2D3B45"/>
                </a:solidFill>
                <a:highlight>
                  <a:schemeClr val="lt1"/>
                </a:highlight>
              </a:rPr>
              <a:t>Describe your analysis, validation, tests, simulations, etc. that will give evidence that your design meets the design specifications</a:t>
            </a:r>
            <a:r>
              <a:rPr lang="en" sz="1200">
                <a:solidFill>
                  <a:srgbClr val="2D3B45"/>
                </a:solidFill>
                <a:highlight>
                  <a:schemeClr val="lt1"/>
                </a:highlight>
              </a:rPr>
              <a:t> </a:t>
            </a:r>
            <a:r>
              <a:rPr b="1" lang="en" sz="1200">
                <a:solidFill>
                  <a:schemeClr val="lt1"/>
                </a:solidFill>
                <a:highlight>
                  <a:srgbClr val="0000FF"/>
                </a:highlight>
              </a:rPr>
              <a:t>5 min</a:t>
            </a:r>
            <a:endParaRPr b="1" sz="1200">
              <a:solidFill>
                <a:schemeClr val="lt1"/>
              </a:solidFill>
              <a:highlight>
                <a:srgbClr val="0000FF"/>
              </a:highlight>
            </a:endParaRPr>
          </a:p>
          <a:p>
            <a:pPr indent="0" lvl="0" marL="0" rtl="0" algn="l">
              <a:spcBef>
                <a:spcPts val="0"/>
              </a:spcBef>
              <a:spcAft>
                <a:spcPts val="0"/>
              </a:spcAft>
              <a:buClr>
                <a:schemeClr val="dk1"/>
              </a:buClr>
              <a:buSzPts val="1100"/>
              <a:buFont typeface="Arial"/>
              <a:buNone/>
            </a:pPr>
            <a:r>
              <a:rPr lang="en" sz="1200">
                <a:solidFill>
                  <a:srgbClr val="2D3B45"/>
                </a:solidFill>
                <a:highlight>
                  <a:schemeClr val="lt1"/>
                </a:highlight>
              </a:rPr>
              <a:t>Explain your design analyses, and how you validated and tested that your design meets your design requirements and specifications. Here is where you can show how you applied your engineering knowledge to frame, guide, and validate your design choices. Here is also where you can show simulations of how your design works.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5" name="Shape 405"/>
        <p:cNvGrpSpPr/>
        <p:nvPr/>
      </p:nvGrpSpPr>
      <p:grpSpPr>
        <a:xfrm>
          <a:off x="0" y="0"/>
          <a:ext cx="0" cy="0"/>
          <a:chOff x="0" y="0"/>
          <a:chExt cx="0" cy="0"/>
        </a:xfrm>
      </p:grpSpPr>
      <p:sp>
        <p:nvSpPr>
          <p:cNvPr id="406" name="Google Shape;406;g777003468f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777003468f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2D3B45"/>
                </a:solidFill>
                <a:highlight>
                  <a:schemeClr val="lt1"/>
                </a:highlight>
              </a:rPr>
              <a:t>Slides 8a</a:t>
            </a:r>
            <a:r>
              <a:rPr lang="en" sz="1200">
                <a:solidFill>
                  <a:srgbClr val="2D3B45"/>
                </a:solidFill>
                <a:highlight>
                  <a:schemeClr val="lt1"/>
                </a:highlight>
              </a:rPr>
              <a:t>... : </a:t>
            </a:r>
            <a:r>
              <a:rPr lang="en" sz="1200" u="sng">
                <a:solidFill>
                  <a:srgbClr val="2D3B45"/>
                </a:solidFill>
                <a:highlight>
                  <a:schemeClr val="lt1"/>
                </a:highlight>
              </a:rPr>
              <a:t>Describe your analysis, validation, tests, simulations, etc. that will give evidence that your design meets the design specifications</a:t>
            </a:r>
            <a:r>
              <a:rPr lang="en" sz="1200">
                <a:solidFill>
                  <a:srgbClr val="2D3B45"/>
                </a:solidFill>
                <a:highlight>
                  <a:schemeClr val="lt1"/>
                </a:highlight>
              </a:rPr>
              <a:t> </a:t>
            </a:r>
            <a:r>
              <a:rPr b="1" lang="en" sz="1200">
                <a:solidFill>
                  <a:schemeClr val="lt1"/>
                </a:solidFill>
                <a:highlight>
                  <a:srgbClr val="0000FF"/>
                </a:highlight>
              </a:rPr>
              <a:t>5 min</a:t>
            </a:r>
            <a:endParaRPr b="1" sz="1200">
              <a:solidFill>
                <a:schemeClr val="lt1"/>
              </a:solidFill>
              <a:highlight>
                <a:srgbClr val="0000FF"/>
              </a:highlight>
            </a:endParaRPr>
          </a:p>
          <a:p>
            <a:pPr indent="0" lvl="0" marL="0" rtl="0" algn="l">
              <a:spcBef>
                <a:spcPts val="0"/>
              </a:spcBef>
              <a:spcAft>
                <a:spcPts val="0"/>
              </a:spcAft>
              <a:buClr>
                <a:schemeClr val="dk1"/>
              </a:buClr>
              <a:buSzPts val="1100"/>
              <a:buFont typeface="Arial"/>
              <a:buNone/>
            </a:pPr>
            <a:r>
              <a:rPr lang="en" sz="1200">
                <a:solidFill>
                  <a:srgbClr val="2D3B45"/>
                </a:solidFill>
                <a:highlight>
                  <a:schemeClr val="lt1"/>
                </a:highlight>
              </a:rPr>
              <a:t>Explain your design analyses, and how you validated and tested that your design meets your design requirements and specifications. Here is where you can show how you applied your engineering knowledge to frame, guide, and validate your design choices. Here is also where you can show simulations of how your design works.</a:t>
            </a:r>
            <a:endParaRPr>
              <a:solidFill>
                <a:schemeClr val="dk1"/>
              </a:solidFill>
            </a:endParaRPr>
          </a:p>
          <a:p>
            <a:pPr indent="0" lvl="0" marL="0" rtl="0" algn="l">
              <a:spcBef>
                <a:spcPts val="0"/>
              </a:spcBef>
              <a:spcAft>
                <a:spcPts val="0"/>
              </a:spcAft>
              <a:buNone/>
            </a:pPr>
            <a:r>
              <a:t/>
            </a:r>
            <a:endParaRPr sz="1200">
              <a:solidFill>
                <a:srgbClr val="2D3B45"/>
              </a:solidFill>
              <a:highlight>
                <a:schemeClr val="lt1"/>
              </a:highlight>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Google Shape;416;g777860c2c4_3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777860c2c4_3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2" name="Shape 422"/>
        <p:cNvGrpSpPr/>
        <p:nvPr/>
      </p:nvGrpSpPr>
      <p:grpSpPr>
        <a:xfrm>
          <a:off x="0" y="0"/>
          <a:ext cx="0" cy="0"/>
          <a:chOff x="0" y="0"/>
          <a:chExt cx="0" cy="0"/>
        </a:xfrm>
      </p:grpSpPr>
      <p:sp>
        <p:nvSpPr>
          <p:cNvPr id="423" name="Google Shape;423;g777003468f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777003468f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900"/>
              </a:spcBef>
              <a:spcAft>
                <a:spcPts val="0"/>
              </a:spcAft>
              <a:buClr>
                <a:schemeClr val="dk1"/>
              </a:buClr>
              <a:buSzPts val="1100"/>
              <a:buFont typeface="Arial"/>
              <a:buNone/>
            </a:pPr>
            <a:r>
              <a:rPr b="1" lang="en" sz="1200">
                <a:solidFill>
                  <a:srgbClr val="2D3B45"/>
                </a:solidFill>
                <a:highlight>
                  <a:schemeClr val="lt1"/>
                </a:highlight>
              </a:rPr>
              <a:t>Slides 9a</a:t>
            </a:r>
            <a:r>
              <a:rPr lang="en" sz="1200">
                <a:solidFill>
                  <a:srgbClr val="2D3B45"/>
                </a:solidFill>
                <a:highlight>
                  <a:schemeClr val="lt1"/>
                </a:highlight>
              </a:rPr>
              <a:t>... : </a:t>
            </a:r>
            <a:r>
              <a:rPr lang="en" sz="1200" u="sng">
                <a:solidFill>
                  <a:srgbClr val="2D3B45"/>
                </a:solidFill>
                <a:highlight>
                  <a:schemeClr val="lt1"/>
                </a:highlight>
              </a:rPr>
              <a:t>Conclusion and suggestions for future work</a:t>
            </a:r>
            <a:r>
              <a:rPr lang="en" sz="1200">
                <a:solidFill>
                  <a:srgbClr val="2D3B45"/>
                </a:solidFill>
                <a:highlight>
                  <a:schemeClr val="lt1"/>
                </a:highlight>
              </a:rPr>
              <a:t> </a:t>
            </a:r>
            <a:r>
              <a:rPr b="1" lang="en" sz="1200">
                <a:solidFill>
                  <a:schemeClr val="lt1"/>
                </a:solidFill>
                <a:highlight>
                  <a:srgbClr val="0000FF"/>
                </a:highlight>
              </a:rPr>
              <a:t>3 min</a:t>
            </a:r>
            <a:endParaRPr b="1" sz="1200">
              <a:solidFill>
                <a:schemeClr val="lt1"/>
              </a:solidFill>
              <a:highlight>
                <a:srgbClr val="0000FF"/>
              </a:highlight>
            </a:endParaRPr>
          </a:p>
          <a:p>
            <a:pPr indent="0" lvl="0" marL="0" rtl="0" algn="l">
              <a:lnSpc>
                <a:spcPct val="115000"/>
              </a:lnSpc>
              <a:spcBef>
                <a:spcPts val="900"/>
              </a:spcBef>
              <a:spcAft>
                <a:spcPts val="0"/>
              </a:spcAft>
              <a:buClr>
                <a:schemeClr val="dk1"/>
              </a:buClr>
              <a:buSzPts val="1100"/>
              <a:buFont typeface="Arial"/>
              <a:buNone/>
            </a:pPr>
            <a:r>
              <a:rPr lang="en" sz="1200">
                <a:solidFill>
                  <a:srgbClr val="2D3B45"/>
                </a:solidFill>
                <a:highlight>
                  <a:schemeClr val="lt1"/>
                </a:highlight>
              </a:rPr>
              <a:t>Sum up your work. Did you meet your design specs? If not, why not? What would/should you have done differently to have been successful? What did you learn over this last year? This section of your presentation is very important, so don't skimp on it!</a:t>
            </a:r>
            <a:endParaRPr sz="1200">
              <a:solidFill>
                <a:srgbClr val="2D3B45"/>
              </a:solidFill>
              <a:highlight>
                <a:schemeClr val="lt1"/>
              </a:highlight>
            </a:endParaRPr>
          </a:p>
          <a:p>
            <a:pPr indent="-304800" lvl="0" marL="698500" rtl="0" algn="l">
              <a:lnSpc>
                <a:spcPct val="115000"/>
              </a:lnSpc>
              <a:spcBef>
                <a:spcPts val="900"/>
              </a:spcBef>
              <a:spcAft>
                <a:spcPts val="0"/>
              </a:spcAft>
              <a:buClr>
                <a:srgbClr val="2D3B45"/>
              </a:buClr>
              <a:buSzPts val="1200"/>
              <a:buChar char="●"/>
            </a:pPr>
            <a:r>
              <a:rPr lang="en" sz="1200">
                <a:solidFill>
                  <a:srgbClr val="2D3B45"/>
                </a:solidFill>
                <a:highlight>
                  <a:schemeClr val="lt1"/>
                </a:highlight>
              </a:rPr>
              <a:t>Explain what should be done by the next group of Superway engineers to improve upon your work and take it to the next level?</a:t>
            </a:r>
            <a:endParaRPr sz="1200">
              <a:solidFill>
                <a:srgbClr val="2D3B45"/>
              </a:solidFill>
              <a:highlight>
                <a:schemeClr val="lt1"/>
              </a:highlight>
            </a:endParaRPr>
          </a:p>
          <a:p>
            <a:pPr indent="-304800" lvl="0" marL="698500" rtl="0" algn="l">
              <a:lnSpc>
                <a:spcPct val="115000"/>
              </a:lnSpc>
              <a:spcBef>
                <a:spcPts val="0"/>
              </a:spcBef>
              <a:spcAft>
                <a:spcPts val="0"/>
              </a:spcAft>
              <a:buClr>
                <a:srgbClr val="2D3B45"/>
              </a:buClr>
              <a:buSzPts val="1200"/>
              <a:buChar char="●"/>
            </a:pPr>
            <a:r>
              <a:rPr lang="en" sz="1200">
                <a:solidFill>
                  <a:srgbClr val="2D3B45"/>
                </a:solidFill>
                <a:highlight>
                  <a:schemeClr val="lt1"/>
                </a:highlight>
              </a:rPr>
              <a:t>Explain the broader societal impacts of your work. Explain how what you accomplished impacts sustainable transportation and society more broadly</a:t>
            </a:r>
            <a:endParaRPr sz="1200">
              <a:solidFill>
                <a:srgbClr val="2D3B45"/>
              </a:solidFill>
              <a:highlight>
                <a:schemeClr val="lt1"/>
              </a:highlight>
            </a:endParaRPr>
          </a:p>
          <a:p>
            <a:pPr indent="0" lvl="0" marL="0" rtl="0" algn="l">
              <a:spcBef>
                <a:spcPts val="10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2" name="Shape 432"/>
        <p:cNvGrpSpPr/>
        <p:nvPr/>
      </p:nvGrpSpPr>
      <p:grpSpPr>
        <a:xfrm>
          <a:off x="0" y="0"/>
          <a:ext cx="0" cy="0"/>
          <a:chOff x="0" y="0"/>
          <a:chExt cx="0" cy="0"/>
        </a:xfrm>
      </p:grpSpPr>
      <p:sp>
        <p:nvSpPr>
          <p:cNvPr id="433" name="Google Shape;433;g777860c2c4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777860c2c4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900"/>
              </a:spcBef>
              <a:spcAft>
                <a:spcPts val="0"/>
              </a:spcAft>
              <a:buClr>
                <a:schemeClr val="dk1"/>
              </a:buClr>
              <a:buSzPts val="1100"/>
              <a:buFont typeface="Arial"/>
              <a:buNone/>
            </a:pPr>
            <a:r>
              <a:rPr b="1" lang="en" sz="1200">
                <a:solidFill>
                  <a:srgbClr val="2D3B45"/>
                </a:solidFill>
                <a:highlight>
                  <a:schemeClr val="lt1"/>
                </a:highlight>
              </a:rPr>
              <a:t>Slides 9a</a:t>
            </a:r>
            <a:r>
              <a:rPr lang="en" sz="1200">
                <a:solidFill>
                  <a:srgbClr val="2D3B45"/>
                </a:solidFill>
                <a:highlight>
                  <a:schemeClr val="lt1"/>
                </a:highlight>
              </a:rPr>
              <a:t>... : </a:t>
            </a:r>
            <a:r>
              <a:rPr lang="en" sz="1200" u="sng">
                <a:solidFill>
                  <a:srgbClr val="2D3B45"/>
                </a:solidFill>
                <a:highlight>
                  <a:schemeClr val="lt1"/>
                </a:highlight>
              </a:rPr>
              <a:t>Conclusion and suggestions for future work</a:t>
            </a:r>
            <a:r>
              <a:rPr lang="en" sz="1200">
                <a:solidFill>
                  <a:srgbClr val="2D3B45"/>
                </a:solidFill>
                <a:highlight>
                  <a:schemeClr val="lt1"/>
                </a:highlight>
              </a:rPr>
              <a:t> </a:t>
            </a:r>
            <a:r>
              <a:rPr b="1" lang="en" sz="1200">
                <a:solidFill>
                  <a:schemeClr val="lt1"/>
                </a:solidFill>
                <a:highlight>
                  <a:srgbClr val="0000FF"/>
                </a:highlight>
              </a:rPr>
              <a:t>3 min</a:t>
            </a:r>
            <a:endParaRPr b="1" sz="1200">
              <a:solidFill>
                <a:schemeClr val="lt1"/>
              </a:solidFill>
              <a:highlight>
                <a:srgbClr val="0000FF"/>
              </a:highlight>
            </a:endParaRPr>
          </a:p>
          <a:p>
            <a:pPr indent="0" lvl="0" marL="0" rtl="0" algn="l">
              <a:lnSpc>
                <a:spcPct val="115000"/>
              </a:lnSpc>
              <a:spcBef>
                <a:spcPts val="900"/>
              </a:spcBef>
              <a:spcAft>
                <a:spcPts val="0"/>
              </a:spcAft>
              <a:buClr>
                <a:schemeClr val="dk1"/>
              </a:buClr>
              <a:buSzPts val="1100"/>
              <a:buFont typeface="Arial"/>
              <a:buNone/>
            </a:pPr>
            <a:r>
              <a:rPr lang="en" sz="1200">
                <a:solidFill>
                  <a:srgbClr val="2D3B45"/>
                </a:solidFill>
                <a:highlight>
                  <a:schemeClr val="lt1"/>
                </a:highlight>
              </a:rPr>
              <a:t>Sum up your work. Did you meet your design specs? If not, why not? What would/should you have done differently to have been successful? What did you learn over this last year? This section of your presentation is very important, so don't skimp on it!</a:t>
            </a:r>
            <a:endParaRPr sz="1200">
              <a:solidFill>
                <a:srgbClr val="2D3B45"/>
              </a:solidFill>
              <a:highlight>
                <a:schemeClr val="lt1"/>
              </a:highlight>
            </a:endParaRPr>
          </a:p>
          <a:p>
            <a:pPr indent="-304800" lvl="0" marL="698500" rtl="0" algn="l">
              <a:lnSpc>
                <a:spcPct val="115000"/>
              </a:lnSpc>
              <a:spcBef>
                <a:spcPts val="900"/>
              </a:spcBef>
              <a:spcAft>
                <a:spcPts val="0"/>
              </a:spcAft>
              <a:buClr>
                <a:srgbClr val="2D3B45"/>
              </a:buClr>
              <a:buSzPts val="1200"/>
              <a:buChar char="●"/>
            </a:pPr>
            <a:r>
              <a:rPr lang="en" sz="1200">
                <a:solidFill>
                  <a:srgbClr val="2D3B45"/>
                </a:solidFill>
                <a:highlight>
                  <a:schemeClr val="lt1"/>
                </a:highlight>
              </a:rPr>
              <a:t>Explain what should be done by the next group of Superway engineers to improve upon your work and take it to the next level?</a:t>
            </a:r>
            <a:endParaRPr sz="1200">
              <a:solidFill>
                <a:srgbClr val="2D3B45"/>
              </a:solidFill>
              <a:highlight>
                <a:schemeClr val="lt1"/>
              </a:highlight>
            </a:endParaRPr>
          </a:p>
          <a:p>
            <a:pPr indent="-304800" lvl="0" marL="698500" rtl="0" algn="l">
              <a:lnSpc>
                <a:spcPct val="115000"/>
              </a:lnSpc>
              <a:spcBef>
                <a:spcPts val="0"/>
              </a:spcBef>
              <a:spcAft>
                <a:spcPts val="0"/>
              </a:spcAft>
              <a:buClr>
                <a:srgbClr val="2D3B45"/>
              </a:buClr>
              <a:buSzPts val="1200"/>
              <a:buChar char="●"/>
            </a:pPr>
            <a:r>
              <a:rPr lang="en" sz="1200">
                <a:solidFill>
                  <a:srgbClr val="2D3B45"/>
                </a:solidFill>
                <a:highlight>
                  <a:schemeClr val="lt1"/>
                </a:highlight>
              </a:rPr>
              <a:t>Explain the broader societal impacts of your work. Explain how what you accomplished impacts sustainable transportation and society more broadly</a:t>
            </a:r>
            <a:endParaRPr sz="1200">
              <a:solidFill>
                <a:srgbClr val="2D3B45"/>
              </a:solidFill>
              <a:highlight>
                <a:schemeClr val="lt1"/>
              </a:highlight>
            </a:endParaRPr>
          </a:p>
          <a:p>
            <a:pPr indent="0" lvl="0" marL="0" rtl="0" algn="l">
              <a:spcBef>
                <a:spcPts val="10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1" name="Shape 441"/>
        <p:cNvGrpSpPr/>
        <p:nvPr/>
      </p:nvGrpSpPr>
      <p:grpSpPr>
        <a:xfrm>
          <a:off x="0" y="0"/>
          <a:ext cx="0" cy="0"/>
          <a:chOff x="0" y="0"/>
          <a:chExt cx="0" cy="0"/>
        </a:xfrm>
      </p:grpSpPr>
      <p:sp>
        <p:nvSpPr>
          <p:cNvPr id="442" name="Google Shape;442;g72f6ce4e29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72f6ce4e29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900"/>
              </a:spcBef>
              <a:spcAft>
                <a:spcPts val="0"/>
              </a:spcAft>
              <a:buClr>
                <a:schemeClr val="dk1"/>
              </a:buClr>
              <a:buSzPts val="1100"/>
              <a:buFont typeface="Arial"/>
              <a:buNone/>
            </a:pPr>
            <a:r>
              <a:rPr b="1" lang="en" sz="1200">
                <a:solidFill>
                  <a:srgbClr val="2D3B45"/>
                </a:solidFill>
                <a:highlight>
                  <a:schemeClr val="lt1"/>
                </a:highlight>
              </a:rPr>
              <a:t>Slides 9a</a:t>
            </a:r>
            <a:r>
              <a:rPr lang="en" sz="1200">
                <a:solidFill>
                  <a:srgbClr val="2D3B45"/>
                </a:solidFill>
                <a:highlight>
                  <a:schemeClr val="lt1"/>
                </a:highlight>
              </a:rPr>
              <a:t>... : </a:t>
            </a:r>
            <a:r>
              <a:rPr lang="en" sz="1200" u="sng">
                <a:solidFill>
                  <a:srgbClr val="2D3B45"/>
                </a:solidFill>
                <a:highlight>
                  <a:schemeClr val="lt1"/>
                </a:highlight>
              </a:rPr>
              <a:t>Conclusion and suggestions for future work</a:t>
            </a:r>
            <a:r>
              <a:rPr lang="en" sz="1200">
                <a:solidFill>
                  <a:srgbClr val="2D3B45"/>
                </a:solidFill>
                <a:highlight>
                  <a:schemeClr val="lt1"/>
                </a:highlight>
              </a:rPr>
              <a:t> </a:t>
            </a:r>
            <a:r>
              <a:rPr b="1" lang="en" sz="1200">
                <a:solidFill>
                  <a:schemeClr val="lt1"/>
                </a:solidFill>
                <a:highlight>
                  <a:srgbClr val="0000FF"/>
                </a:highlight>
              </a:rPr>
              <a:t>3 min</a:t>
            </a:r>
            <a:endParaRPr b="1" sz="1200">
              <a:solidFill>
                <a:schemeClr val="lt1"/>
              </a:solidFill>
              <a:highlight>
                <a:srgbClr val="0000FF"/>
              </a:highlight>
            </a:endParaRPr>
          </a:p>
          <a:p>
            <a:pPr indent="0" lvl="0" marL="0" rtl="0" algn="l">
              <a:lnSpc>
                <a:spcPct val="115000"/>
              </a:lnSpc>
              <a:spcBef>
                <a:spcPts val="900"/>
              </a:spcBef>
              <a:spcAft>
                <a:spcPts val="0"/>
              </a:spcAft>
              <a:buClr>
                <a:schemeClr val="dk1"/>
              </a:buClr>
              <a:buSzPts val="1100"/>
              <a:buFont typeface="Arial"/>
              <a:buNone/>
            </a:pPr>
            <a:r>
              <a:rPr lang="en" sz="1200">
                <a:solidFill>
                  <a:srgbClr val="2D3B45"/>
                </a:solidFill>
                <a:highlight>
                  <a:schemeClr val="lt1"/>
                </a:highlight>
              </a:rPr>
              <a:t>Sum up your work. Did you meet your design specs? If not, why not? What would/should you have done differently to have been successful? What did you learn over this last year? This section of your presentation is very important, so don't skimp on it!</a:t>
            </a:r>
            <a:endParaRPr sz="1200">
              <a:solidFill>
                <a:srgbClr val="2D3B45"/>
              </a:solidFill>
              <a:highlight>
                <a:schemeClr val="lt1"/>
              </a:highlight>
            </a:endParaRPr>
          </a:p>
          <a:p>
            <a:pPr indent="-304800" lvl="0" marL="698500" rtl="0" algn="l">
              <a:lnSpc>
                <a:spcPct val="115000"/>
              </a:lnSpc>
              <a:spcBef>
                <a:spcPts val="900"/>
              </a:spcBef>
              <a:spcAft>
                <a:spcPts val="0"/>
              </a:spcAft>
              <a:buClr>
                <a:srgbClr val="2D3B45"/>
              </a:buClr>
              <a:buSzPts val="1200"/>
              <a:buChar char="●"/>
            </a:pPr>
            <a:r>
              <a:rPr lang="en" sz="1200">
                <a:solidFill>
                  <a:srgbClr val="2D3B45"/>
                </a:solidFill>
                <a:highlight>
                  <a:schemeClr val="lt1"/>
                </a:highlight>
              </a:rPr>
              <a:t>Explain what should be done by the next group of Superway engineers to improve upon your work and take it to the next level?</a:t>
            </a:r>
            <a:endParaRPr sz="1200">
              <a:solidFill>
                <a:srgbClr val="2D3B45"/>
              </a:solidFill>
              <a:highlight>
                <a:schemeClr val="lt1"/>
              </a:highlight>
            </a:endParaRPr>
          </a:p>
          <a:p>
            <a:pPr indent="-304800" lvl="0" marL="698500" rtl="0" algn="l">
              <a:lnSpc>
                <a:spcPct val="115000"/>
              </a:lnSpc>
              <a:spcBef>
                <a:spcPts val="0"/>
              </a:spcBef>
              <a:spcAft>
                <a:spcPts val="0"/>
              </a:spcAft>
              <a:buClr>
                <a:srgbClr val="2D3B45"/>
              </a:buClr>
              <a:buSzPts val="1200"/>
              <a:buChar char="●"/>
            </a:pPr>
            <a:r>
              <a:rPr lang="en" sz="1200">
                <a:solidFill>
                  <a:srgbClr val="2D3B45"/>
                </a:solidFill>
                <a:highlight>
                  <a:schemeClr val="lt1"/>
                </a:highlight>
              </a:rPr>
              <a:t>Explain the broader societal impacts of your work. Explain how what you accomplished impacts sustainable transportation and society more broadly</a:t>
            </a:r>
            <a:endParaRPr sz="1200">
              <a:solidFill>
                <a:srgbClr val="2D3B45"/>
              </a:solidFill>
              <a:highlight>
                <a:schemeClr val="lt1"/>
              </a:highlight>
            </a:endParaRPr>
          </a:p>
          <a:p>
            <a:pPr indent="0" lvl="0" marL="0" rtl="0" algn="l">
              <a:spcBef>
                <a:spcPts val="10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g777003468f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777003468f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2D3B45"/>
                </a:solidFill>
                <a:highlight>
                  <a:srgbClr val="FFFFFF"/>
                </a:highlight>
              </a:rPr>
              <a:t>Slides 3a</a:t>
            </a:r>
            <a:r>
              <a:rPr lang="en" sz="1200">
                <a:solidFill>
                  <a:srgbClr val="2D3B45"/>
                </a:solidFill>
                <a:highlight>
                  <a:srgbClr val="FFFFFF"/>
                </a:highlight>
              </a:rPr>
              <a:t>... : </a:t>
            </a:r>
            <a:r>
              <a:rPr lang="en" sz="1200" u="sng">
                <a:solidFill>
                  <a:srgbClr val="2D3B45"/>
                </a:solidFill>
                <a:highlight>
                  <a:srgbClr val="FFFFFF"/>
                </a:highlight>
              </a:rPr>
              <a:t>Background on the larger societal problems with urban transportation</a:t>
            </a:r>
            <a:r>
              <a:rPr lang="en" sz="1200">
                <a:solidFill>
                  <a:srgbClr val="2D3B45"/>
                </a:solidFill>
                <a:highlight>
                  <a:srgbClr val="FFFFFF"/>
                </a:highlight>
              </a:rPr>
              <a:t> that Superway aims to solve.</a:t>
            </a:r>
            <a:endParaRPr sz="1200">
              <a:solidFill>
                <a:srgbClr val="2D3B45"/>
              </a:solidFill>
              <a:highlight>
                <a:srgbClr val="FFFFFF"/>
              </a:highlight>
            </a:endParaRPr>
          </a:p>
          <a:p>
            <a:pPr indent="0" lvl="0" marL="0" rtl="0" algn="l">
              <a:spcBef>
                <a:spcPts val="0"/>
              </a:spcBef>
              <a:spcAft>
                <a:spcPts val="0"/>
              </a:spcAft>
              <a:buNone/>
            </a:pPr>
            <a:r>
              <a:rPr lang="en" sz="1200">
                <a:solidFill>
                  <a:srgbClr val="2D3B45"/>
                </a:solidFill>
                <a:highlight>
                  <a:srgbClr val="FFFFFF"/>
                </a:highlight>
              </a:rPr>
              <a:t>E.g., use of fossil fuels, pollution+GHGs, safety, congestion, poor livability, social inequity. </a:t>
            </a:r>
            <a:r>
              <a:rPr b="1" lang="en" sz="1200">
                <a:solidFill>
                  <a:srgbClr val="FFFFFF"/>
                </a:solidFill>
                <a:highlight>
                  <a:srgbClr val="0000FF"/>
                </a:highlight>
              </a:rPr>
              <a:t>1 min</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4" name="Shape 454"/>
        <p:cNvGrpSpPr/>
        <p:nvPr/>
      </p:nvGrpSpPr>
      <p:grpSpPr>
        <a:xfrm>
          <a:off x="0" y="0"/>
          <a:ext cx="0" cy="0"/>
          <a:chOff x="0" y="0"/>
          <a:chExt cx="0" cy="0"/>
        </a:xfrm>
      </p:grpSpPr>
      <p:sp>
        <p:nvSpPr>
          <p:cNvPr id="455" name="Google Shape;455;g72f6ce4e29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72f6ce4e29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900"/>
              </a:spcBef>
              <a:spcAft>
                <a:spcPts val="0"/>
              </a:spcAft>
              <a:buClr>
                <a:schemeClr val="dk1"/>
              </a:buClr>
              <a:buSzPts val="1100"/>
              <a:buFont typeface="Arial"/>
              <a:buNone/>
            </a:pPr>
            <a:r>
              <a:rPr b="1" lang="en" sz="1200">
                <a:solidFill>
                  <a:srgbClr val="2D3B45"/>
                </a:solidFill>
                <a:highlight>
                  <a:srgbClr val="FFFFFF"/>
                </a:highlight>
              </a:rPr>
              <a:t>Slides 9a</a:t>
            </a:r>
            <a:r>
              <a:rPr lang="en" sz="1200">
                <a:solidFill>
                  <a:srgbClr val="2D3B45"/>
                </a:solidFill>
                <a:highlight>
                  <a:srgbClr val="FFFFFF"/>
                </a:highlight>
              </a:rPr>
              <a:t>... : </a:t>
            </a:r>
            <a:r>
              <a:rPr lang="en" sz="1200" u="sng">
                <a:solidFill>
                  <a:srgbClr val="2D3B45"/>
                </a:solidFill>
                <a:highlight>
                  <a:srgbClr val="FFFFFF"/>
                </a:highlight>
              </a:rPr>
              <a:t>Conclusion and suggestions for future work</a:t>
            </a:r>
            <a:r>
              <a:rPr lang="en" sz="1200">
                <a:solidFill>
                  <a:srgbClr val="2D3B45"/>
                </a:solidFill>
                <a:highlight>
                  <a:srgbClr val="FFFFFF"/>
                </a:highlight>
              </a:rPr>
              <a:t> </a:t>
            </a:r>
            <a:r>
              <a:rPr b="1" lang="en" sz="1200">
                <a:solidFill>
                  <a:srgbClr val="FFFFFF"/>
                </a:solidFill>
                <a:highlight>
                  <a:srgbClr val="0000FF"/>
                </a:highlight>
              </a:rPr>
              <a:t>3 min</a:t>
            </a:r>
            <a:endParaRPr b="1" sz="1200">
              <a:solidFill>
                <a:srgbClr val="FFFFFF"/>
              </a:solidFill>
              <a:highlight>
                <a:srgbClr val="0000FF"/>
              </a:highlight>
            </a:endParaRPr>
          </a:p>
          <a:p>
            <a:pPr indent="0" lvl="0" marL="0" rtl="0" algn="l">
              <a:lnSpc>
                <a:spcPct val="115000"/>
              </a:lnSpc>
              <a:spcBef>
                <a:spcPts val="900"/>
              </a:spcBef>
              <a:spcAft>
                <a:spcPts val="0"/>
              </a:spcAft>
              <a:buClr>
                <a:schemeClr val="dk1"/>
              </a:buClr>
              <a:buSzPts val="1100"/>
              <a:buFont typeface="Arial"/>
              <a:buNone/>
            </a:pPr>
            <a:r>
              <a:rPr lang="en" sz="1200">
                <a:solidFill>
                  <a:srgbClr val="2D3B45"/>
                </a:solidFill>
                <a:highlight>
                  <a:srgbClr val="FFFFFF"/>
                </a:highlight>
              </a:rPr>
              <a:t>Sum up your work. Did you meet your design specs? If not, why not? What would/should you have done differently to have been successful? What did you learn over this last year? This section of your presentation is very important, so don't skimp on it!</a:t>
            </a:r>
            <a:endParaRPr sz="1200">
              <a:solidFill>
                <a:srgbClr val="2D3B45"/>
              </a:solidFill>
              <a:highlight>
                <a:srgbClr val="FFFFFF"/>
              </a:highlight>
            </a:endParaRPr>
          </a:p>
          <a:p>
            <a:pPr indent="-304800" lvl="0" marL="698500" rtl="0" algn="l">
              <a:lnSpc>
                <a:spcPct val="115000"/>
              </a:lnSpc>
              <a:spcBef>
                <a:spcPts val="900"/>
              </a:spcBef>
              <a:spcAft>
                <a:spcPts val="0"/>
              </a:spcAft>
              <a:buClr>
                <a:srgbClr val="2D3B45"/>
              </a:buClr>
              <a:buSzPts val="1200"/>
              <a:buChar char="●"/>
            </a:pPr>
            <a:r>
              <a:rPr lang="en" sz="1200">
                <a:solidFill>
                  <a:srgbClr val="2D3B45"/>
                </a:solidFill>
                <a:highlight>
                  <a:srgbClr val="FFFFFF"/>
                </a:highlight>
              </a:rPr>
              <a:t>Explain what should be done by the next group of Superway engineers to improve upon your work and take it to the next level?</a:t>
            </a:r>
            <a:endParaRPr sz="1200">
              <a:solidFill>
                <a:srgbClr val="2D3B45"/>
              </a:solidFill>
              <a:highlight>
                <a:srgbClr val="FFFFFF"/>
              </a:highlight>
            </a:endParaRPr>
          </a:p>
          <a:p>
            <a:pPr indent="-304800" lvl="0" marL="698500" rtl="0" algn="l">
              <a:lnSpc>
                <a:spcPct val="115000"/>
              </a:lnSpc>
              <a:spcBef>
                <a:spcPts val="0"/>
              </a:spcBef>
              <a:spcAft>
                <a:spcPts val="0"/>
              </a:spcAft>
              <a:buClr>
                <a:srgbClr val="2D3B45"/>
              </a:buClr>
              <a:buSzPts val="1200"/>
              <a:buChar char="●"/>
            </a:pPr>
            <a:r>
              <a:rPr lang="en" sz="1200">
                <a:solidFill>
                  <a:srgbClr val="2D3B45"/>
                </a:solidFill>
                <a:highlight>
                  <a:srgbClr val="FFFFFF"/>
                </a:highlight>
              </a:rPr>
              <a:t>Explain the broader societal impacts of your work. Explain how what you accomplished impacts sustainable transportation and society more broadly</a:t>
            </a:r>
            <a:endParaRPr sz="1200">
              <a:solidFill>
                <a:srgbClr val="2D3B45"/>
              </a:solidFill>
              <a:highlight>
                <a:srgbClr val="FFFFFF"/>
              </a:highlight>
            </a:endParaRPr>
          </a:p>
          <a:p>
            <a:pPr indent="0" lvl="0" marL="0" rtl="0" algn="l">
              <a:spcBef>
                <a:spcPts val="100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5" name="Shape 485"/>
        <p:cNvGrpSpPr/>
        <p:nvPr/>
      </p:nvGrpSpPr>
      <p:grpSpPr>
        <a:xfrm>
          <a:off x="0" y="0"/>
          <a:ext cx="0" cy="0"/>
          <a:chOff x="0" y="0"/>
          <a:chExt cx="0" cy="0"/>
        </a:xfrm>
      </p:grpSpPr>
      <p:sp>
        <p:nvSpPr>
          <p:cNvPr id="486" name="Google Shape;486;g72f6ce4e29_3_71:notes"/>
          <p:cNvSpPr/>
          <p:nvPr>
            <p:ph idx="2" type="sldImg"/>
          </p:nvPr>
        </p:nvSpPr>
        <p:spPr>
          <a:xfrm>
            <a:off x="397565" y="685488"/>
            <a:ext cx="6063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7" name="Google Shape;487;g72f6ce4e29_3_71:notes"/>
          <p:cNvSpPr txBox="1"/>
          <p:nvPr>
            <p:ph idx="1" type="body"/>
          </p:nvPr>
        </p:nvSpPr>
        <p:spPr>
          <a:xfrm>
            <a:off x="685799" y="4343399"/>
            <a:ext cx="5486400" cy="4114800"/>
          </a:xfrm>
          <a:prstGeom prst="rect">
            <a:avLst/>
          </a:prstGeom>
          <a:noFill/>
          <a:ln>
            <a:noFill/>
          </a:ln>
        </p:spPr>
        <p:txBody>
          <a:bodyPr anchorCtr="0" anchor="t" bIns="45650" lIns="91325" spcFirstLastPara="1" rIns="91325" wrap="square" tIns="45650">
            <a:noAutofit/>
          </a:bodyPr>
          <a:lstStyle/>
          <a:p>
            <a:pPr indent="-304800" lvl="0" marL="457200" marR="0" rtl="0" algn="l">
              <a:lnSpc>
                <a:spcPct val="100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A big thank you to Professor Furman and Mr. Swenson for all their invaluable advice, support, providing us with the materials and facilities to carry out this project throughout this school year. </a:t>
            </a:r>
            <a:endParaRPr b="0" i="0" sz="1200" u="none" cap="none" strike="noStrike">
              <a:solidFill>
                <a:schemeClr val="dk1"/>
              </a:solidFill>
              <a:latin typeface="Calibri"/>
              <a:ea typeface="Calibri"/>
              <a:cs typeface="Calibri"/>
              <a:sym typeface="Calibri"/>
            </a:endParaRPr>
          </a:p>
        </p:txBody>
      </p:sp>
      <p:sp>
        <p:nvSpPr>
          <p:cNvPr id="488" name="Google Shape;488;g72f6ce4e29_3_71:notes"/>
          <p:cNvSpPr txBox="1"/>
          <p:nvPr>
            <p:ph idx="12" type="sldNum"/>
          </p:nvPr>
        </p:nvSpPr>
        <p:spPr>
          <a:xfrm>
            <a:off x="3884612" y="8685214"/>
            <a:ext cx="2971800" cy="457200"/>
          </a:xfrm>
          <a:prstGeom prst="rect">
            <a:avLst/>
          </a:prstGeom>
          <a:noFill/>
          <a:ln>
            <a:noFill/>
          </a:ln>
        </p:spPr>
        <p:txBody>
          <a:bodyPr anchorCtr="0" anchor="b" bIns="45650" lIns="91325" spcFirstLastPara="1" rIns="91325" wrap="square" tIns="4565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6" name="Shape 506"/>
        <p:cNvGrpSpPr/>
        <p:nvPr/>
      </p:nvGrpSpPr>
      <p:grpSpPr>
        <a:xfrm>
          <a:off x="0" y="0"/>
          <a:ext cx="0" cy="0"/>
          <a:chOff x="0" y="0"/>
          <a:chExt cx="0" cy="0"/>
        </a:xfrm>
      </p:grpSpPr>
      <p:sp>
        <p:nvSpPr>
          <p:cNvPr id="507" name="Google Shape;507;g777003468f_1_3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777003468f_1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4" name="Shape 514"/>
        <p:cNvGrpSpPr/>
        <p:nvPr/>
      </p:nvGrpSpPr>
      <p:grpSpPr>
        <a:xfrm>
          <a:off x="0" y="0"/>
          <a:ext cx="0" cy="0"/>
          <a:chOff x="0" y="0"/>
          <a:chExt cx="0" cy="0"/>
        </a:xfrm>
      </p:grpSpPr>
      <p:sp>
        <p:nvSpPr>
          <p:cNvPr id="515" name="Google Shape;515;g777003468f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777003468f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1" name="Shape 521"/>
        <p:cNvGrpSpPr/>
        <p:nvPr/>
      </p:nvGrpSpPr>
      <p:grpSpPr>
        <a:xfrm>
          <a:off x="0" y="0"/>
          <a:ext cx="0" cy="0"/>
          <a:chOff x="0" y="0"/>
          <a:chExt cx="0" cy="0"/>
        </a:xfrm>
      </p:grpSpPr>
      <p:sp>
        <p:nvSpPr>
          <p:cNvPr id="522" name="Google Shape;522;g777860c2c4_2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777860c2c4_2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9" name="Shape 529"/>
        <p:cNvGrpSpPr/>
        <p:nvPr/>
      </p:nvGrpSpPr>
      <p:grpSpPr>
        <a:xfrm>
          <a:off x="0" y="0"/>
          <a:ext cx="0" cy="0"/>
          <a:chOff x="0" y="0"/>
          <a:chExt cx="0" cy="0"/>
        </a:xfrm>
      </p:grpSpPr>
      <p:sp>
        <p:nvSpPr>
          <p:cNvPr id="530" name="Google Shape;530;g777003468f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777003468f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6" name="Shape 546"/>
        <p:cNvGrpSpPr/>
        <p:nvPr/>
      </p:nvGrpSpPr>
      <p:grpSpPr>
        <a:xfrm>
          <a:off x="0" y="0"/>
          <a:ext cx="0" cy="0"/>
          <a:chOff x="0" y="0"/>
          <a:chExt cx="0" cy="0"/>
        </a:xfrm>
      </p:grpSpPr>
      <p:sp>
        <p:nvSpPr>
          <p:cNvPr id="547" name="Google Shape;547;g72f6ce4e29_3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72f6ce4e29_3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7" name="Shape 557"/>
        <p:cNvGrpSpPr/>
        <p:nvPr/>
      </p:nvGrpSpPr>
      <p:grpSpPr>
        <a:xfrm>
          <a:off x="0" y="0"/>
          <a:ext cx="0" cy="0"/>
          <a:chOff x="0" y="0"/>
          <a:chExt cx="0" cy="0"/>
        </a:xfrm>
      </p:grpSpPr>
      <p:sp>
        <p:nvSpPr>
          <p:cNvPr id="558" name="Google Shape;558;g72f6ce4e29_3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72f6ce4e29_3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5" name="Shape 565"/>
        <p:cNvGrpSpPr/>
        <p:nvPr/>
      </p:nvGrpSpPr>
      <p:grpSpPr>
        <a:xfrm>
          <a:off x="0" y="0"/>
          <a:ext cx="0" cy="0"/>
          <a:chOff x="0" y="0"/>
          <a:chExt cx="0" cy="0"/>
        </a:xfrm>
      </p:grpSpPr>
      <p:sp>
        <p:nvSpPr>
          <p:cNvPr id="566" name="Google Shape;566;g777860c2c4_1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777860c2c4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Brandon: Track CAD</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g777860c2c4_3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777860c2c4_3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g777003468f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777003468f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2D3B45"/>
                </a:solidFill>
                <a:highlight>
                  <a:srgbClr val="FFFFFF"/>
                </a:highlight>
              </a:rPr>
              <a:t>Slides 4a</a:t>
            </a:r>
            <a:r>
              <a:rPr lang="en" sz="1200">
                <a:solidFill>
                  <a:srgbClr val="2D3B45"/>
                </a:solidFill>
                <a:highlight>
                  <a:srgbClr val="FFFFFF"/>
                </a:highlight>
              </a:rPr>
              <a:t>... : </a:t>
            </a:r>
            <a:r>
              <a:rPr lang="en" sz="1200" u="sng">
                <a:solidFill>
                  <a:srgbClr val="2D3B45"/>
                </a:solidFill>
                <a:highlight>
                  <a:srgbClr val="FFFFFF"/>
                </a:highlight>
              </a:rPr>
              <a:t>Background on ATN (what is it?) and Superway (solar ATN)</a:t>
            </a:r>
            <a:endParaRPr sz="1200" u="sng">
              <a:solidFill>
                <a:srgbClr val="2D3B45"/>
              </a:solidFill>
              <a:highlight>
                <a:srgbClr val="FFFFFF"/>
              </a:highlight>
            </a:endParaRPr>
          </a:p>
          <a:p>
            <a:pPr indent="0" lvl="0" marL="0" rtl="0" algn="l">
              <a:spcBef>
                <a:spcPts val="0"/>
              </a:spcBef>
              <a:spcAft>
                <a:spcPts val="0"/>
              </a:spcAft>
              <a:buClr>
                <a:schemeClr val="dk1"/>
              </a:buClr>
              <a:buSzPts val="1100"/>
              <a:buFont typeface="Arial"/>
              <a:buNone/>
            </a:pPr>
            <a:r>
              <a:rPr lang="en" sz="1200">
                <a:solidFill>
                  <a:srgbClr val="2D3B45"/>
                </a:solidFill>
                <a:highlight>
                  <a:srgbClr val="FFFFFF"/>
                </a:highlight>
              </a:rPr>
              <a:t>Explain what the ATN concept is (key elements) and what Superway is (year 7 of research and development of solar-powered ATN; technology innovation and demonstration of function). See p.7 in </a:t>
            </a:r>
            <a:r>
              <a:rPr lang="en" sz="1200" u="sng">
                <a:solidFill>
                  <a:schemeClr val="hlink"/>
                </a:solidFill>
                <a:highlight>
                  <a:srgbClr val="FFFFFF"/>
                </a:highlight>
                <a:hlinkClick r:id="rId2"/>
              </a:rPr>
              <a:t>http://transweb.sjsu.edu/PDFs/research/1227-automated-transit-networks.pdf)</a:t>
            </a:r>
            <a:endParaRPr sz="1200" u="sng">
              <a:solidFill>
                <a:schemeClr val="hlink"/>
              </a:solidFill>
              <a:highlight>
                <a:srgbClr val="FFFFFF"/>
              </a:highlight>
              <a:hlinkClick r:id="rId3"/>
            </a:endParaRPr>
          </a:p>
          <a:p>
            <a:pPr indent="0" lvl="0" marL="0" marR="0" rtl="0" algn="l">
              <a:lnSpc>
                <a:spcPct val="115000"/>
              </a:lnSpc>
              <a:spcBef>
                <a:spcPts val="0"/>
              </a:spcBef>
              <a:spcAft>
                <a:spcPts val="0"/>
              </a:spcAft>
              <a:buClr>
                <a:schemeClr val="dk1"/>
              </a:buClr>
              <a:buSzPts val="1100"/>
              <a:buFont typeface="Arial"/>
              <a:buNone/>
            </a:pPr>
            <a:r>
              <a:rPr lang="en" sz="1200" u="sng">
                <a:solidFill>
                  <a:schemeClr val="hlink"/>
                </a:solidFill>
                <a:highlight>
                  <a:srgbClr val="FFFFFF"/>
                </a:highlight>
                <a:hlinkClick r:id="rId4"/>
              </a:rPr>
              <a:t> (Links to an external site.)</a:t>
            </a:r>
            <a:endParaRPr sz="1200" u="sng">
              <a:solidFill>
                <a:schemeClr val="hlink"/>
              </a:solidFill>
              <a:highlight>
                <a:srgbClr val="FFFFFF"/>
              </a:highlight>
              <a:hlinkClick r:id="rId5"/>
            </a:endParaRPr>
          </a:p>
          <a:p>
            <a:pPr indent="0" lvl="0" marL="0" rtl="0" algn="l">
              <a:spcBef>
                <a:spcPts val="0"/>
              </a:spcBef>
              <a:spcAft>
                <a:spcPts val="0"/>
              </a:spcAft>
              <a:buNone/>
            </a:pPr>
            <a:r>
              <a:rPr lang="en" sz="1200">
                <a:solidFill>
                  <a:srgbClr val="2D3B45"/>
                </a:solidFill>
                <a:highlight>
                  <a:srgbClr val="FFFFFF"/>
                </a:highlight>
              </a:rPr>
              <a:t>. Show  existing systems (Morgantown, Heathrow (Ultra), Masdar City (to_get_there), Rotterdam shuttle, and Suncheon Bay (Vectus) ). Show a slide with a compelling vision of what the Superway system could look like. </a:t>
            </a:r>
            <a:r>
              <a:rPr b="1" lang="en" sz="1200">
                <a:solidFill>
                  <a:srgbClr val="FFFFFF"/>
                </a:solidFill>
                <a:highlight>
                  <a:srgbClr val="0000FF"/>
                </a:highlight>
              </a:rPr>
              <a:t>1 min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g777003468f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777003468f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g777003468f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777003468f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g777860c2c4_3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777860c2c4_3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Motivations of the half scale project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0" y="100"/>
            <a:ext cx="9144000" cy="1711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 name="Google Shape;11;p2"/>
          <p:cNvCxnSpPr/>
          <p:nvPr/>
        </p:nvCxnSpPr>
        <p:spPr>
          <a:xfrm>
            <a:off x="641934" y="3597500"/>
            <a:ext cx="390300" cy="0"/>
          </a:xfrm>
          <a:prstGeom prst="straightConnector1">
            <a:avLst/>
          </a:prstGeom>
          <a:noFill/>
          <a:ln cap="flat" cmpd="sng" w="28575">
            <a:solidFill>
              <a:schemeClr val="accent1"/>
            </a:solidFill>
            <a:prstDash val="solid"/>
            <a:round/>
            <a:headEnd len="sm" w="sm" type="none"/>
            <a:tailEnd len="sm" w="sm" type="none"/>
          </a:ln>
        </p:spPr>
      </p:cxnSp>
      <p:sp>
        <p:nvSpPr>
          <p:cNvPr id="12" name="Google Shape;12;p2"/>
          <p:cNvSpPr txBox="1"/>
          <p:nvPr>
            <p:ph type="ctrTitle"/>
          </p:nvPr>
        </p:nvSpPr>
        <p:spPr>
          <a:xfrm>
            <a:off x="512700" y="1893300"/>
            <a:ext cx="8118600" cy="1522800"/>
          </a:xfrm>
          <a:prstGeom prst="rect">
            <a:avLst/>
          </a:prstGeom>
        </p:spPr>
        <p:txBody>
          <a:bodyPr anchorCtr="0" anchor="b" bIns="91425" lIns="91425" spcFirstLastPara="1" rIns="91425" wrap="square" tIns="91425">
            <a:noAutofit/>
          </a:bodyPr>
          <a:lstStyle>
            <a:lvl1pPr lvl="0">
              <a:spcBef>
                <a:spcPts val="0"/>
              </a:spcBef>
              <a:spcAft>
                <a:spcPts val="0"/>
              </a:spcAft>
              <a:buClr>
                <a:schemeClr val="accent1"/>
              </a:buClr>
              <a:buSzPts val="4200"/>
              <a:buNone/>
              <a:defRPr sz="4200">
                <a:solidFill>
                  <a:schemeClr val="accent1"/>
                </a:solidFill>
              </a:defRPr>
            </a:lvl1pPr>
            <a:lvl2pPr lvl="1">
              <a:spcBef>
                <a:spcPts val="0"/>
              </a:spcBef>
              <a:spcAft>
                <a:spcPts val="0"/>
              </a:spcAft>
              <a:buClr>
                <a:schemeClr val="accent1"/>
              </a:buClr>
              <a:buSzPts val="4200"/>
              <a:buNone/>
              <a:defRPr sz="4200">
                <a:solidFill>
                  <a:schemeClr val="accent1"/>
                </a:solidFill>
              </a:defRPr>
            </a:lvl2pPr>
            <a:lvl3pPr lvl="2">
              <a:spcBef>
                <a:spcPts val="0"/>
              </a:spcBef>
              <a:spcAft>
                <a:spcPts val="0"/>
              </a:spcAft>
              <a:buClr>
                <a:schemeClr val="accent1"/>
              </a:buClr>
              <a:buSzPts val="4200"/>
              <a:buNone/>
              <a:defRPr sz="4200">
                <a:solidFill>
                  <a:schemeClr val="accent1"/>
                </a:solidFill>
              </a:defRPr>
            </a:lvl3pPr>
            <a:lvl4pPr lvl="3">
              <a:spcBef>
                <a:spcPts val="0"/>
              </a:spcBef>
              <a:spcAft>
                <a:spcPts val="0"/>
              </a:spcAft>
              <a:buClr>
                <a:schemeClr val="accent1"/>
              </a:buClr>
              <a:buSzPts val="4200"/>
              <a:buNone/>
              <a:defRPr sz="4200">
                <a:solidFill>
                  <a:schemeClr val="accent1"/>
                </a:solidFill>
              </a:defRPr>
            </a:lvl4pPr>
            <a:lvl5pPr lvl="4">
              <a:spcBef>
                <a:spcPts val="0"/>
              </a:spcBef>
              <a:spcAft>
                <a:spcPts val="0"/>
              </a:spcAft>
              <a:buClr>
                <a:schemeClr val="accent1"/>
              </a:buClr>
              <a:buSzPts val="4200"/>
              <a:buNone/>
              <a:defRPr sz="4200">
                <a:solidFill>
                  <a:schemeClr val="accent1"/>
                </a:solidFill>
              </a:defRPr>
            </a:lvl5pPr>
            <a:lvl6pPr lvl="5">
              <a:spcBef>
                <a:spcPts val="0"/>
              </a:spcBef>
              <a:spcAft>
                <a:spcPts val="0"/>
              </a:spcAft>
              <a:buClr>
                <a:schemeClr val="accent1"/>
              </a:buClr>
              <a:buSzPts val="4200"/>
              <a:buNone/>
              <a:defRPr sz="4200">
                <a:solidFill>
                  <a:schemeClr val="accent1"/>
                </a:solidFill>
              </a:defRPr>
            </a:lvl6pPr>
            <a:lvl7pPr lvl="6">
              <a:spcBef>
                <a:spcPts val="0"/>
              </a:spcBef>
              <a:spcAft>
                <a:spcPts val="0"/>
              </a:spcAft>
              <a:buClr>
                <a:schemeClr val="accent1"/>
              </a:buClr>
              <a:buSzPts val="4200"/>
              <a:buNone/>
              <a:defRPr sz="4200">
                <a:solidFill>
                  <a:schemeClr val="accent1"/>
                </a:solidFill>
              </a:defRPr>
            </a:lvl7pPr>
            <a:lvl8pPr lvl="7">
              <a:spcBef>
                <a:spcPts val="0"/>
              </a:spcBef>
              <a:spcAft>
                <a:spcPts val="0"/>
              </a:spcAft>
              <a:buClr>
                <a:schemeClr val="accent1"/>
              </a:buClr>
              <a:buSzPts val="4200"/>
              <a:buNone/>
              <a:defRPr sz="4200">
                <a:solidFill>
                  <a:schemeClr val="accent1"/>
                </a:solidFill>
              </a:defRPr>
            </a:lvl8pPr>
            <a:lvl9pPr lvl="8">
              <a:spcBef>
                <a:spcPts val="0"/>
              </a:spcBef>
              <a:spcAft>
                <a:spcPts val="0"/>
              </a:spcAft>
              <a:buClr>
                <a:schemeClr val="accent1"/>
              </a:buClr>
              <a:buSzPts val="4200"/>
              <a:buNone/>
              <a:defRPr sz="4200">
                <a:solidFill>
                  <a:schemeClr val="accent1"/>
                </a:solidFill>
              </a:defRPr>
            </a:lvl9pPr>
          </a:lstStyle>
          <a:p/>
        </p:txBody>
      </p:sp>
      <p:sp>
        <p:nvSpPr>
          <p:cNvPr id="13" name="Google Shape;13;p2"/>
          <p:cNvSpPr txBox="1"/>
          <p:nvPr>
            <p:ph idx="1" type="subTitle"/>
          </p:nvPr>
        </p:nvSpPr>
        <p:spPr>
          <a:xfrm>
            <a:off x="512700" y="3840639"/>
            <a:ext cx="8118600" cy="787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accent2"/>
              </a:buClr>
              <a:buSzPts val="2400"/>
              <a:buNone/>
              <a:defRPr sz="2400">
                <a:solidFill>
                  <a:schemeClr val="accent2"/>
                </a:solidFill>
              </a:defRPr>
            </a:lvl1pPr>
            <a:lvl2pPr lvl="1">
              <a:lnSpc>
                <a:spcPct val="100000"/>
              </a:lnSpc>
              <a:spcBef>
                <a:spcPts val="0"/>
              </a:spcBef>
              <a:spcAft>
                <a:spcPts val="0"/>
              </a:spcAft>
              <a:buClr>
                <a:schemeClr val="accent2"/>
              </a:buClr>
              <a:buSzPts val="2400"/>
              <a:buNone/>
              <a:defRPr sz="2400">
                <a:solidFill>
                  <a:schemeClr val="accent2"/>
                </a:solidFill>
              </a:defRPr>
            </a:lvl2pPr>
            <a:lvl3pPr lvl="2">
              <a:lnSpc>
                <a:spcPct val="100000"/>
              </a:lnSpc>
              <a:spcBef>
                <a:spcPts val="0"/>
              </a:spcBef>
              <a:spcAft>
                <a:spcPts val="0"/>
              </a:spcAft>
              <a:buClr>
                <a:schemeClr val="accent2"/>
              </a:buClr>
              <a:buSzPts val="2400"/>
              <a:buNone/>
              <a:defRPr sz="2400">
                <a:solidFill>
                  <a:schemeClr val="accent2"/>
                </a:solidFill>
              </a:defRPr>
            </a:lvl3pPr>
            <a:lvl4pPr lvl="3">
              <a:lnSpc>
                <a:spcPct val="100000"/>
              </a:lnSpc>
              <a:spcBef>
                <a:spcPts val="0"/>
              </a:spcBef>
              <a:spcAft>
                <a:spcPts val="0"/>
              </a:spcAft>
              <a:buClr>
                <a:schemeClr val="accent2"/>
              </a:buClr>
              <a:buSzPts val="2400"/>
              <a:buNone/>
              <a:defRPr sz="2400">
                <a:solidFill>
                  <a:schemeClr val="accent2"/>
                </a:solidFill>
              </a:defRPr>
            </a:lvl4pPr>
            <a:lvl5pPr lvl="4">
              <a:lnSpc>
                <a:spcPct val="100000"/>
              </a:lnSpc>
              <a:spcBef>
                <a:spcPts val="0"/>
              </a:spcBef>
              <a:spcAft>
                <a:spcPts val="0"/>
              </a:spcAft>
              <a:buClr>
                <a:schemeClr val="accent2"/>
              </a:buClr>
              <a:buSzPts val="2400"/>
              <a:buNone/>
              <a:defRPr sz="2400">
                <a:solidFill>
                  <a:schemeClr val="accent2"/>
                </a:solidFill>
              </a:defRPr>
            </a:lvl5pPr>
            <a:lvl6pPr lvl="5">
              <a:lnSpc>
                <a:spcPct val="100000"/>
              </a:lnSpc>
              <a:spcBef>
                <a:spcPts val="0"/>
              </a:spcBef>
              <a:spcAft>
                <a:spcPts val="0"/>
              </a:spcAft>
              <a:buClr>
                <a:schemeClr val="accent2"/>
              </a:buClr>
              <a:buSzPts val="2400"/>
              <a:buNone/>
              <a:defRPr sz="2400">
                <a:solidFill>
                  <a:schemeClr val="accent2"/>
                </a:solidFill>
              </a:defRPr>
            </a:lvl6pPr>
            <a:lvl7pPr lvl="6">
              <a:lnSpc>
                <a:spcPct val="100000"/>
              </a:lnSpc>
              <a:spcBef>
                <a:spcPts val="0"/>
              </a:spcBef>
              <a:spcAft>
                <a:spcPts val="0"/>
              </a:spcAft>
              <a:buClr>
                <a:schemeClr val="accent2"/>
              </a:buClr>
              <a:buSzPts val="2400"/>
              <a:buNone/>
              <a:defRPr sz="2400">
                <a:solidFill>
                  <a:schemeClr val="accent2"/>
                </a:solidFill>
              </a:defRPr>
            </a:lvl7pPr>
            <a:lvl8pPr lvl="7">
              <a:lnSpc>
                <a:spcPct val="100000"/>
              </a:lnSpc>
              <a:spcBef>
                <a:spcPts val="0"/>
              </a:spcBef>
              <a:spcAft>
                <a:spcPts val="0"/>
              </a:spcAft>
              <a:buClr>
                <a:schemeClr val="accent2"/>
              </a:buClr>
              <a:buSzPts val="2400"/>
              <a:buNone/>
              <a:defRPr sz="2400">
                <a:solidFill>
                  <a:schemeClr val="accent2"/>
                </a:solidFill>
              </a:defRPr>
            </a:lvl8pPr>
            <a:lvl9pPr lvl="8">
              <a:lnSpc>
                <a:spcPct val="100000"/>
              </a:lnSpc>
              <a:spcBef>
                <a:spcPts val="0"/>
              </a:spcBef>
              <a:spcAft>
                <a:spcPts val="0"/>
              </a:spcAft>
              <a:buClr>
                <a:schemeClr val="accent2"/>
              </a:buClr>
              <a:buSzPts val="2400"/>
              <a:buNone/>
              <a:defRPr sz="2400">
                <a:solidFill>
                  <a:schemeClr val="accent2"/>
                </a:solidFill>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039650"/>
            <a:ext cx="8520600" cy="2106300"/>
          </a:xfrm>
          <a:prstGeom prst="rect">
            <a:avLst/>
          </a:prstGeom>
        </p:spPr>
        <p:txBody>
          <a:bodyPr anchorCtr="0" anchor="b" bIns="91425" lIns="91425" spcFirstLastPara="1" rIns="91425" wrap="square" tIns="91425">
            <a:noAutofit/>
          </a:bodyPr>
          <a:lstStyle>
            <a:lvl1pPr lvl="0" algn="ctr">
              <a:spcBef>
                <a:spcPts val="0"/>
              </a:spcBef>
              <a:spcAft>
                <a:spcPts val="0"/>
              </a:spcAft>
              <a:buSzPts val="14000"/>
              <a:buNone/>
              <a:defRPr b="1" sz="14000"/>
            </a:lvl1pPr>
            <a:lvl2pPr lvl="1" algn="ctr">
              <a:spcBef>
                <a:spcPts val="0"/>
              </a:spcBef>
              <a:spcAft>
                <a:spcPts val="0"/>
              </a:spcAft>
              <a:buSzPts val="14000"/>
              <a:buNone/>
              <a:defRPr b="1" sz="14000"/>
            </a:lvl2pPr>
            <a:lvl3pPr lvl="2" algn="ctr">
              <a:spcBef>
                <a:spcPts val="0"/>
              </a:spcBef>
              <a:spcAft>
                <a:spcPts val="0"/>
              </a:spcAft>
              <a:buSzPts val="14000"/>
              <a:buNone/>
              <a:defRPr b="1" sz="14000"/>
            </a:lvl3pPr>
            <a:lvl4pPr lvl="3" algn="ctr">
              <a:spcBef>
                <a:spcPts val="0"/>
              </a:spcBef>
              <a:spcAft>
                <a:spcPts val="0"/>
              </a:spcAft>
              <a:buSzPts val="14000"/>
              <a:buNone/>
              <a:defRPr b="1" sz="14000"/>
            </a:lvl4pPr>
            <a:lvl5pPr lvl="4" algn="ctr">
              <a:spcBef>
                <a:spcPts val="0"/>
              </a:spcBef>
              <a:spcAft>
                <a:spcPts val="0"/>
              </a:spcAft>
              <a:buSzPts val="14000"/>
              <a:buNone/>
              <a:defRPr b="1" sz="14000"/>
            </a:lvl5pPr>
            <a:lvl6pPr lvl="5" algn="ctr">
              <a:spcBef>
                <a:spcPts val="0"/>
              </a:spcBef>
              <a:spcAft>
                <a:spcPts val="0"/>
              </a:spcAft>
              <a:buSzPts val="14000"/>
              <a:buNone/>
              <a:defRPr b="1" sz="14000"/>
            </a:lvl6pPr>
            <a:lvl7pPr lvl="6" algn="ctr">
              <a:spcBef>
                <a:spcPts val="0"/>
              </a:spcBef>
              <a:spcAft>
                <a:spcPts val="0"/>
              </a:spcAft>
              <a:buSzPts val="14000"/>
              <a:buNone/>
              <a:defRPr b="1" sz="14000"/>
            </a:lvl7pPr>
            <a:lvl8pPr lvl="7" algn="ctr">
              <a:spcBef>
                <a:spcPts val="0"/>
              </a:spcBef>
              <a:spcAft>
                <a:spcPts val="0"/>
              </a:spcAft>
              <a:buSzPts val="14000"/>
              <a:buNone/>
              <a:defRPr b="1" sz="14000"/>
            </a:lvl8pPr>
            <a:lvl9pPr lvl="8" algn="ctr">
              <a:spcBef>
                <a:spcPts val="0"/>
              </a:spcBef>
              <a:spcAft>
                <a:spcPts val="0"/>
              </a:spcAft>
              <a:buSzPts val="14000"/>
              <a:buNone/>
              <a:defRPr b="1" sz="14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5" name="Shape 15"/>
        <p:cNvGrpSpPr/>
        <p:nvPr/>
      </p:nvGrpSpPr>
      <p:grpSpPr>
        <a:xfrm>
          <a:off x="0" y="0"/>
          <a:ext cx="0" cy="0"/>
          <a:chOff x="0" y="0"/>
          <a:chExt cx="0" cy="0"/>
        </a:xfrm>
      </p:grpSpPr>
      <p:cxnSp>
        <p:nvCxnSpPr>
          <p:cNvPr id="16" name="Google Shape;16;p3"/>
          <p:cNvCxnSpPr/>
          <p:nvPr/>
        </p:nvCxnSpPr>
        <p:spPr>
          <a:xfrm>
            <a:off x="641934" y="3597500"/>
            <a:ext cx="390300" cy="0"/>
          </a:xfrm>
          <a:prstGeom prst="straightConnector1">
            <a:avLst/>
          </a:prstGeom>
          <a:noFill/>
          <a:ln cap="flat" cmpd="sng" w="28575">
            <a:solidFill>
              <a:schemeClr val="lt2"/>
            </a:solidFill>
            <a:prstDash val="solid"/>
            <a:round/>
            <a:headEnd len="sm" w="sm" type="none"/>
            <a:tailEnd len="sm" w="sm" type="none"/>
          </a:ln>
        </p:spPr>
      </p:cxnSp>
      <p:sp>
        <p:nvSpPr>
          <p:cNvPr id="17" name="Google Shape;17;p3"/>
          <p:cNvSpPr txBox="1"/>
          <p:nvPr>
            <p:ph type="title"/>
          </p:nvPr>
        </p:nvSpPr>
        <p:spPr>
          <a:xfrm>
            <a:off x="512700" y="1893300"/>
            <a:ext cx="8118600" cy="1522800"/>
          </a:xfrm>
          <a:prstGeom prst="rect">
            <a:avLst/>
          </a:prstGeom>
        </p:spPr>
        <p:txBody>
          <a:bodyPr anchorCtr="0" anchor="b" bIns="91425" lIns="91425" spcFirstLastPara="1" rIns="91425" wrap="square" tIns="91425">
            <a:noAutofit/>
          </a:bodyPr>
          <a:lstStyle>
            <a:lvl1pPr lvl="0">
              <a:spcBef>
                <a:spcPts val="0"/>
              </a:spcBef>
              <a:spcAft>
                <a:spcPts val="0"/>
              </a:spcAft>
              <a:buClr>
                <a:schemeClr val="accent1"/>
              </a:buClr>
              <a:buSzPts val="6000"/>
              <a:buNone/>
              <a:defRPr sz="6000">
                <a:solidFill>
                  <a:schemeClr val="accent1"/>
                </a:solidFill>
              </a:defRPr>
            </a:lvl1pPr>
            <a:lvl2pPr lvl="1">
              <a:spcBef>
                <a:spcPts val="0"/>
              </a:spcBef>
              <a:spcAft>
                <a:spcPts val="0"/>
              </a:spcAft>
              <a:buClr>
                <a:schemeClr val="accent1"/>
              </a:buClr>
              <a:buSzPts val="6000"/>
              <a:buNone/>
              <a:defRPr sz="6000">
                <a:solidFill>
                  <a:schemeClr val="accent1"/>
                </a:solidFill>
              </a:defRPr>
            </a:lvl2pPr>
            <a:lvl3pPr lvl="2">
              <a:spcBef>
                <a:spcPts val="0"/>
              </a:spcBef>
              <a:spcAft>
                <a:spcPts val="0"/>
              </a:spcAft>
              <a:buClr>
                <a:schemeClr val="accent1"/>
              </a:buClr>
              <a:buSzPts val="6000"/>
              <a:buNone/>
              <a:defRPr sz="6000">
                <a:solidFill>
                  <a:schemeClr val="accent1"/>
                </a:solidFill>
              </a:defRPr>
            </a:lvl3pPr>
            <a:lvl4pPr lvl="3">
              <a:spcBef>
                <a:spcPts val="0"/>
              </a:spcBef>
              <a:spcAft>
                <a:spcPts val="0"/>
              </a:spcAft>
              <a:buClr>
                <a:schemeClr val="accent1"/>
              </a:buClr>
              <a:buSzPts val="6000"/>
              <a:buNone/>
              <a:defRPr sz="6000">
                <a:solidFill>
                  <a:schemeClr val="accent1"/>
                </a:solidFill>
              </a:defRPr>
            </a:lvl4pPr>
            <a:lvl5pPr lvl="4">
              <a:spcBef>
                <a:spcPts val="0"/>
              </a:spcBef>
              <a:spcAft>
                <a:spcPts val="0"/>
              </a:spcAft>
              <a:buClr>
                <a:schemeClr val="accent1"/>
              </a:buClr>
              <a:buSzPts val="6000"/>
              <a:buNone/>
              <a:defRPr sz="6000">
                <a:solidFill>
                  <a:schemeClr val="accent1"/>
                </a:solidFill>
              </a:defRPr>
            </a:lvl5pPr>
            <a:lvl6pPr lvl="5">
              <a:spcBef>
                <a:spcPts val="0"/>
              </a:spcBef>
              <a:spcAft>
                <a:spcPts val="0"/>
              </a:spcAft>
              <a:buClr>
                <a:schemeClr val="accent1"/>
              </a:buClr>
              <a:buSzPts val="6000"/>
              <a:buNone/>
              <a:defRPr sz="6000">
                <a:solidFill>
                  <a:schemeClr val="accent1"/>
                </a:solidFill>
              </a:defRPr>
            </a:lvl6pPr>
            <a:lvl7pPr lvl="6">
              <a:spcBef>
                <a:spcPts val="0"/>
              </a:spcBef>
              <a:spcAft>
                <a:spcPts val="0"/>
              </a:spcAft>
              <a:buClr>
                <a:schemeClr val="accent1"/>
              </a:buClr>
              <a:buSzPts val="6000"/>
              <a:buNone/>
              <a:defRPr sz="6000">
                <a:solidFill>
                  <a:schemeClr val="accent1"/>
                </a:solidFill>
              </a:defRPr>
            </a:lvl7pPr>
            <a:lvl8pPr lvl="7">
              <a:spcBef>
                <a:spcPts val="0"/>
              </a:spcBef>
              <a:spcAft>
                <a:spcPts val="0"/>
              </a:spcAft>
              <a:buClr>
                <a:schemeClr val="accent1"/>
              </a:buClr>
              <a:buSzPts val="6000"/>
              <a:buNone/>
              <a:defRPr sz="6000">
                <a:solidFill>
                  <a:schemeClr val="accent1"/>
                </a:solidFill>
              </a:defRPr>
            </a:lvl8pPr>
            <a:lvl9pPr lvl="8">
              <a:spcBef>
                <a:spcPts val="0"/>
              </a:spcBef>
              <a:spcAft>
                <a:spcPts val="0"/>
              </a:spcAft>
              <a:buClr>
                <a:schemeClr val="accent1"/>
              </a:buClr>
              <a:buSzPts val="6000"/>
              <a:buNone/>
              <a:defRPr sz="6000">
                <a:solidFill>
                  <a:schemeClr val="accent1"/>
                </a:solidFill>
              </a:defRPr>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9" name="Shape 19"/>
        <p:cNvGrpSpPr/>
        <p:nvPr/>
      </p:nvGrpSpPr>
      <p:grpSpPr>
        <a:xfrm>
          <a:off x="0" y="0"/>
          <a:ext cx="0" cy="0"/>
          <a:chOff x="0" y="0"/>
          <a:chExt cx="0" cy="0"/>
        </a:xfrm>
      </p:grpSpPr>
      <p:sp>
        <p:nvSpPr>
          <p:cNvPr id="20" name="Google Shape;20;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71600"/>
            <a:ext cx="8520600" cy="3397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71675"/>
            <a:ext cx="3999900" cy="3397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2" type="body"/>
          </p:nvPr>
        </p:nvSpPr>
        <p:spPr>
          <a:xfrm>
            <a:off x="4832400" y="1171675"/>
            <a:ext cx="3999900" cy="3397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56040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accent1"/>
              </a:buClr>
              <a:buSzPts val="5400"/>
              <a:buNone/>
              <a:defRPr sz="5400">
                <a:solidFill>
                  <a:schemeClr val="accent1"/>
                </a:solidFill>
              </a:defRPr>
            </a:lvl1pPr>
            <a:lvl2pPr lvl="1">
              <a:spcBef>
                <a:spcPts val="0"/>
              </a:spcBef>
              <a:spcAft>
                <a:spcPts val="0"/>
              </a:spcAft>
              <a:buClr>
                <a:schemeClr val="accent1"/>
              </a:buClr>
              <a:buSzPts val="5400"/>
              <a:buNone/>
              <a:defRPr sz="5400">
                <a:solidFill>
                  <a:schemeClr val="accent1"/>
                </a:solidFill>
              </a:defRPr>
            </a:lvl2pPr>
            <a:lvl3pPr lvl="2">
              <a:spcBef>
                <a:spcPts val="0"/>
              </a:spcBef>
              <a:spcAft>
                <a:spcPts val="0"/>
              </a:spcAft>
              <a:buClr>
                <a:schemeClr val="accent1"/>
              </a:buClr>
              <a:buSzPts val="5400"/>
              <a:buNone/>
              <a:defRPr sz="5400">
                <a:solidFill>
                  <a:schemeClr val="accent1"/>
                </a:solidFill>
              </a:defRPr>
            </a:lvl3pPr>
            <a:lvl4pPr lvl="3">
              <a:spcBef>
                <a:spcPts val="0"/>
              </a:spcBef>
              <a:spcAft>
                <a:spcPts val="0"/>
              </a:spcAft>
              <a:buClr>
                <a:schemeClr val="accent1"/>
              </a:buClr>
              <a:buSzPts val="5400"/>
              <a:buNone/>
              <a:defRPr sz="5400">
                <a:solidFill>
                  <a:schemeClr val="accent1"/>
                </a:solidFill>
              </a:defRPr>
            </a:lvl4pPr>
            <a:lvl5pPr lvl="4">
              <a:spcBef>
                <a:spcPts val="0"/>
              </a:spcBef>
              <a:spcAft>
                <a:spcPts val="0"/>
              </a:spcAft>
              <a:buClr>
                <a:schemeClr val="accent1"/>
              </a:buClr>
              <a:buSzPts val="5400"/>
              <a:buNone/>
              <a:defRPr sz="5400">
                <a:solidFill>
                  <a:schemeClr val="accent1"/>
                </a:solidFill>
              </a:defRPr>
            </a:lvl5pPr>
            <a:lvl6pPr lvl="5">
              <a:spcBef>
                <a:spcPts val="0"/>
              </a:spcBef>
              <a:spcAft>
                <a:spcPts val="0"/>
              </a:spcAft>
              <a:buClr>
                <a:schemeClr val="accent1"/>
              </a:buClr>
              <a:buSzPts val="5400"/>
              <a:buNone/>
              <a:defRPr sz="5400">
                <a:solidFill>
                  <a:schemeClr val="accent1"/>
                </a:solidFill>
              </a:defRPr>
            </a:lvl6pPr>
            <a:lvl7pPr lvl="6">
              <a:spcBef>
                <a:spcPts val="0"/>
              </a:spcBef>
              <a:spcAft>
                <a:spcPts val="0"/>
              </a:spcAft>
              <a:buClr>
                <a:schemeClr val="accent1"/>
              </a:buClr>
              <a:buSzPts val="5400"/>
              <a:buNone/>
              <a:defRPr sz="5400">
                <a:solidFill>
                  <a:schemeClr val="accent1"/>
                </a:solidFill>
              </a:defRPr>
            </a:lvl7pPr>
            <a:lvl8pPr lvl="7">
              <a:spcBef>
                <a:spcPts val="0"/>
              </a:spcBef>
              <a:spcAft>
                <a:spcPts val="0"/>
              </a:spcAft>
              <a:buClr>
                <a:schemeClr val="accent1"/>
              </a:buClr>
              <a:buSzPts val="5400"/>
              <a:buNone/>
              <a:defRPr sz="5400">
                <a:solidFill>
                  <a:schemeClr val="accent1"/>
                </a:solidFill>
              </a:defRPr>
            </a:lvl8pPr>
            <a:lvl9pPr lvl="8">
              <a:spcBef>
                <a:spcPts val="0"/>
              </a:spcBef>
              <a:spcAft>
                <a:spcPts val="0"/>
              </a:spcAft>
              <a:buClr>
                <a:schemeClr val="accent1"/>
              </a:buClr>
              <a:buSzPts val="5400"/>
              <a:buNone/>
              <a:defRPr sz="5400">
                <a:solidFill>
                  <a:schemeClr val="accent1"/>
                </a:solidFill>
              </a:defRPr>
            </a:lvl9pPr>
          </a:lstStyle>
          <a:p/>
        </p:txBody>
      </p:sp>
      <p:sp>
        <p:nvSpPr>
          <p:cNvPr id="38" name="Google Shape;38;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686400" cy="0"/>
          </a:xfrm>
          <a:prstGeom prst="straightConnector1">
            <a:avLst/>
          </a:prstGeom>
          <a:noFill/>
          <a:ln cap="flat" cmpd="sng" w="19050">
            <a:solidFill>
              <a:schemeClr val="lt2"/>
            </a:solidFill>
            <a:prstDash val="solid"/>
            <a:round/>
            <a:headEnd len="sm" w="sm" type="none"/>
            <a:tailEnd len="sm" w="sm" type="none"/>
          </a:ln>
        </p:spPr>
      </p:cxnSp>
      <p:sp>
        <p:nvSpPr>
          <p:cNvPr id="42" name="Google Shape;42;p9"/>
          <p:cNvSpPr txBox="1"/>
          <p:nvPr>
            <p:ph type="title"/>
          </p:nvPr>
        </p:nvSpPr>
        <p:spPr>
          <a:xfrm>
            <a:off x="265500" y="1382350"/>
            <a:ext cx="4045200" cy="13332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2"/>
              </a:buClr>
              <a:buSzPts val="4200"/>
              <a:buNone/>
              <a:defRPr sz="4200">
                <a:solidFill>
                  <a:schemeClr val="lt2"/>
                </a:solidFill>
              </a:defRPr>
            </a:lvl1pPr>
            <a:lvl2pPr lvl="1" algn="ctr">
              <a:spcBef>
                <a:spcPts val="0"/>
              </a:spcBef>
              <a:spcAft>
                <a:spcPts val="0"/>
              </a:spcAft>
              <a:buClr>
                <a:schemeClr val="lt2"/>
              </a:buClr>
              <a:buSzPts val="4200"/>
              <a:buNone/>
              <a:defRPr sz="4200">
                <a:solidFill>
                  <a:schemeClr val="lt2"/>
                </a:solidFill>
              </a:defRPr>
            </a:lvl2pPr>
            <a:lvl3pPr lvl="2" algn="ctr">
              <a:spcBef>
                <a:spcPts val="0"/>
              </a:spcBef>
              <a:spcAft>
                <a:spcPts val="0"/>
              </a:spcAft>
              <a:buClr>
                <a:schemeClr val="lt2"/>
              </a:buClr>
              <a:buSzPts val="4200"/>
              <a:buNone/>
              <a:defRPr sz="4200">
                <a:solidFill>
                  <a:schemeClr val="lt2"/>
                </a:solidFill>
              </a:defRPr>
            </a:lvl3pPr>
            <a:lvl4pPr lvl="3" algn="ctr">
              <a:spcBef>
                <a:spcPts val="0"/>
              </a:spcBef>
              <a:spcAft>
                <a:spcPts val="0"/>
              </a:spcAft>
              <a:buClr>
                <a:schemeClr val="lt2"/>
              </a:buClr>
              <a:buSzPts val="4200"/>
              <a:buNone/>
              <a:defRPr sz="4200">
                <a:solidFill>
                  <a:schemeClr val="lt2"/>
                </a:solidFill>
              </a:defRPr>
            </a:lvl4pPr>
            <a:lvl5pPr lvl="4" algn="ctr">
              <a:spcBef>
                <a:spcPts val="0"/>
              </a:spcBef>
              <a:spcAft>
                <a:spcPts val="0"/>
              </a:spcAft>
              <a:buClr>
                <a:schemeClr val="lt2"/>
              </a:buClr>
              <a:buSzPts val="4200"/>
              <a:buNone/>
              <a:defRPr sz="4200">
                <a:solidFill>
                  <a:schemeClr val="lt2"/>
                </a:solidFill>
              </a:defRPr>
            </a:lvl5pPr>
            <a:lvl6pPr lvl="5" algn="ctr">
              <a:spcBef>
                <a:spcPts val="0"/>
              </a:spcBef>
              <a:spcAft>
                <a:spcPts val="0"/>
              </a:spcAft>
              <a:buClr>
                <a:schemeClr val="lt2"/>
              </a:buClr>
              <a:buSzPts val="4200"/>
              <a:buNone/>
              <a:defRPr sz="4200">
                <a:solidFill>
                  <a:schemeClr val="lt2"/>
                </a:solidFill>
              </a:defRPr>
            </a:lvl6pPr>
            <a:lvl7pPr lvl="6" algn="ctr">
              <a:spcBef>
                <a:spcPts val="0"/>
              </a:spcBef>
              <a:spcAft>
                <a:spcPts val="0"/>
              </a:spcAft>
              <a:buClr>
                <a:schemeClr val="lt2"/>
              </a:buClr>
              <a:buSzPts val="4200"/>
              <a:buNone/>
              <a:defRPr sz="4200">
                <a:solidFill>
                  <a:schemeClr val="lt2"/>
                </a:solidFill>
              </a:defRPr>
            </a:lvl7pPr>
            <a:lvl8pPr lvl="7" algn="ctr">
              <a:spcBef>
                <a:spcPts val="0"/>
              </a:spcBef>
              <a:spcAft>
                <a:spcPts val="0"/>
              </a:spcAft>
              <a:buClr>
                <a:schemeClr val="lt2"/>
              </a:buClr>
              <a:buSzPts val="4200"/>
              <a:buNone/>
              <a:defRPr sz="4200">
                <a:solidFill>
                  <a:schemeClr val="lt2"/>
                </a:solidFill>
              </a:defRPr>
            </a:lvl8pPr>
            <a:lvl9pPr lvl="8" algn="ctr">
              <a:spcBef>
                <a:spcPts val="0"/>
              </a:spcBef>
              <a:spcAft>
                <a:spcPts val="0"/>
              </a:spcAft>
              <a:buClr>
                <a:schemeClr val="lt2"/>
              </a:buClr>
              <a:buSzPts val="4200"/>
              <a:buNone/>
              <a:defRPr sz="4200">
                <a:solidFill>
                  <a:schemeClr val="lt2"/>
                </a:solidFill>
              </a:defRPr>
            </a:lvl9pPr>
          </a:lstStyle>
          <a:p/>
        </p:txBody>
      </p:sp>
      <p:sp>
        <p:nvSpPr>
          <p:cNvPr id="43" name="Google Shape;43;p9"/>
          <p:cNvSpPr txBox="1"/>
          <p:nvPr>
            <p:ph idx="1" type="subTitle"/>
          </p:nvPr>
        </p:nvSpPr>
        <p:spPr>
          <a:xfrm>
            <a:off x="265500" y="27690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accent1"/>
              </a:buClr>
              <a:buSzPts val="1800"/>
              <a:buChar char="●"/>
              <a:defRPr>
                <a:solidFill>
                  <a:schemeClr val="accent1"/>
                </a:solidFill>
              </a:defRPr>
            </a:lvl1pPr>
            <a:lvl2pPr indent="-317500" lvl="1" marL="914400">
              <a:spcBef>
                <a:spcPts val="1600"/>
              </a:spcBef>
              <a:spcAft>
                <a:spcPts val="0"/>
              </a:spcAft>
              <a:buClr>
                <a:schemeClr val="accent1"/>
              </a:buClr>
              <a:buSzPts val="1400"/>
              <a:buChar char="○"/>
              <a:defRPr>
                <a:solidFill>
                  <a:schemeClr val="accent1"/>
                </a:solidFill>
              </a:defRPr>
            </a:lvl2pPr>
            <a:lvl3pPr indent="-317500" lvl="2" marL="1371600">
              <a:spcBef>
                <a:spcPts val="1600"/>
              </a:spcBef>
              <a:spcAft>
                <a:spcPts val="0"/>
              </a:spcAft>
              <a:buClr>
                <a:schemeClr val="accent1"/>
              </a:buClr>
              <a:buSzPts val="1400"/>
              <a:buChar char="■"/>
              <a:defRPr>
                <a:solidFill>
                  <a:schemeClr val="accent1"/>
                </a:solidFill>
              </a:defRPr>
            </a:lvl3pPr>
            <a:lvl4pPr indent="-317500" lvl="3" marL="1828800">
              <a:spcBef>
                <a:spcPts val="1600"/>
              </a:spcBef>
              <a:spcAft>
                <a:spcPts val="0"/>
              </a:spcAft>
              <a:buClr>
                <a:schemeClr val="accent1"/>
              </a:buClr>
              <a:buSzPts val="1400"/>
              <a:buChar char="●"/>
              <a:defRPr>
                <a:solidFill>
                  <a:schemeClr val="accent1"/>
                </a:solidFill>
              </a:defRPr>
            </a:lvl4pPr>
            <a:lvl5pPr indent="-317500" lvl="4" marL="2286000">
              <a:spcBef>
                <a:spcPts val="1600"/>
              </a:spcBef>
              <a:spcAft>
                <a:spcPts val="0"/>
              </a:spcAft>
              <a:buClr>
                <a:schemeClr val="accent1"/>
              </a:buClr>
              <a:buSzPts val="1400"/>
              <a:buChar char="○"/>
              <a:defRPr>
                <a:solidFill>
                  <a:schemeClr val="accent1"/>
                </a:solidFill>
              </a:defRPr>
            </a:lvl5pPr>
            <a:lvl6pPr indent="-317500" lvl="5" marL="2743200">
              <a:spcBef>
                <a:spcPts val="1600"/>
              </a:spcBef>
              <a:spcAft>
                <a:spcPts val="0"/>
              </a:spcAft>
              <a:buClr>
                <a:schemeClr val="accent1"/>
              </a:buClr>
              <a:buSzPts val="1400"/>
              <a:buChar char="■"/>
              <a:defRPr>
                <a:solidFill>
                  <a:schemeClr val="accent1"/>
                </a:solidFill>
              </a:defRPr>
            </a:lvl6pPr>
            <a:lvl7pPr indent="-317500" lvl="6" marL="3200400">
              <a:spcBef>
                <a:spcPts val="1600"/>
              </a:spcBef>
              <a:spcAft>
                <a:spcPts val="0"/>
              </a:spcAft>
              <a:buClr>
                <a:schemeClr val="accent1"/>
              </a:buClr>
              <a:buSzPts val="1400"/>
              <a:buChar char="●"/>
              <a:defRPr>
                <a:solidFill>
                  <a:schemeClr val="accent1"/>
                </a:solidFill>
              </a:defRPr>
            </a:lvl7pPr>
            <a:lvl8pPr indent="-317500" lvl="7" marL="3657600">
              <a:spcBef>
                <a:spcPts val="1600"/>
              </a:spcBef>
              <a:spcAft>
                <a:spcPts val="0"/>
              </a:spcAft>
              <a:buClr>
                <a:schemeClr val="accent1"/>
              </a:buClr>
              <a:buSzPts val="1400"/>
              <a:buChar char="○"/>
              <a:defRPr>
                <a:solidFill>
                  <a:schemeClr val="accent1"/>
                </a:solidFill>
              </a:defRPr>
            </a:lvl8pPr>
            <a:lvl9pPr indent="-317500" lvl="8" marL="4114800">
              <a:spcBef>
                <a:spcPts val="1600"/>
              </a:spcBef>
              <a:spcAft>
                <a:spcPts val="1600"/>
              </a:spcAft>
              <a:buClr>
                <a:schemeClr val="accent1"/>
              </a:buClr>
              <a:buSzPts val="1400"/>
              <a:buChar char="■"/>
              <a:defRPr>
                <a:solidFill>
                  <a:schemeClr val="accent1"/>
                </a:solidFill>
              </a:defRPr>
            </a:lvl9pPr>
          </a:lstStyle>
          <a:p/>
        </p:txBody>
      </p:sp>
      <p:sp>
        <p:nvSpPr>
          <p:cNvPr id="45" name="Google Shape;45;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8" name="Google Shape;48;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paperback">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61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p:txBody>
      </p:sp>
      <p:sp>
        <p:nvSpPr>
          <p:cNvPr id="7" name="Google Shape;7;p1"/>
          <p:cNvSpPr txBox="1"/>
          <p:nvPr>
            <p:ph idx="1" type="body"/>
          </p:nvPr>
        </p:nvSpPr>
        <p:spPr>
          <a:xfrm>
            <a:off x="311700" y="1171600"/>
            <a:ext cx="8520600" cy="3397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indent="-317500" lvl="1" marL="9144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indent="-317500" lvl="2" marL="13716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indent="-317500" lvl="3" marL="18288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indent="-317500" lvl="4" marL="22860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indent="-317500" lvl="5" marL="27432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indent="-317500" lvl="6" marL="32004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indent="-317500" lvl="7" marL="36576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indent="-317500" lvl="8" marL="4114800">
              <a:lnSpc>
                <a:spcPct val="115000"/>
              </a:lnSpc>
              <a:spcBef>
                <a:spcPts val="1600"/>
              </a:spcBef>
              <a:spcAft>
                <a:spcPts val="160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1"/>
                </a:solidFill>
                <a:latin typeface="Old Standard TT"/>
                <a:ea typeface="Old Standard TT"/>
                <a:cs typeface="Old Standard TT"/>
                <a:sym typeface="Old Standard TT"/>
              </a:defRPr>
            </a:lvl1pPr>
            <a:lvl2pPr lvl="1" algn="r">
              <a:buNone/>
              <a:defRPr sz="1000">
                <a:solidFill>
                  <a:schemeClr val="dk1"/>
                </a:solidFill>
                <a:latin typeface="Old Standard TT"/>
                <a:ea typeface="Old Standard TT"/>
                <a:cs typeface="Old Standard TT"/>
                <a:sym typeface="Old Standard TT"/>
              </a:defRPr>
            </a:lvl2pPr>
            <a:lvl3pPr lvl="2" algn="r">
              <a:buNone/>
              <a:defRPr sz="1000">
                <a:solidFill>
                  <a:schemeClr val="dk1"/>
                </a:solidFill>
                <a:latin typeface="Old Standard TT"/>
                <a:ea typeface="Old Standard TT"/>
                <a:cs typeface="Old Standard TT"/>
                <a:sym typeface="Old Standard TT"/>
              </a:defRPr>
            </a:lvl3pPr>
            <a:lvl4pPr lvl="3" algn="r">
              <a:buNone/>
              <a:defRPr sz="1000">
                <a:solidFill>
                  <a:schemeClr val="dk1"/>
                </a:solidFill>
                <a:latin typeface="Old Standard TT"/>
                <a:ea typeface="Old Standard TT"/>
                <a:cs typeface="Old Standard TT"/>
                <a:sym typeface="Old Standard TT"/>
              </a:defRPr>
            </a:lvl4pPr>
            <a:lvl5pPr lvl="4" algn="r">
              <a:buNone/>
              <a:defRPr sz="1000">
                <a:solidFill>
                  <a:schemeClr val="dk1"/>
                </a:solidFill>
                <a:latin typeface="Old Standard TT"/>
                <a:ea typeface="Old Standard TT"/>
                <a:cs typeface="Old Standard TT"/>
                <a:sym typeface="Old Standard TT"/>
              </a:defRPr>
            </a:lvl5pPr>
            <a:lvl6pPr lvl="5" algn="r">
              <a:buNone/>
              <a:defRPr sz="1000">
                <a:solidFill>
                  <a:schemeClr val="dk1"/>
                </a:solidFill>
                <a:latin typeface="Old Standard TT"/>
                <a:ea typeface="Old Standard TT"/>
                <a:cs typeface="Old Standard TT"/>
                <a:sym typeface="Old Standard TT"/>
              </a:defRPr>
            </a:lvl6pPr>
            <a:lvl7pPr lvl="6" algn="r">
              <a:buNone/>
              <a:defRPr sz="1000">
                <a:solidFill>
                  <a:schemeClr val="dk1"/>
                </a:solidFill>
                <a:latin typeface="Old Standard TT"/>
                <a:ea typeface="Old Standard TT"/>
                <a:cs typeface="Old Standard TT"/>
                <a:sym typeface="Old Standard TT"/>
              </a:defRPr>
            </a:lvl7pPr>
            <a:lvl8pPr lvl="7" algn="r">
              <a:buNone/>
              <a:defRPr sz="1000">
                <a:solidFill>
                  <a:schemeClr val="dk1"/>
                </a:solidFill>
                <a:latin typeface="Old Standard TT"/>
                <a:ea typeface="Old Standard TT"/>
                <a:cs typeface="Old Standard TT"/>
                <a:sym typeface="Old Standard TT"/>
              </a:defRPr>
            </a:lvl8pPr>
            <a:lvl9pPr lvl="8" algn="r">
              <a:buNone/>
              <a:defRPr sz="1000">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31.png"/><Relationship Id="rId10" Type="http://schemas.openxmlformats.org/officeDocument/2006/relationships/image" Target="../media/image7.png"/><Relationship Id="rId9" Type="http://schemas.openxmlformats.org/officeDocument/2006/relationships/image" Target="../media/image3.jpg"/><Relationship Id="rId5" Type="http://schemas.openxmlformats.org/officeDocument/2006/relationships/image" Target="../media/image110.png"/><Relationship Id="rId6" Type="http://schemas.openxmlformats.org/officeDocument/2006/relationships/image" Target="../media/image101.png"/><Relationship Id="rId7" Type="http://schemas.openxmlformats.org/officeDocument/2006/relationships/image" Target="../media/image6.jpg"/><Relationship Id="rId8"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29.jpg"/><Relationship Id="rId5" Type="http://schemas.openxmlformats.org/officeDocument/2006/relationships/image" Target="../media/image23.png"/><Relationship Id="rId6"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7.jpg"/><Relationship Id="rId4" Type="http://schemas.openxmlformats.org/officeDocument/2006/relationships/image" Target="../media/image22.png"/><Relationship Id="rId5" Type="http://schemas.openxmlformats.org/officeDocument/2006/relationships/image" Target="../media/image2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8.jpg"/><Relationship Id="rId4" Type="http://schemas.openxmlformats.org/officeDocument/2006/relationships/image" Target="../media/image21.png"/><Relationship Id="rId5" Type="http://schemas.openxmlformats.org/officeDocument/2006/relationships/image" Target="../media/image2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30.jpg"/><Relationship Id="rId5"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5.png"/><Relationship Id="rId4" Type="http://schemas.openxmlformats.org/officeDocument/2006/relationships/image" Target="../media/image33.png"/><Relationship Id="rId5" Type="http://schemas.openxmlformats.org/officeDocument/2006/relationships/image" Target="../media/image2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45.jpg"/><Relationship Id="rId4" Type="http://schemas.openxmlformats.org/officeDocument/2006/relationships/image" Target="../media/image41.jpg"/><Relationship Id="rId5" Type="http://schemas.openxmlformats.org/officeDocument/2006/relationships/image" Target="../media/image33.png"/><Relationship Id="rId6" Type="http://schemas.openxmlformats.org/officeDocument/2006/relationships/image" Target="../media/image3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3.png"/><Relationship Id="rId4" Type="http://schemas.openxmlformats.org/officeDocument/2006/relationships/image" Target="../media/image40.jpg"/><Relationship Id="rId5" Type="http://schemas.openxmlformats.org/officeDocument/2006/relationships/image" Target="../media/image3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4.png"/><Relationship Id="rId4" Type="http://schemas.openxmlformats.org/officeDocument/2006/relationships/image" Target="../media/image43.png"/><Relationship Id="rId5"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jpg"/><Relationship Id="rId4" Type="http://schemas.openxmlformats.org/officeDocument/2006/relationships/image" Target="../media/image5.jpg"/><Relationship Id="rId5" Type="http://schemas.openxmlformats.org/officeDocument/2006/relationships/image" Target="../media/image2.jpg"/><Relationship Id="rId6" Type="http://schemas.openxmlformats.org/officeDocument/2006/relationships/image" Target="../media/image1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7.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46.png"/><Relationship Id="rId4" Type="http://schemas.openxmlformats.org/officeDocument/2006/relationships/image" Target="../media/image53.jpg"/><Relationship Id="rId5"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46.png"/><Relationship Id="rId4" Type="http://schemas.openxmlformats.org/officeDocument/2006/relationships/image" Target="../media/image53.jpg"/><Relationship Id="rId5" Type="http://schemas.openxmlformats.org/officeDocument/2006/relationships/image" Target="../media/image47.png"/><Relationship Id="rId6"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4.png"/><Relationship Id="rId4" Type="http://schemas.openxmlformats.org/officeDocument/2006/relationships/image" Target="../media/image50.png"/><Relationship Id="rId5" Type="http://schemas.openxmlformats.org/officeDocument/2006/relationships/image" Target="../media/image5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34.png"/><Relationship Id="rId4" Type="http://schemas.openxmlformats.org/officeDocument/2006/relationships/image" Target="../media/image49.png"/><Relationship Id="rId5"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58.png"/><Relationship Id="rId4" Type="http://schemas.openxmlformats.org/officeDocument/2006/relationships/image" Target="../media/image34.png"/><Relationship Id="rId5" Type="http://schemas.openxmlformats.org/officeDocument/2006/relationships/image" Target="../media/image5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51.jpg"/><Relationship Id="rId4" Type="http://schemas.openxmlformats.org/officeDocument/2006/relationships/image" Target="../media/image56.jpg"/><Relationship Id="rId5" Type="http://schemas.openxmlformats.org/officeDocument/2006/relationships/image" Target="../media/image34.png"/><Relationship Id="rId6" Type="http://schemas.openxmlformats.org/officeDocument/2006/relationships/image" Target="../media/image5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34.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75.jpg"/><Relationship Id="rId4" Type="http://schemas.openxmlformats.org/officeDocument/2006/relationships/image" Target="../media/image68.jpg"/><Relationship Id="rId5" Type="http://schemas.openxmlformats.org/officeDocument/2006/relationships/image" Target="../media/image67.jpg"/><Relationship Id="rId6" Type="http://schemas.openxmlformats.org/officeDocument/2006/relationships/image" Target="../media/image26.jpg"/><Relationship Id="rId7" Type="http://schemas.openxmlformats.org/officeDocument/2006/relationships/image" Target="../media/image6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74.jpg"/><Relationship Id="rId4" Type="http://schemas.openxmlformats.org/officeDocument/2006/relationships/image" Target="../media/image69.jpg"/><Relationship Id="rId5" Type="http://schemas.openxmlformats.org/officeDocument/2006/relationships/image" Target="../media/image6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61.png"/><Relationship Id="rId4" Type="http://schemas.openxmlformats.org/officeDocument/2006/relationships/image" Target="../media/image66.png"/><Relationship Id="rId5" Type="http://schemas.openxmlformats.org/officeDocument/2006/relationships/image" Target="../media/image63.png"/><Relationship Id="rId6" Type="http://schemas.openxmlformats.org/officeDocument/2006/relationships/image" Target="../media/image62.png"/><Relationship Id="rId7"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62.png"/><Relationship Id="rId4" Type="http://schemas.openxmlformats.org/officeDocument/2006/relationships/hyperlink" Target="http://drive.google.com/file/d/1DcxDh_hxW7Sn4eRU-PuWQk9ujft6CXB4/view" TargetMode="External"/><Relationship Id="rId5" Type="http://schemas.openxmlformats.org/officeDocument/2006/relationships/image" Target="../media/image5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62.png"/><Relationship Id="rId4" Type="http://schemas.openxmlformats.org/officeDocument/2006/relationships/image" Target="../media/image65.png"/><Relationship Id="rId5" Type="http://schemas.openxmlformats.org/officeDocument/2006/relationships/image" Target="../media/image8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77.png"/><Relationship Id="rId4" Type="http://schemas.openxmlformats.org/officeDocument/2006/relationships/image" Target="../media/image72.jpg"/><Relationship Id="rId5" Type="http://schemas.openxmlformats.org/officeDocument/2006/relationships/image" Target="../media/image71.jpg"/><Relationship Id="rId6" Type="http://schemas.openxmlformats.org/officeDocument/2006/relationships/image" Target="../media/image70.png"/><Relationship Id="rId7" Type="http://schemas.openxmlformats.org/officeDocument/2006/relationships/image" Target="../media/image8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63.png"/><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80.jpg"/><Relationship Id="rId4" Type="http://schemas.openxmlformats.org/officeDocument/2006/relationships/image" Target="../media/image27.jpg"/><Relationship Id="rId5" Type="http://schemas.openxmlformats.org/officeDocument/2006/relationships/image" Target="../media/image81.png"/><Relationship Id="rId6" Type="http://schemas.openxmlformats.org/officeDocument/2006/relationships/image" Target="../media/image2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82.jpg"/><Relationship Id="rId4" Type="http://schemas.openxmlformats.org/officeDocument/2006/relationships/image" Target="../media/image43.png"/><Relationship Id="rId5" Type="http://schemas.openxmlformats.org/officeDocument/2006/relationships/image" Target="../media/image7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114.jpg"/><Relationship Id="rId4" Type="http://schemas.openxmlformats.org/officeDocument/2006/relationships/image" Target="../media/image76.png"/><Relationship Id="rId9" Type="http://schemas.openxmlformats.org/officeDocument/2006/relationships/image" Target="../media/image116.jpg"/><Relationship Id="rId5" Type="http://schemas.openxmlformats.org/officeDocument/2006/relationships/image" Target="../media/image84.jpg"/><Relationship Id="rId6" Type="http://schemas.openxmlformats.org/officeDocument/2006/relationships/image" Target="../media/image92.jpg"/><Relationship Id="rId7" Type="http://schemas.openxmlformats.org/officeDocument/2006/relationships/image" Target="../media/image85.jpg"/><Relationship Id="rId8" Type="http://schemas.openxmlformats.org/officeDocument/2006/relationships/image" Target="../media/image11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73.jpg"/><Relationship Id="rId4" Type="http://schemas.openxmlformats.org/officeDocument/2006/relationships/image" Target="../media/image9.png"/><Relationship Id="rId5" Type="http://schemas.openxmlformats.org/officeDocument/2006/relationships/image" Target="../media/image12.jpg"/><Relationship Id="rId6" Type="http://schemas.openxmlformats.org/officeDocument/2006/relationships/image" Target="../media/image13.jpg"/><Relationship Id="rId7"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87.png"/><Relationship Id="rId4" Type="http://schemas.openxmlformats.org/officeDocument/2006/relationships/image" Target="../media/image99.jpg"/><Relationship Id="rId5" Type="http://schemas.openxmlformats.org/officeDocument/2006/relationships/image" Target="../media/image8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90.png"/><Relationship Id="rId4" Type="http://schemas.openxmlformats.org/officeDocument/2006/relationships/image" Target="../media/image94.png"/><Relationship Id="rId11" Type="http://schemas.openxmlformats.org/officeDocument/2006/relationships/image" Target="../media/image3.jpg"/><Relationship Id="rId10" Type="http://schemas.openxmlformats.org/officeDocument/2006/relationships/image" Target="../media/image2.jpg"/><Relationship Id="rId9" Type="http://schemas.openxmlformats.org/officeDocument/2006/relationships/image" Target="../media/image91.png"/><Relationship Id="rId5" Type="http://schemas.openxmlformats.org/officeDocument/2006/relationships/image" Target="../media/image88.png"/><Relationship Id="rId6" Type="http://schemas.openxmlformats.org/officeDocument/2006/relationships/image" Target="../media/image95.jpg"/><Relationship Id="rId7" Type="http://schemas.openxmlformats.org/officeDocument/2006/relationships/image" Target="../media/image113.png"/><Relationship Id="rId8" Type="http://schemas.openxmlformats.org/officeDocument/2006/relationships/image" Target="../media/image9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97.png"/><Relationship Id="rId4" Type="http://schemas.openxmlformats.org/officeDocument/2006/relationships/image" Target="../media/image9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hyperlink" Target="https://youtu.be/7ZQBWuJv3Kw" TargetMode="External"/><Relationship Id="rId4" Type="http://schemas.openxmlformats.org/officeDocument/2006/relationships/image" Target="../media/image9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40.jpg"/><Relationship Id="rId4" Type="http://schemas.openxmlformats.org/officeDocument/2006/relationships/image" Target="../media/image93.png"/><Relationship Id="rId5" Type="http://schemas.openxmlformats.org/officeDocument/2006/relationships/image" Target="../media/image10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109.jpg"/><Relationship Id="rId4" Type="http://schemas.openxmlformats.org/officeDocument/2006/relationships/image" Target="../media/image108.jpg"/><Relationship Id="rId5" Type="http://schemas.openxmlformats.org/officeDocument/2006/relationships/image" Target="../media/image9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100.png"/><Relationship Id="rId4" Type="http://schemas.openxmlformats.org/officeDocument/2006/relationships/image" Target="../media/image105.png"/><Relationship Id="rId5" Type="http://schemas.openxmlformats.org/officeDocument/2006/relationships/image" Target="../media/image10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112.png"/><Relationship Id="rId4" Type="http://schemas.openxmlformats.org/officeDocument/2006/relationships/image" Target="../media/image10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103.png"/><Relationship Id="rId4" Type="http://schemas.openxmlformats.org/officeDocument/2006/relationships/image" Target="../media/image10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19.jpg"/><Relationship Id="rId5"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32.jpg"/><Relationship Id="rId4" Type="http://schemas.openxmlformats.org/officeDocument/2006/relationships/image" Target="../media/image18.jpg"/><Relationship Id="rId5" Type="http://schemas.openxmlformats.org/officeDocument/2006/relationships/image" Target="../media/image78.png"/><Relationship Id="rId6"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6.jpg"/><Relationship Id="rId4" Type="http://schemas.openxmlformats.org/officeDocument/2006/relationships/image" Target="../media/image8.jpg"/><Relationship Id="rId5" Type="http://schemas.openxmlformats.org/officeDocument/2006/relationships/image" Target="../media/image14.jpg"/><Relationship Id="rId6"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pic>
        <p:nvPicPr>
          <p:cNvPr id="59" name="Google Shape;59;p13"/>
          <p:cNvPicPr preferRelativeResize="0"/>
          <p:nvPr/>
        </p:nvPicPr>
        <p:blipFill>
          <a:blip r:embed="rId3">
            <a:alphaModFix amt="45000"/>
          </a:blip>
          <a:stretch>
            <a:fillRect/>
          </a:stretch>
        </p:blipFill>
        <p:spPr>
          <a:xfrm>
            <a:off x="0" y="0"/>
            <a:ext cx="9144000" cy="5143500"/>
          </a:xfrm>
          <a:prstGeom prst="rect">
            <a:avLst/>
          </a:prstGeom>
          <a:noFill/>
          <a:ln>
            <a:noFill/>
          </a:ln>
        </p:spPr>
      </p:pic>
      <p:sp>
        <p:nvSpPr>
          <p:cNvPr id="60" name="Google Shape;60;p13"/>
          <p:cNvSpPr txBox="1"/>
          <p:nvPr>
            <p:ph type="ctrTitle"/>
          </p:nvPr>
        </p:nvSpPr>
        <p:spPr>
          <a:xfrm>
            <a:off x="603000" y="1827800"/>
            <a:ext cx="7938000" cy="897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200">
                <a:solidFill>
                  <a:srgbClr val="FFD966"/>
                </a:solidFill>
              </a:rPr>
              <a:t>2019-2020 Half Scale Team</a:t>
            </a:r>
            <a:r>
              <a:rPr b="1" lang="en" sz="3200">
                <a:solidFill>
                  <a:schemeClr val="accent2"/>
                </a:solidFill>
              </a:rPr>
              <a:t> </a:t>
            </a:r>
            <a:endParaRPr b="1" sz="3200">
              <a:solidFill>
                <a:schemeClr val="accent2"/>
              </a:solidFill>
            </a:endParaRPr>
          </a:p>
          <a:p>
            <a:pPr indent="0" lvl="0" marL="0" rtl="0" algn="ctr">
              <a:lnSpc>
                <a:spcPct val="90000"/>
              </a:lnSpc>
              <a:spcBef>
                <a:spcPts val="0"/>
              </a:spcBef>
              <a:spcAft>
                <a:spcPts val="0"/>
              </a:spcAft>
              <a:buClr>
                <a:schemeClr val="dk1"/>
              </a:buClr>
              <a:buSzPts val="1100"/>
              <a:buFont typeface="Arial"/>
              <a:buNone/>
            </a:pPr>
            <a:r>
              <a:rPr lang="en" sz="2200">
                <a:solidFill>
                  <a:schemeClr val="accent2"/>
                </a:solidFill>
              </a:rPr>
              <a:t>Bogie Design &amp; Controls</a:t>
            </a:r>
            <a:endParaRPr sz="2200">
              <a:solidFill>
                <a:schemeClr val="accent2"/>
              </a:solidFill>
            </a:endParaRPr>
          </a:p>
        </p:txBody>
      </p:sp>
      <p:sp>
        <p:nvSpPr>
          <p:cNvPr id="61" name="Google Shape;61;p13"/>
          <p:cNvSpPr txBox="1"/>
          <p:nvPr>
            <p:ph idx="1" type="subTitle"/>
          </p:nvPr>
        </p:nvSpPr>
        <p:spPr>
          <a:xfrm>
            <a:off x="4662450" y="2725700"/>
            <a:ext cx="4044900" cy="2072400"/>
          </a:xfrm>
          <a:prstGeom prst="rect">
            <a:avLst/>
          </a:prstGeom>
        </p:spPr>
        <p:txBody>
          <a:bodyPr anchorCtr="0" anchor="t" bIns="91425" lIns="91425" spcFirstLastPara="1" rIns="91425" wrap="square" tIns="91425">
            <a:noAutofit/>
          </a:bodyPr>
          <a:lstStyle/>
          <a:p>
            <a:pPr indent="0" lvl="0" marL="0" rtl="0" algn="ctr">
              <a:lnSpc>
                <a:spcPct val="90000"/>
              </a:lnSpc>
              <a:spcBef>
                <a:spcPts val="0"/>
              </a:spcBef>
              <a:spcAft>
                <a:spcPts val="0"/>
              </a:spcAft>
              <a:buClr>
                <a:schemeClr val="dk1"/>
              </a:buClr>
              <a:buSzPts val="1100"/>
              <a:buFont typeface="Arial"/>
              <a:buNone/>
            </a:pPr>
            <a:r>
              <a:rPr lang="en" sz="2800">
                <a:solidFill>
                  <a:srgbClr val="FFFFFF"/>
                </a:solidFill>
              </a:rPr>
              <a:t>Gregory White (Lead)</a:t>
            </a:r>
            <a:endParaRPr sz="2800">
              <a:solidFill>
                <a:srgbClr val="FFFFFF"/>
              </a:solidFill>
            </a:endParaRPr>
          </a:p>
          <a:p>
            <a:pPr indent="0" lvl="0" marL="0" rtl="0" algn="ctr">
              <a:lnSpc>
                <a:spcPct val="90000"/>
              </a:lnSpc>
              <a:spcBef>
                <a:spcPts val="1000"/>
              </a:spcBef>
              <a:spcAft>
                <a:spcPts val="0"/>
              </a:spcAft>
              <a:buClr>
                <a:schemeClr val="dk1"/>
              </a:buClr>
              <a:buSzPts val="1100"/>
              <a:buFont typeface="Arial"/>
              <a:buNone/>
            </a:pPr>
            <a:r>
              <a:rPr lang="en" sz="2800">
                <a:solidFill>
                  <a:srgbClr val="FFFFFF"/>
                </a:solidFill>
              </a:rPr>
              <a:t>Brandon Scully</a:t>
            </a:r>
            <a:endParaRPr sz="2800">
              <a:solidFill>
                <a:srgbClr val="FFFFFF"/>
              </a:solidFill>
            </a:endParaRPr>
          </a:p>
          <a:p>
            <a:pPr indent="0" lvl="0" marL="0" rtl="0" algn="ctr">
              <a:lnSpc>
                <a:spcPct val="90000"/>
              </a:lnSpc>
              <a:spcBef>
                <a:spcPts val="1000"/>
              </a:spcBef>
              <a:spcAft>
                <a:spcPts val="0"/>
              </a:spcAft>
              <a:buClr>
                <a:schemeClr val="dk1"/>
              </a:buClr>
              <a:buSzPts val="1100"/>
              <a:buFont typeface="Arial"/>
              <a:buNone/>
            </a:pPr>
            <a:r>
              <a:rPr lang="en" sz="2800">
                <a:solidFill>
                  <a:srgbClr val="FFFFFF"/>
                </a:solidFill>
              </a:rPr>
              <a:t>Pinqian Lin (Edward)</a:t>
            </a:r>
            <a:endParaRPr sz="2800">
              <a:solidFill>
                <a:srgbClr val="FFFFFF"/>
              </a:solidFill>
            </a:endParaRPr>
          </a:p>
          <a:p>
            <a:pPr indent="0" lvl="0" marL="0" rtl="0" algn="ctr">
              <a:lnSpc>
                <a:spcPct val="90000"/>
              </a:lnSpc>
              <a:spcBef>
                <a:spcPts val="1000"/>
              </a:spcBef>
              <a:spcAft>
                <a:spcPts val="1000"/>
              </a:spcAft>
              <a:buClr>
                <a:schemeClr val="dk1"/>
              </a:buClr>
              <a:buSzPts val="1100"/>
              <a:buFont typeface="Arial"/>
              <a:buNone/>
            </a:pPr>
            <a:r>
              <a:rPr lang="en" sz="2800">
                <a:solidFill>
                  <a:srgbClr val="FFFFFF"/>
                </a:solidFill>
              </a:rPr>
              <a:t>Keanu Heggem</a:t>
            </a:r>
            <a:r>
              <a:rPr lang="en" sz="3000">
                <a:solidFill>
                  <a:srgbClr val="FFFFFF"/>
                </a:solidFill>
              </a:rPr>
              <a:t> </a:t>
            </a:r>
            <a:endParaRPr sz="3000">
              <a:solidFill>
                <a:srgbClr val="FFFFFF"/>
              </a:solidFill>
            </a:endParaRPr>
          </a:p>
        </p:txBody>
      </p:sp>
      <p:pic>
        <p:nvPicPr>
          <p:cNvPr descr="http://www.engr.sjsu.edu/smssv/img/header-bg.png" id="62" name="Google Shape;62;p13"/>
          <p:cNvPicPr preferRelativeResize="0"/>
          <p:nvPr/>
        </p:nvPicPr>
        <p:blipFill rotWithShape="1">
          <a:blip r:embed="rId4">
            <a:alphaModFix/>
          </a:blip>
          <a:srcRect b="0" l="0" r="0" t="0"/>
          <a:stretch/>
        </p:blipFill>
        <p:spPr>
          <a:xfrm>
            <a:off x="86350" y="98925"/>
            <a:ext cx="4379451" cy="1501125"/>
          </a:xfrm>
          <a:prstGeom prst="rect">
            <a:avLst/>
          </a:prstGeom>
          <a:noFill/>
          <a:ln>
            <a:noFill/>
          </a:ln>
          <a:effectLst>
            <a:outerShdw blurRad="57150" rotWithShape="0" algn="bl" dir="5400000" dist="19050">
              <a:srgbClr val="FFFF00">
                <a:alpha val="13000"/>
              </a:srgbClr>
            </a:outerShdw>
          </a:effectLst>
        </p:spPr>
      </p:pic>
      <p:pic>
        <p:nvPicPr>
          <p:cNvPr id="63" name="Google Shape;63;p13"/>
          <p:cNvPicPr preferRelativeResize="0"/>
          <p:nvPr/>
        </p:nvPicPr>
        <p:blipFill>
          <a:blip r:embed="rId5">
            <a:alphaModFix amt="72000"/>
          </a:blip>
          <a:stretch>
            <a:fillRect/>
          </a:stretch>
        </p:blipFill>
        <p:spPr>
          <a:xfrm>
            <a:off x="285750" y="2413925"/>
            <a:ext cx="1751400" cy="1751400"/>
          </a:xfrm>
          <a:prstGeom prst="rect">
            <a:avLst/>
          </a:prstGeom>
          <a:noFill/>
          <a:ln>
            <a:noFill/>
          </a:ln>
        </p:spPr>
      </p:pic>
      <p:sp>
        <p:nvSpPr>
          <p:cNvPr id="64" name="Google Shape;64;p13"/>
          <p:cNvSpPr txBox="1"/>
          <p:nvPr/>
        </p:nvSpPr>
        <p:spPr>
          <a:xfrm>
            <a:off x="6801550" y="863400"/>
            <a:ext cx="2075700" cy="616800"/>
          </a:xfrm>
          <a:prstGeom prst="rect">
            <a:avLst/>
          </a:prstGeom>
          <a:noFill/>
          <a:ln>
            <a:noFill/>
          </a:ln>
          <a:effectLst>
            <a:outerShdw blurRad="57150" rotWithShape="0" algn="bl" dir="5400000" dist="19050">
              <a:srgbClr val="FFFF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Old Standard TT"/>
                <a:ea typeface="Old Standard TT"/>
                <a:cs typeface="Old Standard TT"/>
                <a:sym typeface="Old Standard TT"/>
              </a:rPr>
              <a:t>05-08-2020</a:t>
            </a:r>
            <a:endParaRPr b="1" sz="2400">
              <a:latin typeface="Old Standard TT"/>
              <a:ea typeface="Old Standard TT"/>
              <a:cs typeface="Old Standard TT"/>
              <a:sym typeface="Old Standard TT"/>
            </a:endParaRPr>
          </a:p>
        </p:txBody>
      </p:sp>
      <p:pic>
        <p:nvPicPr>
          <p:cNvPr id="65" name="Google Shape;65;p13"/>
          <p:cNvPicPr preferRelativeResize="0"/>
          <p:nvPr/>
        </p:nvPicPr>
        <p:blipFill>
          <a:blip r:embed="rId6">
            <a:alphaModFix amt="91000"/>
          </a:blip>
          <a:stretch>
            <a:fillRect/>
          </a:stretch>
        </p:blipFill>
        <p:spPr>
          <a:xfrm>
            <a:off x="8534600" y="3073300"/>
            <a:ext cx="601701" cy="542726"/>
          </a:xfrm>
          <a:prstGeom prst="rect">
            <a:avLst/>
          </a:prstGeom>
          <a:noFill/>
          <a:ln>
            <a:noFill/>
          </a:ln>
        </p:spPr>
      </p:pic>
      <p:pic>
        <p:nvPicPr>
          <p:cNvPr id="66" name="Google Shape;66;p13"/>
          <p:cNvPicPr preferRelativeResize="0"/>
          <p:nvPr/>
        </p:nvPicPr>
        <p:blipFill rotWithShape="1">
          <a:blip r:embed="rId7">
            <a:alphaModFix amt="95000"/>
          </a:blip>
          <a:srcRect b="0" l="0" r="15146" t="14000"/>
          <a:stretch/>
        </p:blipFill>
        <p:spPr>
          <a:xfrm>
            <a:off x="8534600" y="3633900"/>
            <a:ext cx="601702" cy="616797"/>
          </a:xfrm>
          <a:prstGeom prst="rect">
            <a:avLst/>
          </a:prstGeom>
          <a:noFill/>
          <a:ln>
            <a:noFill/>
          </a:ln>
        </p:spPr>
      </p:pic>
      <p:sp>
        <p:nvSpPr>
          <p:cNvPr id="67" name="Google Shape;67;p13"/>
          <p:cNvSpPr txBox="1"/>
          <p:nvPr/>
        </p:nvSpPr>
        <p:spPr>
          <a:xfrm>
            <a:off x="4465800" y="98925"/>
            <a:ext cx="3297900" cy="213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600">
              <a:solidFill>
                <a:srgbClr val="2D3B45"/>
              </a:solidFill>
              <a:highlight>
                <a:srgbClr val="FFFFFF"/>
              </a:highlight>
            </a:endParaRPr>
          </a:p>
          <a:p>
            <a:pPr indent="0" lvl="0" marL="0" rtl="0" algn="l">
              <a:spcBef>
                <a:spcPts val="0"/>
              </a:spcBef>
              <a:spcAft>
                <a:spcPts val="0"/>
              </a:spcAft>
              <a:buClr>
                <a:schemeClr val="dk1"/>
              </a:buClr>
              <a:buSzPts val="1100"/>
              <a:buFont typeface="Arial"/>
              <a:buNone/>
            </a:pPr>
            <a:r>
              <a:rPr lang="en" sz="1600">
                <a:solidFill>
                  <a:srgbClr val="2D3B45"/>
                </a:solidFill>
                <a:highlight>
                  <a:srgbClr val="FFFFFF"/>
                </a:highlight>
              </a:rPr>
              <a:t>ME195B Senior Design Project II</a:t>
            </a:r>
            <a:endParaRPr sz="1600">
              <a:solidFill>
                <a:srgbClr val="2D3B45"/>
              </a:solidFill>
              <a:highlight>
                <a:srgbClr val="FFFFFF"/>
              </a:highlight>
            </a:endParaRPr>
          </a:p>
          <a:p>
            <a:pPr indent="0" lvl="0" marL="0" rtl="0" algn="l">
              <a:spcBef>
                <a:spcPts val="0"/>
              </a:spcBef>
              <a:spcAft>
                <a:spcPts val="0"/>
              </a:spcAft>
              <a:buClr>
                <a:schemeClr val="dk1"/>
              </a:buClr>
              <a:buSzPts val="1100"/>
              <a:buFont typeface="Arial"/>
              <a:buNone/>
            </a:pPr>
            <a:r>
              <a:rPr lang="en" sz="1600">
                <a:solidFill>
                  <a:srgbClr val="2D3B45"/>
                </a:solidFill>
                <a:highlight>
                  <a:srgbClr val="FFFFFF"/>
                </a:highlight>
              </a:rPr>
              <a:t>Dr. Burford Furman</a:t>
            </a:r>
            <a:endParaRPr sz="1600">
              <a:solidFill>
                <a:srgbClr val="2D3B45"/>
              </a:solidFill>
              <a:highlight>
                <a:srgbClr val="FFFFFF"/>
              </a:highlight>
            </a:endParaRPr>
          </a:p>
          <a:p>
            <a:pPr indent="0" lvl="0" marL="0" rtl="0" algn="l">
              <a:spcBef>
                <a:spcPts val="0"/>
              </a:spcBef>
              <a:spcAft>
                <a:spcPts val="0"/>
              </a:spcAft>
              <a:buClr>
                <a:schemeClr val="dk1"/>
              </a:buClr>
              <a:buSzPts val="1100"/>
              <a:buFont typeface="Arial"/>
              <a:buNone/>
            </a:pPr>
            <a:r>
              <a:rPr lang="en" sz="1600">
                <a:solidFill>
                  <a:srgbClr val="2D3B45"/>
                </a:solidFill>
                <a:highlight>
                  <a:srgbClr val="FFFFFF"/>
                </a:highlight>
              </a:rPr>
              <a:t>Section Number (04)</a:t>
            </a:r>
            <a:endParaRPr sz="1700">
              <a:solidFill>
                <a:srgbClr val="2D3B45"/>
              </a:solidFill>
              <a:highlight>
                <a:srgbClr val="FFFFFF"/>
              </a:highlight>
            </a:endParaRPr>
          </a:p>
          <a:p>
            <a:pPr indent="0" lvl="0" marL="0" rtl="0" algn="l">
              <a:spcBef>
                <a:spcPts val="0"/>
              </a:spcBef>
              <a:spcAft>
                <a:spcPts val="0"/>
              </a:spcAft>
              <a:buNone/>
            </a:pPr>
            <a:r>
              <a:t/>
            </a:r>
            <a:endParaRPr>
              <a:latin typeface="Old Standard TT"/>
              <a:ea typeface="Old Standard TT"/>
              <a:cs typeface="Old Standard TT"/>
              <a:sym typeface="Old Standard TT"/>
            </a:endParaRPr>
          </a:p>
        </p:txBody>
      </p:sp>
      <p:pic>
        <p:nvPicPr>
          <p:cNvPr id="68" name="Google Shape;68;p13"/>
          <p:cNvPicPr preferRelativeResize="0"/>
          <p:nvPr/>
        </p:nvPicPr>
        <p:blipFill>
          <a:blip r:embed="rId8">
            <a:alphaModFix amt="93000"/>
          </a:blip>
          <a:stretch>
            <a:fillRect/>
          </a:stretch>
        </p:blipFill>
        <p:spPr>
          <a:xfrm>
            <a:off x="8542300" y="2502300"/>
            <a:ext cx="601701" cy="542727"/>
          </a:xfrm>
          <a:prstGeom prst="rect">
            <a:avLst/>
          </a:prstGeom>
          <a:noFill/>
          <a:ln>
            <a:noFill/>
          </a:ln>
        </p:spPr>
      </p:pic>
      <p:pic>
        <p:nvPicPr>
          <p:cNvPr id="69" name="Google Shape;69;p13"/>
          <p:cNvPicPr preferRelativeResize="0"/>
          <p:nvPr/>
        </p:nvPicPr>
        <p:blipFill>
          <a:blip r:embed="rId9">
            <a:alphaModFix amt="94000"/>
          </a:blip>
          <a:stretch>
            <a:fillRect/>
          </a:stretch>
        </p:blipFill>
        <p:spPr>
          <a:xfrm>
            <a:off x="8542300" y="4223775"/>
            <a:ext cx="601700" cy="616800"/>
          </a:xfrm>
          <a:prstGeom prst="rect">
            <a:avLst/>
          </a:prstGeom>
          <a:noFill/>
          <a:ln>
            <a:noFill/>
          </a:ln>
        </p:spPr>
      </p:pic>
      <p:pic>
        <p:nvPicPr>
          <p:cNvPr id="70" name="Google Shape;70;p13"/>
          <p:cNvPicPr preferRelativeResize="0"/>
          <p:nvPr/>
        </p:nvPicPr>
        <p:blipFill>
          <a:blip r:embed="rId10">
            <a:alphaModFix/>
          </a:blip>
          <a:stretch>
            <a:fillRect/>
          </a:stretch>
        </p:blipFill>
        <p:spPr>
          <a:xfrm>
            <a:off x="0" y="4514850"/>
            <a:ext cx="4095750" cy="6286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Google Shape;154;p22"/>
          <p:cNvSpPr txBox="1"/>
          <p:nvPr>
            <p:ph type="title"/>
          </p:nvPr>
        </p:nvSpPr>
        <p:spPr>
          <a:xfrm>
            <a:off x="-100" y="0"/>
            <a:ext cx="9144000" cy="1636800"/>
          </a:xfrm>
          <a:prstGeom prst="rect">
            <a:avLst/>
          </a:prstGeom>
          <a:solidFill>
            <a:srgbClr val="000000"/>
          </a:solidFill>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rgbClr val="FFFF00"/>
                </a:solidFill>
              </a:rPr>
              <a:t>The Half-Scale model is used for quick prototyping, combining the mechatronics component of the Small Scale model with the functional modeling element of the Full Scale model</a:t>
            </a:r>
            <a:endParaRPr sz="4000">
              <a:solidFill>
                <a:srgbClr val="FFFF00"/>
              </a:solidFill>
            </a:endParaRPr>
          </a:p>
        </p:txBody>
      </p:sp>
      <p:pic>
        <p:nvPicPr>
          <p:cNvPr id="155" name="Google Shape;155;p22"/>
          <p:cNvPicPr preferRelativeResize="0"/>
          <p:nvPr/>
        </p:nvPicPr>
        <p:blipFill>
          <a:blip r:embed="rId3">
            <a:alphaModFix/>
          </a:blip>
          <a:stretch>
            <a:fillRect/>
          </a:stretch>
        </p:blipFill>
        <p:spPr>
          <a:xfrm>
            <a:off x="5756525" y="1692725"/>
            <a:ext cx="3338051" cy="3347276"/>
          </a:xfrm>
          <a:prstGeom prst="rect">
            <a:avLst/>
          </a:prstGeom>
          <a:noFill/>
          <a:ln>
            <a:noFill/>
          </a:ln>
        </p:spPr>
      </p:pic>
      <p:pic>
        <p:nvPicPr>
          <p:cNvPr id="156" name="Google Shape;156;p22"/>
          <p:cNvPicPr preferRelativeResize="0"/>
          <p:nvPr/>
        </p:nvPicPr>
        <p:blipFill rotWithShape="1">
          <a:blip r:embed="rId4">
            <a:alphaModFix/>
          </a:blip>
          <a:srcRect b="2918" l="14555" r="6336" t="17119"/>
          <a:stretch/>
        </p:blipFill>
        <p:spPr>
          <a:xfrm>
            <a:off x="-100" y="1692719"/>
            <a:ext cx="2323201" cy="3130984"/>
          </a:xfrm>
          <a:prstGeom prst="rect">
            <a:avLst/>
          </a:prstGeom>
          <a:noFill/>
          <a:ln>
            <a:noFill/>
          </a:ln>
        </p:spPr>
      </p:pic>
      <p:pic>
        <p:nvPicPr>
          <p:cNvPr id="157" name="Google Shape;157;p22"/>
          <p:cNvPicPr preferRelativeResize="0"/>
          <p:nvPr/>
        </p:nvPicPr>
        <p:blipFill>
          <a:blip r:embed="rId5">
            <a:alphaModFix/>
          </a:blip>
          <a:stretch>
            <a:fillRect/>
          </a:stretch>
        </p:blipFill>
        <p:spPr>
          <a:xfrm>
            <a:off x="2555213" y="1692713"/>
            <a:ext cx="3057525" cy="2009775"/>
          </a:xfrm>
          <a:prstGeom prst="rect">
            <a:avLst/>
          </a:prstGeom>
          <a:noFill/>
          <a:ln>
            <a:noFill/>
          </a:ln>
        </p:spPr>
      </p:pic>
      <p:sp>
        <p:nvSpPr>
          <p:cNvPr id="158" name="Google Shape;158;p22"/>
          <p:cNvSpPr/>
          <p:nvPr/>
        </p:nvSpPr>
        <p:spPr>
          <a:xfrm>
            <a:off x="2924074" y="3758425"/>
            <a:ext cx="2323200" cy="783900"/>
          </a:xfrm>
          <a:prstGeom prst="leftRightUpArrow">
            <a:avLst>
              <a:gd fmla="val 0" name="adj1"/>
              <a:gd fmla="val 25000" name="adj2"/>
              <a:gd fmla="val 25000" name="adj3"/>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9" name="Google Shape;159;p22"/>
          <p:cNvPicPr preferRelativeResize="0"/>
          <p:nvPr/>
        </p:nvPicPr>
        <p:blipFill>
          <a:blip r:embed="rId6">
            <a:alphaModFix/>
          </a:blip>
          <a:stretch>
            <a:fillRect/>
          </a:stretch>
        </p:blipFill>
        <p:spPr>
          <a:xfrm>
            <a:off x="-100" y="4514850"/>
            <a:ext cx="4095750" cy="628650"/>
          </a:xfrm>
          <a:prstGeom prst="rect">
            <a:avLst/>
          </a:prstGeom>
          <a:noFill/>
          <a:ln>
            <a:noFill/>
          </a:ln>
        </p:spPr>
      </p:pic>
      <p:sp>
        <p:nvSpPr>
          <p:cNvPr id="160" name="Google Shape;160;p22"/>
          <p:cNvSpPr txBox="1"/>
          <p:nvPr/>
        </p:nvSpPr>
        <p:spPr>
          <a:xfrm>
            <a:off x="4386388" y="4663425"/>
            <a:ext cx="967800" cy="331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Edward</a:t>
            </a:r>
            <a:endParaRPr>
              <a:latin typeface="Old Standard TT"/>
              <a:ea typeface="Old Standard TT"/>
              <a:cs typeface="Old Standard TT"/>
              <a:sym typeface="Old Standard T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p23"/>
          <p:cNvSpPr txBox="1"/>
          <p:nvPr>
            <p:ph type="title"/>
          </p:nvPr>
        </p:nvSpPr>
        <p:spPr>
          <a:xfrm>
            <a:off x="-100" y="0"/>
            <a:ext cx="9144000" cy="1318500"/>
          </a:xfrm>
          <a:prstGeom prst="rect">
            <a:avLst/>
          </a:prstGeom>
          <a:solidFill>
            <a:srgbClr val="000000"/>
          </a:solidFill>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rgbClr val="FFFF00"/>
                </a:solidFill>
              </a:rPr>
              <a:t>A successful half scale design would provide a sufficient proof of concept to push the Superway project towards full scale implementation</a:t>
            </a:r>
            <a:endParaRPr sz="2800">
              <a:solidFill>
                <a:srgbClr val="FFFF00"/>
              </a:solidFill>
            </a:endParaRPr>
          </a:p>
        </p:txBody>
      </p:sp>
      <p:pic>
        <p:nvPicPr>
          <p:cNvPr id="166" name="Google Shape;166;p23"/>
          <p:cNvPicPr preferRelativeResize="0"/>
          <p:nvPr/>
        </p:nvPicPr>
        <p:blipFill>
          <a:blip r:embed="rId3">
            <a:alphaModFix/>
          </a:blip>
          <a:stretch>
            <a:fillRect/>
          </a:stretch>
        </p:blipFill>
        <p:spPr>
          <a:xfrm>
            <a:off x="1489025" y="1318500"/>
            <a:ext cx="1783825" cy="3770148"/>
          </a:xfrm>
          <a:prstGeom prst="rect">
            <a:avLst/>
          </a:prstGeom>
          <a:noFill/>
          <a:ln>
            <a:noFill/>
          </a:ln>
        </p:spPr>
      </p:pic>
      <p:pic>
        <p:nvPicPr>
          <p:cNvPr id="167" name="Google Shape;167;p23"/>
          <p:cNvPicPr preferRelativeResize="0"/>
          <p:nvPr/>
        </p:nvPicPr>
        <p:blipFill>
          <a:blip r:embed="rId4">
            <a:alphaModFix/>
          </a:blip>
          <a:stretch>
            <a:fillRect/>
          </a:stretch>
        </p:blipFill>
        <p:spPr>
          <a:xfrm>
            <a:off x="-100" y="4514850"/>
            <a:ext cx="4095750" cy="628650"/>
          </a:xfrm>
          <a:prstGeom prst="rect">
            <a:avLst/>
          </a:prstGeom>
          <a:noFill/>
          <a:ln>
            <a:noFill/>
          </a:ln>
        </p:spPr>
      </p:pic>
      <p:sp>
        <p:nvSpPr>
          <p:cNvPr id="168" name="Google Shape;168;p23"/>
          <p:cNvSpPr txBox="1"/>
          <p:nvPr/>
        </p:nvSpPr>
        <p:spPr>
          <a:xfrm>
            <a:off x="8030013" y="4759025"/>
            <a:ext cx="967800" cy="331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Edward</a:t>
            </a:r>
            <a:endParaRPr>
              <a:latin typeface="Old Standard TT"/>
              <a:ea typeface="Old Standard TT"/>
              <a:cs typeface="Old Standard TT"/>
              <a:sym typeface="Old Standard TT"/>
            </a:endParaRPr>
          </a:p>
        </p:txBody>
      </p:sp>
      <p:pic>
        <p:nvPicPr>
          <p:cNvPr id="169" name="Google Shape;169;p23"/>
          <p:cNvPicPr preferRelativeResize="0"/>
          <p:nvPr/>
        </p:nvPicPr>
        <p:blipFill rotWithShape="1">
          <a:blip r:embed="rId5">
            <a:alphaModFix/>
          </a:blip>
          <a:srcRect b="0" l="21706" r="31157" t="0"/>
          <a:stretch/>
        </p:blipFill>
        <p:spPr>
          <a:xfrm>
            <a:off x="4435437" y="1294925"/>
            <a:ext cx="3254799" cy="3927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Google Shape;174;p24"/>
          <p:cNvSpPr txBox="1"/>
          <p:nvPr>
            <p:ph type="title"/>
          </p:nvPr>
        </p:nvSpPr>
        <p:spPr>
          <a:xfrm>
            <a:off x="265500" y="1382350"/>
            <a:ext cx="4045200" cy="1333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solidFill>
                  <a:schemeClr val="dk2"/>
                </a:solidFill>
              </a:rPr>
              <a:t>6</a:t>
            </a:r>
            <a:r>
              <a:rPr lang="en" sz="3000">
                <a:solidFill>
                  <a:schemeClr val="dk2"/>
                </a:solidFill>
              </a:rPr>
              <a:t>a: Objectives</a:t>
            </a:r>
            <a:endParaRPr sz="3000">
              <a:solidFill>
                <a:schemeClr val="dk2"/>
              </a:solidFill>
            </a:endParaRPr>
          </a:p>
        </p:txBody>
      </p:sp>
      <p:sp>
        <p:nvSpPr>
          <p:cNvPr id="175" name="Google Shape;175;p24"/>
          <p:cNvSpPr txBox="1"/>
          <p:nvPr/>
        </p:nvSpPr>
        <p:spPr>
          <a:xfrm>
            <a:off x="8030013" y="4759025"/>
            <a:ext cx="967800" cy="331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Edward</a:t>
            </a:r>
            <a:endParaRPr>
              <a:latin typeface="Old Standard TT"/>
              <a:ea typeface="Old Standard TT"/>
              <a:cs typeface="Old Standard TT"/>
              <a:sym typeface="Old Standard TT"/>
            </a:endParaRPr>
          </a:p>
        </p:txBody>
      </p:sp>
      <p:sp>
        <p:nvSpPr>
          <p:cNvPr id="176" name="Google Shape;176;p24"/>
          <p:cNvSpPr txBox="1"/>
          <p:nvPr/>
        </p:nvSpPr>
        <p:spPr>
          <a:xfrm>
            <a:off x="5231475" y="2125075"/>
            <a:ext cx="3898200" cy="45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FFFFFF"/>
                </a:solidFill>
                <a:latin typeface="Old Standard TT"/>
                <a:ea typeface="Old Standard TT"/>
                <a:cs typeface="Old Standard TT"/>
                <a:sym typeface="Old Standard TT"/>
              </a:rPr>
              <a:t>Project objectives and design specifications</a:t>
            </a:r>
            <a:endParaRPr sz="1600">
              <a:solidFill>
                <a:srgbClr val="FFFFFF"/>
              </a:solidFill>
              <a:latin typeface="Old Standard TT"/>
              <a:ea typeface="Old Standard TT"/>
              <a:cs typeface="Old Standard TT"/>
              <a:sym typeface="Old Standard T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25"/>
          <p:cNvSpPr txBox="1"/>
          <p:nvPr>
            <p:ph type="title"/>
          </p:nvPr>
        </p:nvSpPr>
        <p:spPr>
          <a:xfrm>
            <a:off x="-100" y="0"/>
            <a:ext cx="9144000" cy="1272600"/>
          </a:xfrm>
          <a:prstGeom prst="rect">
            <a:avLst/>
          </a:prstGeom>
          <a:solidFill>
            <a:srgbClr val="000000"/>
          </a:solidFill>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rgbClr val="FFFF00"/>
                </a:solidFill>
              </a:rPr>
              <a:t>The objective of the Half-Scale Team was to build a model bogie that could simulate the function of the proposed transport system</a:t>
            </a:r>
            <a:endParaRPr sz="2800">
              <a:solidFill>
                <a:srgbClr val="FFFF00"/>
              </a:solidFill>
            </a:endParaRPr>
          </a:p>
        </p:txBody>
      </p:sp>
      <p:pic>
        <p:nvPicPr>
          <p:cNvPr id="182" name="Google Shape;182;p25"/>
          <p:cNvPicPr preferRelativeResize="0"/>
          <p:nvPr/>
        </p:nvPicPr>
        <p:blipFill rotWithShape="1">
          <a:blip r:embed="rId3">
            <a:alphaModFix/>
          </a:blip>
          <a:srcRect b="0" l="12671" r="14585" t="0"/>
          <a:stretch/>
        </p:blipFill>
        <p:spPr>
          <a:xfrm>
            <a:off x="1770300" y="1272600"/>
            <a:ext cx="6061725" cy="3870800"/>
          </a:xfrm>
          <a:prstGeom prst="rect">
            <a:avLst/>
          </a:prstGeom>
          <a:noFill/>
          <a:ln>
            <a:noFill/>
          </a:ln>
        </p:spPr>
      </p:pic>
      <p:pic>
        <p:nvPicPr>
          <p:cNvPr id="183" name="Google Shape;183;p25"/>
          <p:cNvPicPr preferRelativeResize="0"/>
          <p:nvPr/>
        </p:nvPicPr>
        <p:blipFill>
          <a:blip r:embed="rId4">
            <a:alphaModFix/>
          </a:blip>
          <a:stretch>
            <a:fillRect/>
          </a:stretch>
        </p:blipFill>
        <p:spPr>
          <a:xfrm>
            <a:off x="0" y="4514850"/>
            <a:ext cx="4095750" cy="628650"/>
          </a:xfrm>
          <a:prstGeom prst="rect">
            <a:avLst/>
          </a:prstGeom>
          <a:noFill/>
          <a:ln>
            <a:noFill/>
          </a:ln>
        </p:spPr>
      </p:pic>
      <p:pic>
        <p:nvPicPr>
          <p:cNvPr id="184" name="Google Shape;184;p25"/>
          <p:cNvPicPr preferRelativeResize="0"/>
          <p:nvPr/>
        </p:nvPicPr>
        <p:blipFill rotWithShape="1">
          <a:blip r:embed="rId5">
            <a:alphaModFix/>
          </a:blip>
          <a:srcRect b="4856" l="15069" r="33708" t="6365"/>
          <a:stretch/>
        </p:blipFill>
        <p:spPr>
          <a:xfrm>
            <a:off x="4431216" y="1272599"/>
            <a:ext cx="4348334" cy="3870800"/>
          </a:xfrm>
          <a:prstGeom prst="rect">
            <a:avLst/>
          </a:prstGeom>
          <a:noFill/>
          <a:ln>
            <a:noFill/>
          </a:ln>
        </p:spPr>
      </p:pic>
      <p:sp>
        <p:nvSpPr>
          <p:cNvPr id="185" name="Google Shape;185;p25"/>
          <p:cNvSpPr txBox="1"/>
          <p:nvPr/>
        </p:nvSpPr>
        <p:spPr>
          <a:xfrm>
            <a:off x="8092563" y="4758450"/>
            <a:ext cx="967800" cy="331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Edward</a:t>
            </a:r>
            <a:endParaRPr>
              <a:latin typeface="Old Standard TT"/>
              <a:ea typeface="Old Standard TT"/>
              <a:cs typeface="Old Standard TT"/>
              <a:sym typeface="Old Standard T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1000"/>
                                        <p:tgtEl>
                                          <p:spTgt spid="1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sp>
        <p:nvSpPr>
          <p:cNvPr id="190" name="Google Shape;190;p26"/>
          <p:cNvSpPr txBox="1"/>
          <p:nvPr/>
        </p:nvSpPr>
        <p:spPr>
          <a:xfrm>
            <a:off x="2984950" y="965700"/>
            <a:ext cx="6159000" cy="41778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Old Standard TT"/>
              <a:ea typeface="Old Standard TT"/>
              <a:cs typeface="Old Standard TT"/>
              <a:sym typeface="Old Standard TT"/>
            </a:endParaRPr>
          </a:p>
        </p:txBody>
      </p:sp>
      <p:pic>
        <p:nvPicPr>
          <p:cNvPr id="191" name="Google Shape;191;p26"/>
          <p:cNvPicPr preferRelativeResize="0"/>
          <p:nvPr/>
        </p:nvPicPr>
        <p:blipFill>
          <a:blip r:embed="rId3">
            <a:alphaModFix/>
          </a:blip>
          <a:stretch>
            <a:fillRect/>
          </a:stretch>
        </p:blipFill>
        <p:spPr>
          <a:xfrm>
            <a:off x="0" y="4514850"/>
            <a:ext cx="4095750" cy="628650"/>
          </a:xfrm>
          <a:prstGeom prst="rect">
            <a:avLst/>
          </a:prstGeom>
          <a:noFill/>
          <a:ln>
            <a:noFill/>
          </a:ln>
        </p:spPr>
      </p:pic>
      <p:pic>
        <p:nvPicPr>
          <p:cNvPr id="192" name="Google Shape;192;p26"/>
          <p:cNvPicPr preferRelativeResize="0"/>
          <p:nvPr/>
        </p:nvPicPr>
        <p:blipFill>
          <a:blip r:embed="rId4">
            <a:alphaModFix/>
          </a:blip>
          <a:stretch>
            <a:fillRect/>
          </a:stretch>
        </p:blipFill>
        <p:spPr>
          <a:xfrm>
            <a:off x="381000" y="965700"/>
            <a:ext cx="1996399" cy="3549148"/>
          </a:xfrm>
          <a:prstGeom prst="rect">
            <a:avLst/>
          </a:prstGeom>
          <a:noFill/>
          <a:ln>
            <a:noFill/>
          </a:ln>
        </p:spPr>
      </p:pic>
      <p:pic>
        <p:nvPicPr>
          <p:cNvPr id="193" name="Google Shape;193;p26"/>
          <p:cNvPicPr preferRelativeResize="0"/>
          <p:nvPr/>
        </p:nvPicPr>
        <p:blipFill>
          <a:blip r:embed="rId5">
            <a:alphaModFix/>
          </a:blip>
          <a:stretch>
            <a:fillRect/>
          </a:stretch>
        </p:blipFill>
        <p:spPr>
          <a:xfrm>
            <a:off x="4266075" y="1401000"/>
            <a:ext cx="4305402" cy="3742500"/>
          </a:xfrm>
          <a:prstGeom prst="rect">
            <a:avLst/>
          </a:prstGeom>
          <a:noFill/>
          <a:ln>
            <a:noFill/>
          </a:ln>
        </p:spPr>
      </p:pic>
      <p:sp>
        <p:nvSpPr>
          <p:cNvPr id="194" name="Google Shape;194;p26"/>
          <p:cNvSpPr txBox="1"/>
          <p:nvPr>
            <p:ph type="title"/>
          </p:nvPr>
        </p:nvSpPr>
        <p:spPr>
          <a:xfrm>
            <a:off x="-100" y="0"/>
            <a:ext cx="9144000" cy="1401000"/>
          </a:xfrm>
          <a:prstGeom prst="rect">
            <a:avLst/>
          </a:prstGeom>
          <a:solidFill>
            <a:srgbClr val="000000"/>
          </a:solidFill>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rgbClr val="FFFF00"/>
                </a:solidFill>
              </a:rPr>
              <a:t>A successful switch mechanism allows the half-scale bogie to move between track arms, satisfying the passive track switching requirement for the Superway project</a:t>
            </a:r>
            <a:endParaRPr sz="2800">
              <a:solidFill>
                <a:srgbClr val="FFFF00"/>
              </a:solidFill>
            </a:endParaRPr>
          </a:p>
        </p:txBody>
      </p:sp>
      <p:sp>
        <p:nvSpPr>
          <p:cNvPr id="195" name="Google Shape;195;p26"/>
          <p:cNvSpPr txBox="1"/>
          <p:nvPr/>
        </p:nvSpPr>
        <p:spPr>
          <a:xfrm>
            <a:off x="4457663" y="4812000"/>
            <a:ext cx="967800" cy="331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Greg</a:t>
            </a:r>
            <a:endParaRPr>
              <a:latin typeface="Old Standard TT"/>
              <a:ea typeface="Old Standard TT"/>
              <a:cs typeface="Old Standard TT"/>
              <a:sym typeface="Old Standard T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27"/>
          <p:cNvSpPr txBox="1"/>
          <p:nvPr>
            <p:ph type="title"/>
          </p:nvPr>
        </p:nvSpPr>
        <p:spPr>
          <a:xfrm>
            <a:off x="-100" y="0"/>
            <a:ext cx="9144000" cy="1216500"/>
          </a:xfrm>
          <a:prstGeom prst="rect">
            <a:avLst/>
          </a:prstGeom>
          <a:solidFill>
            <a:srgbClr val="000000"/>
          </a:solidFill>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rgbClr val="FFFF00"/>
                </a:solidFill>
              </a:rPr>
              <a:t>A successful control box design and track design is evidenced by the creation and simulation of CAD designs of these two objectives</a:t>
            </a:r>
            <a:endParaRPr sz="2800">
              <a:solidFill>
                <a:srgbClr val="FFFF00"/>
              </a:solidFill>
            </a:endParaRPr>
          </a:p>
        </p:txBody>
      </p:sp>
      <p:pic>
        <p:nvPicPr>
          <p:cNvPr id="201" name="Google Shape;201;p27"/>
          <p:cNvPicPr preferRelativeResize="0"/>
          <p:nvPr/>
        </p:nvPicPr>
        <p:blipFill rotWithShape="1">
          <a:blip r:embed="rId3">
            <a:alphaModFix/>
          </a:blip>
          <a:srcRect b="3519" l="0" r="0" t="5546"/>
          <a:stretch/>
        </p:blipFill>
        <p:spPr>
          <a:xfrm>
            <a:off x="-100" y="1216500"/>
            <a:ext cx="5698549" cy="3298350"/>
          </a:xfrm>
          <a:prstGeom prst="rect">
            <a:avLst/>
          </a:prstGeom>
          <a:noFill/>
          <a:ln>
            <a:noFill/>
          </a:ln>
        </p:spPr>
      </p:pic>
      <p:pic>
        <p:nvPicPr>
          <p:cNvPr id="202" name="Google Shape;202;p27"/>
          <p:cNvPicPr preferRelativeResize="0"/>
          <p:nvPr/>
        </p:nvPicPr>
        <p:blipFill>
          <a:blip r:embed="rId4">
            <a:alphaModFix/>
          </a:blip>
          <a:stretch>
            <a:fillRect/>
          </a:stretch>
        </p:blipFill>
        <p:spPr>
          <a:xfrm>
            <a:off x="0" y="4514850"/>
            <a:ext cx="4095750" cy="628650"/>
          </a:xfrm>
          <a:prstGeom prst="rect">
            <a:avLst/>
          </a:prstGeom>
          <a:noFill/>
          <a:ln>
            <a:noFill/>
          </a:ln>
        </p:spPr>
      </p:pic>
      <p:pic>
        <p:nvPicPr>
          <p:cNvPr id="203" name="Google Shape;203;p27"/>
          <p:cNvPicPr preferRelativeResize="0"/>
          <p:nvPr/>
        </p:nvPicPr>
        <p:blipFill rotWithShape="1">
          <a:blip r:embed="rId5">
            <a:alphaModFix/>
          </a:blip>
          <a:srcRect b="0" l="21706" r="31157" t="0"/>
          <a:stretch/>
        </p:blipFill>
        <p:spPr>
          <a:xfrm>
            <a:off x="5808700" y="1216500"/>
            <a:ext cx="3254799" cy="3927000"/>
          </a:xfrm>
          <a:prstGeom prst="rect">
            <a:avLst/>
          </a:prstGeom>
          <a:noFill/>
          <a:ln>
            <a:noFill/>
          </a:ln>
        </p:spPr>
      </p:pic>
      <p:sp>
        <p:nvSpPr>
          <p:cNvPr id="204" name="Google Shape;204;p27"/>
          <p:cNvSpPr txBox="1"/>
          <p:nvPr/>
        </p:nvSpPr>
        <p:spPr>
          <a:xfrm>
            <a:off x="4457663" y="4812000"/>
            <a:ext cx="967800" cy="331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Greg</a:t>
            </a:r>
            <a:endParaRPr>
              <a:latin typeface="Old Standard TT"/>
              <a:ea typeface="Old Standard TT"/>
              <a:cs typeface="Old Standard TT"/>
              <a:sym typeface="Old Standard T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sp>
        <p:nvSpPr>
          <p:cNvPr id="209" name="Google Shape;209;p28"/>
          <p:cNvSpPr txBox="1"/>
          <p:nvPr>
            <p:ph type="title"/>
          </p:nvPr>
        </p:nvSpPr>
        <p:spPr>
          <a:xfrm>
            <a:off x="265500" y="1382350"/>
            <a:ext cx="4045200" cy="1333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solidFill>
                  <a:schemeClr val="dk2"/>
                </a:solidFill>
              </a:rPr>
              <a:t>7</a:t>
            </a:r>
            <a:r>
              <a:rPr lang="en" sz="3000">
                <a:solidFill>
                  <a:schemeClr val="dk2"/>
                </a:solidFill>
              </a:rPr>
              <a:t>a: Design</a:t>
            </a:r>
            <a:endParaRPr sz="3000">
              <a:solidFill>
                <a:schemeClr val="dk2"/>
              </a:solidFill>
            </a:endParaRPr>
          </a:p>
        </p:txBody>
      </p:sp>
      <p:sp>
        <p:nvSpPr>
          <p:cNvPr id="210" name="Google Shape;210;p28"/>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lang="en" sz="1500">
                <a:solidFill>
                  <a:srgbClr val="FFFFFF"/>
                </a:solidFill>
                <a:latin typeface="Arial"/>
                <a:ea typeface="Arial"/>
                <a:cs typeface="Arial"/>
                <a:sym typeface="Arial"/>
              </a:rPr>
              <a:t>Describe your design and how you arrived at it</a:t>
            </a:r>
            <a:endParaRPr sz="2100">
              <a:solidFill>
                <a:srgbClr val="FFFFFF"/>
              </a:solidFill>
            </a:endParaRPr>
          </a:p>
        </p:txBody>
      </p:sp>
      <p:sp>
        <p:nvSpPr>
          <p:cNvPr id="211" name="Google Shape;211;p28"/>
          <p:cNvSpPr txBox="1"/>
          <p:nvPr/>
        </p:nvSpPr>
        <p:spPr>
          <a:xfrm>
            <a:off x="8068813" y="4716950"/>
            <a:ext cx="967800" cy="331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Greg</a:t>
            </a:r>
            <a:endParaRPr>
              <a:latin typeface="Old Standard TT"/>
              <a:ea typeface="Old Standard TT"/>
              <a:cs typeface="Old Standard TT"/>
              <a:sym typeface="Old Standard T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sp>
        <p:nvSpPr>
          <p:cNvPr id="216" name="Google Shape;216;p29"/>
          <p:cNvSpPr txBox="1"/>
          <p:nvPr>
            <p:ph type="title"/>
          </p:nvPr>
        </p:nvSpPr>
        <p:spPr>
          <a:xfrm>
            <a:off x="-100" y="0"/>
            <a:ext cx="9144000" cy="1216500"/>
          </a:xfrm>
          <a:prstGeom prst="rect">
            <a:avLst/>
          </a:prstGeom>
          <a:solidFill>
            <a:srgbClr val="000000"/>
          </a:solidFill>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rgbClr val="FFFF00"/>
                </a:solidFill>
              </a:rPr>
              <a:t>The final design of the control system and the compartment housing allow us to use 12V batteries to power the control system. </a:t>
            </a:r>
            <a:endParaRPr sz="2800">
              <a:solidFill>
                <a:srgbClr val="FFFF00"/>
              </a:solidFill>
            </a:endParaRPr>
          </a:p>
        </p:txBody>
      </p:sp>
      <p:pic>
        <p:nvPicPr>
          <p:cNvPr id="217" name="Google Shape;217;p29"/>
          <p:cNvPicPr preferRelativeResize="0"/>
          <p:nvPr/>
        </p:nvPicPr>
        <p:blipFill>
          <a:blip r:embed="rId3">
            <a:alphaModFix/>
          </a:blip>
          <a:stretch>
            <a:fillRect/>
          </a:stretch>
        </p:blipFill>
        <p:spPr>
          <a:xfrm>
            <a:off x="-12" y="1216500"/>
            <a:ext cx="2716650" cy="3622200"/>
          </a:xfrm>
          <a:prstGeom prst="rect">
            <a:avLst/>
          </a:prstGeom>
          <a:noFill/>
          <a:ln>
            <a:noFill/>
          </a:ln>
        </p:spPr>
      </p:pic>
      <p:pic>
        <p:nvPicPr>
          <p:cNvPr id="218" name="Google Shape;218;p29"/>
          <p:cNvPicPr preferRelativeResize="0"/>
          <p:nvPr/>
        </p:nvPicPr>
        <p:blipFill rotWithShape="1">
          <a:blip r:embed="rId4">
            <a:alphaModFix/>
          </a:blip>
          <a:srcRect b="0" l="23131" r="27400" t="2315"/>
          <a:stretch/>
        </p:blipFill>
        <p:spPr>
          <a:xfrm>
            <a:off x="2716650" y="1453163"/>
            <a:ext cx="3321824" cy="2929324"/>
          </a:xfrm>
          <a:prstGeom prst="rect">
            <a:avLst/>
          </a:prstGeom>
          <a:noFill/>
          <a:ln>
            <a:noFill/>
          </a:ln>
        </p:spPr>
      </p:pic>
      <p:pic>
        <p:nvPicPr>
          <p:cNvPr id="219" name="Google Shape;219;p29"/>
          <p:cNvPicPr preferRelativeResize="0"/>
          <p:nvPr/>
        </p:nvPicPr>
        <p:blipFill>
          <a:blip r:embed="rId5">
            <a:alphaModFix/>
          </a:blip>
          <a:stretch>
            <a:fillRect/>
          </a:stretch>
        </p:blipFill>
        <p:spPr>
          <a:xfrm>
            <a:off x="0" y="4514850"/>
            <a:ext cx="4095750" cy="628650"/>
          </a:xfrm>
          <a:prstGeom prst="rect">
            <a:avLst/>
          </a:prstGeom>
          <a:noFill/>
          <a:ln>
            <a:noFill/>
          </a:ln>
        </p:spPr>
      </p:pic>
      <p:sp>
        <p:nvSpPr>
          <p:cNvPr id="220" name="Google Shape;220;p29"/>
          <p:cNvSpPr txBox="1"/>
          <p:nvPr/>
        </p:nvSpPr>
        <p:spPr>
          <a:xfrm>
            <a:off x="8092563" y="4758450"/>
            <a:ext cx="967800" cy="331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Edward</a:t>
            </a:r>
            <a:endParaRPr>
              <a:latin typeface="Old Standard TT"/>
              <a:ea typeface="Old Standard TT"/>
              <a:cs typeface="Old Standard TT"/>
              <a:sym typeface="Old Standard TT"/>
            </a:endParaRPr>
          </a:p>
        </p:txBody>
      </p:sp>
      <p:pic>
        <p:nvPicPr>
          <p:cNvPr id="221" name="Google Shape;221;p29"/>
          <p:cNvPicPr preferRelativeResize="0"/>
          <p:nvPr/>
        </p:nvPicPr>
        <p:blipFill rotWithShape="1">
          <a:blip r:embed="rId6">
            <a:alphaModFix/>
          </a:blip>
          <a:srcRect b="0" l="20626" r="33960" t="0"/>
          <a:stretch/>
        </p:blipFill>
        <p:spPr>
          <a:xfrm>
            <a:off x="6038475" y="1275588"/>
            <a:ext cx="3021377" cy="35040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sp>
        <p:nvSpPr>
          <p:cNvPr id="226" name="Google Shape;226;p30"/>
          <p:cNvSpPr txBox="1"/>
          <p:nvPr>
            <p:ph type="title"/>
          </p:nvPr>
        </p:nvSpPr>
        <p:spPr>
          <a:xfrm>
            <a:off x="-100" y="0"/>
            <a:ext cx="9144000" cy="1216500"/>
          </a:xfrm>
          <a:prstGeom prst="rect">
            <a:avLst/>
          </a:prstGeom>
          <a:solidFill>
            <a:srgbClr val="000000"/>
          </a:solidFill>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800">
                <a:solidFill>
                  <a:srgbClr val="FFFF00"/>
                </a:solidFill>
              </a:rPr>
              <a:t>An exploded view of our final design for our final control system and compartment cabin. </a:t>
            </a:r>
            <a:endParaRPr sz="2800">
              <a:solidFill>
                <a:srgbClr val="FFFF00"/>
              </a:solidFill>
            </a:endParaRPr>
          </a:p>
        </p:txBody>
      </p:sp>
      <p:pic>
        <p:nvPicPr>
          <p:cNvPr id="227" name="Google Shape;227;p30"/>
          <p:cNvPicPr preferRelativeResize="0"/>
          <p:nvPr/>
        </p:nvPicPr>
        <p:blipFill>
          <a:blip r:embed="rId3">
            <a:alphaModFix/>
          </a:blip>
          <a:stretch>
            <a:fillRect/>
          </a:stretch>
        </p:blipFill>
        <p:spPr>
          <a:xfrm>
            <a:off x="0" y="4514850"/>
            <a:ext cx="4095750" cy="628650"/>
          </a:xfrm>
          <a:prstGeom prst="rect">
            <a:avLst/>
          </a:prstGeom>
          <a:noFill/>
          <a:ln>
            <a:noFill/>
          </a:ln>
        </p:spPr>
      </p:pic>
      <p:pic>
        <p:nvPicPr>
          <p:cNvPr id="228" name="Google Shape;228;p30"/>
          <p:cNvPicPr preferRelativeResize="0"/>
          <p:nvPr/>
        </p:nvPicPr>
        <p:blipFill rotWithShape="1">
          <a:blip r:embed="rId4">
            <a:alphaModFix/>
          </a:blip>
          <a:srcRect b="0" l="10380" r="18032" t="0"/>
          <a:stretch/>
        </p:blipFill>
        <p:spPr>
          <a:xfrm>
            <a:off x="3796900" y="1404725"/>
            <a:ext cx="5347101" cy="2956614"/>
          </a:xfrm>
          <a:prstGeom prst="rect">
            <a:avLst/>
          </a:prstGeom>
          <a:noFill/>
          <a:ln>
            <a:noFill/>
          </a:ln>
        </p:spPr>
      </p:pic>
      <p:pic>
        <p:nvPicPr>
          <p:cNvPr id="229" name="Google Shape;229;p30"/>
          <p:cNvPicPr preferRelativeResize="0"/>
          <p:nvPr/>
        </p:nvPicPr>
        <p:blipFill rotWithShape="1">
          <a:blip r:embed="rId5">
            <a:alphaModFix/>
          </a:blip>
          <a:srcRect b="0" l="19349" r="34766" t="0"/>
          <a:stretch/>
        </p:blipFill>
        <p:spPr>
          <a:xfrm>
            <a:off x="45275" y="1278400"/>
            <a:ext cx="3751629" cy="3236449"/>
          </a:xfrm>
          <a:prstGeom prst="rect">
            <a:avLst/>
          </a:prstGeom>
          <a:noFill/>
          <a:ln>
            <a:noFill/>
          </a:ln>
        </p:spPr>
      </p:pic>
      <p:sp>
        <p:nvSpPr>
          <p:cNvPr id="230" name="Google Shape;230;p30"/>
          <p:cNvSpPr txBox="1"/>
          <p:nvPr/>
        </p:nvSpPr>
        <p:spPr>
          <a:xfrm>
            <a:off x="8092563" y="4758450"/>
            <a:ext cx="967800" cy="331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Edward</a:t>
            </a:r>
            <a:endParaRPr>
              <a:latin typeface="Old Standard TT"/>
              <a:ea typeface="Old Standard TT"/>
              <a:cs typeface="Old Standard TT"/>
              <a:sym typeface="Old Standard T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sp>
        <p:nvSpPr>
          <p:cNvPr id="235" name="Google Shape;235;p31"/>
          <p:cNvSpPr txBox="1"/>
          <p:nvPr>
            <p:ph type="title"/>
          </p:nvPr>
        </p:nvSpPr>
        <p:spPr>
          <a:xfrm>
            <a:off x="0" y="0"/>
            <a:ext cx="9144000" cy="1332000"/>
          </a:xfrm>
          <a:prstGeom prst="rect">
            <a:avLst/>
          </a:prstGeom>
          <a:solidFill>
            <a:srgbClr val="000000"/>
          </a:solidFill>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rgbClr val="FFFF00"/>
                </a:solidFill>
              </a:rPr>
              <a:t>The final prototype along with changes to the current bogie mechanism is the product of design studies of prior switch arm models</a:t>
            </a:r>
            <a:endParaRPr sz="2800">
              <a:solidFill>
                <a:srgbClr val="FFFF00"/>
              </a:solidFill>
            </a:endParaRPr>
          </a:p>
        </p:txBody>
      </p:sp>
      <p:pic>
        <p:nvPicPr>
          <p:cNvPr id="236" name="Google Shape;236;p31"/>
          <p:cNvPicPr preferRelativeResize="0"/>
          <p:nvPr/>
        </p:nvPicPr>
        <p:blipFill>
          <a:blip r:embed="rId3">
            <a:alphaModFix/>
          </a:blip>
          <a:stretch>
            <a:fillRect/>
          </a:stretch>
        </p:blipFill>
        <p:spPr>
          <a:xfrm>
            <a:off x="0" y="4492575"/>
            <a:ext cx="4095750" cy="628650"/>
          </a:xfrm>
          <a:prstGeom prst="rect">
            <a:avLst/>
          </a:prstGeom>
          <a:noFill/>
          <a:ln>
            <a:noFill/>
          </a:ln>
        </p:spPr>
      </p:pic>
      <p:pic>
        <p:nvPicPr>
          <p:cNvPr id="237" name="Google Shape;237;p31"/>
          <p:cNvPicPr preferRelativeResize="0"/>
          <p:nvPr/>
        </p:nvPicPr>
        <p:blipFill>
          <a:blip r:embed="rId4">
            <a:alphaModFix/>
          </a:blip>
          <a:stretch>
            <a:fillRect/>
          </a:stretch>
        </p:blipFill>
        <p:spPr>
          <a:xfrm>
            <a:off x="111025" y="1696750"/>
            <a:ext cx="4095749" cy="2335337"/>
          </a:xfrm>
          <a:prstGeom prst="rect">
            <a:avLst/>
          </a:prstGeom>
          <a:noFill/>
          <a:ln>
            <a:noFill/>
          </a:ln>
        </p:spPr>
      </p:pic>
      <p:pic>
        <p:nvPicPr>
          <p:cNvPr id="238" name="Google Shape;238;p31"/>
          <p:cNvPicPr preferRelativeResize="0"/>
          <p:nvPr/>
        </p:nvPicPr>
        <p:blipFill>
          <a:blip r:embed="rId5">
            <a:alphaModFix/>
          </a:blip>
          <a:stretch>
            <a:fillRect/>
          </a:stretch>
        </p:blipFill>
        <p:spPr>
          <a:xfrm>
            <a:off x="4372500" y="1696750"/>
            <a:ext cx="4425600" cy="2980500"/>
          </a:xfrm>
          <a:prstGeom prst="rect">
            <a:avLst/>
          </a:prstGeom>
          <a:noFill/>
          <a:ln>
            <a:noFill/>
          </a:ln>
        </p:spPr>
      </p:pic>
      <p:sp>
        <p:nvSpPr>
          <p:cNvPr id="239" name="Google Shape;239;p31"/>
          <p:cNvSpPr/>
          <p:nvPr/>
        </p:nvSpPr>
        <p:spPr>
          <a:xfrm>
            <a:off x="6393975" y="1874376"/>
            <a:ext cx="2479500" cy="22647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31"/>
          <p:cNvSpPr txBox="1"/>
          <p:nvPr/>
        </p:nvSpPr>
        <p:spPr>
          <a:xfrm>
            <a:off x="7830300" y="4750950"/>
            <a:ext cx="967800" cy="331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Brandon</a:t>
            </a:r>
            <a:endParaRPr>
              <a:latin typeface="Old Standard TT"/>
              <a:ea typeface="Old Standard TT"/>
              <a:cs typeface="Old Standard TT"/>
              <a:sym typeface="Old Standard T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74" name="Shape 74"/>
        <p:cNvGrpSpPr/>
        <p:nvPr/>
      </p:nvGrpSpPr>
      <p:grpSpPr>
        <a:xfrm>
          <a:off x="0" y="0"/>
          <a:ext cx="0" cy="0"/>
          <a:chOff x="0" y="0"/>
          <a:chExt cx="0" cy="0"/>
        </a:xfrm>
      </p:grpSpPr>
      <p:sp>
        <p:nvSpPr>
          <p:cNvPr id="75" name="Google Shape;75;p14"/>
          <p:cNvSpPr txBox="1"/>
          <p:nvPr/>
        </p:nvSpPr>
        <p:spPr>
          <a:xfrm>
            <a:off x="0" y="0"/>
            <a:ext cx="9144000" cy="11112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900">
                <a:solidFill>
                  <a:srgbClr val="FFFFFF"/>
                </a:solidFill>
                <a:latin typeface="Old Standard TT"/>
                <a:ea typeface="Old Standard TT"/>
                <a:cs typeface="Old Standard TT"/>
                <a:sym typeface="Old Standard TT"/>
              </a:rPr>
              <a:t>Team members had specified responsibilities throughout the project’s duration</a:t>
            </a:r>
            <a:endParaRPr sz="2900">
              <a:solidFill>
                <a:srgbClr val="FFFFFF"/>
              </a:solidFill>
              <a:latin typeface="Old Standard TT"/>
              <a:ea typeface="Old Standard TT"/>
              <a:cs typeface="Old Standard TT"/>
              <a:sym typeface="Old Standard TT"/>
            </a:endParaRPr>
          </a:p>
        </p:txBody>
      </p:sp>
      <p:pic>
        <p:nvPicPr>
          <p:cNvPr id="76" name="Google Shape;76;p14"/>
          <p:cNvPicPr preferRelativeResize="0"/>
          <p:nvPr/>
        </p:nvPicPr>
        <p:blipFill>
          <a:blip r:embed="rId3">
            <a:alphaModFix/>
          </a:blip>
          <a:stretch>
            <a:fillRect/>
          </a:stretch>
        </p:blipFill>
        <p:spPr>
          <a:xfrm>
            <a:off x="187675" y="2835800"/>
            <a:ext cx="1284450" cy="1928700"/>
          </a:xfrm>
          <a:prstGeom prst="rect">
            <a:avLst/>
          </a:prstGeom>
          <a:noFill/>
          <a:ln>
            <a:noFill/>
          </a:ln>
        </p:spPr>
      </p:pic>
      <p:pic>
        <p:nvPicPr>
          <p:cNvPr id="77" name="Google Shape;77;p14"/>
          <p:cNvPicPr preferRelativeResize="0"/>
          <p:nvPr/>
        </p:nvPicPr>
        <p:blipFill>
          <a:blip r:embed="rId4">
            <a:alphaModFix/>
          </a:blip>
          <a:stretch>
            <a:fillRect/>
          </a:stretch>
        </p:blipFill>
        <p:spPr>
          <a:xfrm>
            <a:off x="4855874" y="1111098"/>
            <a:ext cx="1284450" cy="1435521"/>
          </a:xfrm>
          <a:prstGeom prst="rect">
            <a:avLst/>
          </a:prstGeom>
          <a:noFill/>
          <a:ln>
            <a:noFill/>
          </a:ln>
        </p:spPr>
      </p:pic>
      <p:sp>
        <p:nvSpPr>
          <p:cNvPr id="78" name="Google Shape;78;p14"/>
          <p:cNvSpPr txBox="1"/>
          <p:nvPr/>
        </p:nvSpPr>
        <p:spPr>
          <a:xfrm>
            <a:off x="1542375" y="864513"/>
            <a:ext cx="2928900" cy="1928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b="1" sz="1600"/>
          </a:p>
          <a:p>
            <a:pPr indent="-311150" lvl="0" marL="457200" rtl="0" algn="l">
              <a:lnSpc>
                <a:spcPct val="115000"/>
              </a:lnSpc>
              <a:spcBef>
                <a:spcPts val="0"/>
              </a:spcBef>
              <a:spcAft>
                <a:spcPts val="0"/>
              </a:spcAft>
              <a:buSzPts val="1300"/>
              <a:buFont typeface="Arial"/>
              <a:buChar char="●"/>
            </a:pPr>
            <a:r>
              <a:rPr lang="en" sz="1500"/>
              <a:t>Bogie Redesign</a:t>
            </a:r>
            <a:endParaRPr sz="1500"/>
          </a:p>
          <a:p>
            <a:pPr indent="-311150" lvl="0" marL="457200" rtl="0" algn="l">
              <a:lnSpc>
                <a:spcPct val="115000"/>
              </a:lnSpc>
              <a:spcBef>
                <a:spcPts val="0"/>
              </a:spcBef>
              <a:spcAft>
                <a:spcPts val="0"/>
              </a:spcAft>
              <a:buSzPts val="1300"/>
              <a:buFont typeface="Arial"/>
              <a:buChar char="●"/>
            </a:pPr>
            <a:r>
              <a:rPr lang="en" sz="1500"/>
              <a:t>Switch Mechanism</a:t>
            </a:r>
            <a:endParaRPr sz="1500"/>
          </a:p>
          <a:p>
            <a:pPr indent="-311150" lvl="0" marL="457200" rtl="0" algn="l">
              <a:lnSpc>
                <a:spcPct val="115000"/>
              </a:lnSpc>
              <a:spcBef>
                <a:spcPts val="0"/>
              </a:spcBef>
              <a:spcAft>
                <a:spcPts val="0"/>
              </a:spcAft>
              <a:buSzPts val="1300"/>
              <a:buFont typeface="Arial"/>
              <a:buChar char="●"/>
            </a:pPr>
            <a:r>
              <a:rPr lang="en" sz="1500"/>
              <a:t>Mechanical Repair</a:t>
            </a:r>
            <a:endParaRPr sz="1500"/>
          </a:p>
          <a:p>
            <a:pPr indent="-311150" lvl="0" marL="457200" rtl="0" algn="l">
              <a:lnSpc>
                <a:spcPct val="115000"/>
              </a:lnSpc>
              <a:spcBef>
                <a:spcPts val="0"/>
              </a:spcBef>
              <a:spcAft>
                <a:spcPts val="0"/>
              </a:spcAft>
              <a:buSzPts val="1300"/>
              <a:buFont typeface="Arial"/>
              <a:buChar char="●"/>
            </a:pPr>
            <a:r>
              <a:rPr lang="en" sz="1500"/>
              <a:t>Mechanics/Electronics Team</a:t>
            </a:r>
            <a:endParaRPr sz="1500"/>
          </a:p>
          <a:p>
            <a:pPr indent="0" lvl="0" marL="0" rtl="0" algn="l">
              <a:lnSpc>
                <a:spcPct val="115000"/>
              </a:lnSpc>
              <a:spcBef>
                <a:spcPts val="0"/>
              </a:spcBef>
              <a:spcAft>
                <a:spcPts val="0"/>
              </a:spcAft>
              <a:buNone/>
            </a:pPr>
            <a:r>
              <a:t/>
            </a:r>
            <a:endParaRPr sz="1100"/>
          </a:p>
          <a:p>
            <a:pPr indent="0" lvl="0" marL="0" rtl="0" algn="l">
              <a:lnSpc>
                <a:spcPct val="115000"/>
              </a:lnSpc>
              <a:spcBef>
                <a:spcPts val="0"/>
              </a:spcBef>
              <a:spcAft>
                <a:spcPts val="0"/>
              </a:spcAft>
              <a:buNone/>
            </a:pPr>
            <a:r>
              <a:t/>
            </a:r>
            <a:endParaRPr sz="1100"/>
          </a:p>
        </p:txBody>
      </p:sp>
      <p:sp>
        <p:nvSpPr>
          <p:cNvPr id="79" name="Google Shape;79;p14"/>
          <p:cNvSpPr txBox="1"/>
          <p:nvPr/>
        </p:nvSpPr>
        <p:spPr>
          <a:xfrm>
            <a:off x="6140325" y="2645025"/>
            <a:ext cx="3084600" cy="88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600">
              <a:solidFill>
                <a:schemeClr val="dk1"/>
              </a:solidFill>
              <a:latin typeface="Calibri"/>
              <a:ea typeface="Calibri"/>
              <a:cs typeface="Calibri"/>
              <a:sym typeface="Calibri"/>
            </a:endParaRPr>
          </a:p>
          <a:p>
            <a:pPr indent="-311150" lvl="0" marL="457200" rtl="0" algn="l">
              <a:lnSpc>
                <a:spcPct val="115000"/>
              </a:lnSpc>
              <a:spcBef>
                <a:spcPts val="0"/>
              </a:spcBef>
              <a:spcAft>
                <a:spcPts val="0"/>
              </a:spcAft>
              <a:buClr>
                <a:schemeClr val="dk1"/>
              </a:buClr>
              <a:buSzPts val="1300"/>
              <a:buFont typeface="Arial"/>
              <a:buChar char="●"/>
            </a:pPr>
            <a:r>
              <a:rPr lang="en" sz="1500">
                <a:solidFill>
                  <a:schemeClr val="dk1"/>
                </a:solidFill>
              </a:rPr>
              <a:t>Half-Scale Track Redesign</a:t>
            </a:r>
            <a:endParaRPr sz="1500">
              <a:solidFill>
                <a:schemeClr val="dk1"/>
              </a:solidFill>
            </a:endParaRPr>
          </a:p>
          <a:p>
            <a:pPr indent="-311150" lvl="0" marL="457200" rtl="0" algn="l">
              <a:lnSpc>
                <a:spcPct val="115000"/>
              </a:lnSpc>
              <a:spcBef>
                <a:spcPts val="0"/>
              </a:spcBef>
              <a:spcAft>
                <a:spcPts val="0"/>
              </a:spcAft>
              <a:buClr>
                <a:schemeClr val="dk1"/>
              </a:buClr>
              <a:buSzPts val="1300"/>
              <a:buFont typeface="Arial"/>
              <a:buChar char="●"/>
            </a:pPr>
            <a:r>
              <a:rPr lang="en" sz="1500">
                <a:solidFill>
                  <a:schemeClr val="dk1"/>
                </a:solidFill>
              </a:rPr>
              <a:t>CAD Modeling/Documentation</a:t>
            </a:r>
            <a:endParaRPr sz="1500">
              <a:solidFill>
                <a:schemeClr val="dk1"/>
              </a:solidFill>
            </a:endParaRPr>
          </a:p>
          <a:p>
            <a:pPr indent="-311150" lvl="0" marL="457200" rtl="0" algn="l">
              <a:lnSpc>
                <a:spcPct val="115000"/>
              </a:lnSpc>
              <a:spcBef>
                <a:spcPts val="0"/>
              </a:spcBef>
              <a:spcAft>
                <a:spcPts val="0"/>
              </a:spcAft>
              <a:buClr>
                <a:schemeClr val="dk1"/>
              </a:buClr>
              <a:buSzPts val="1300"/>
              <a:buFont typeface="Arial"/>
              <a:buChar char="●"/>
            </a:pPr>
            <a:r>
              <a:rPr lang="en" sz="1500">
                <a:solidFill>
                  <a:schemeClr val="dk1"/>
                </a:solidFill>
              </a:rPr>
              <a:t>Mechanics Team</a:t>
            </a:r>
            <a:endParaRPr sz="1500"/>
          </a:p>
        </p:txBody>
      </p:sp>
      <p:sp>
        <p:nvSpPr>
          <p:cNvPr id="80" name="Google Shape;80;p14"/>
          <p:cNvSpPr txBox="1"/>
          <p:nvPr/>
        </p:nvSpPr>
        <p:spPr>
          <a:xfrm>
            <a:off x="1542375" y="2546625"/>
            <a:ext cx="2392800" cy="1080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600">
              <a:solidFill>
                <a:schemeClr val="dk1"/>
              </a:solidFill>
              <a:latin typeface="Calibri"/>
              <a:ea typeface="Calibri"/>
              <a:cs typeface="Calibri"/>
              <a:sym typeface="Calibri"/>
            </a:endParaRPr>
          </a:p>
          <a:p>
            <a:pPr indent="-311150" lvl="0" marL="457200" rtl="0" algn="l">
              <a:lnSpc>
                <a:spcPct val="115000"/>
              </a:lnSpc>
              <a:spcBef>
                <a:spcPts val="0"/>
              </a:spcBef>
              <a:spcAft>
                <a:spcPts val="0"/>
              </a:spcAft>
              <a:buClr>
                <a:schemeClr val="dk1"/>
              </a:buClr>
              <a:buSzPts val="1300"/>
              <a:buFont typeface="Arial"/>
              <a:buChar char="●"/>
            </a:pPr>
            <a:r>
              <a:rPr lang="en" sz="1500">
                <a:solidFill>
                  <a:schemeClr val="dk1"/>
                </a:solidFill>
              </a:rPr>
              <a:t>Switch Mechanism</a:t>
            </a:r>
            <a:endParaRPr sz="1500">
              <a:solidFill>
                <a:schemeClr val="dk1"/>
              </a:solidFill>
            </a:endParaRPr>
          </a:p>
          <a:p>
            <a:pPr indent="-311150" lvl="0" marL="457200" rtl="0" algn="l">
              <a:lnSpc>
                <a:spcPct val="115000"/>
              </a:lnSpc>
              <a:spcBef>
                <a:spcPts val="0"/>
              </a:spcBef>
              <a:spcAft>
                <a:spcPts val="0"/>
              </a:spcAft>
              <a:buClr>
                <a:schemeClr val="dk1"/>
              </a:buClr>
              <a:buSzPts val="1300"/>
              <a:buFont typeface="Arial"/>
              <a:buChar char="●"/>
            </a:pPr>
            <a:r>
              <a:rPr lang="en" sz="1500">
                <a:solidFill>
                  <a:schemeClr val="dk1"/>
                </a:solidFill>
              </a:rPr>
              <a:t>Mechatronics Coding</a:t>
            </a:r>
            <a:endParaRPr sz="1500">
              <a:solidFill>
                <a:schemeClr val="dk1"/>
              </a:solidFill>
            </a:endParaRPr>
          </a:p>
          <a:p>
            <a:pPr indent="-311150" lvl="0" marL="457200" rtl="0" algn="l">
              <a:lnSpc>
                <a:spcPct val="115000"/>
              </a:lnSpc>
              <a:spcBef>
                <a:spcPts val="0"/>
              </a:spcBef>
              <a:spcAft>
                <a:spcPts val="0"/>
              </a:spcAft>
              <a:buClr>
                <a:schemeClr val="dk1"/>
              </a:buClr>
              <a:buSzPts val="1300"/>
              <a:buFont typeface="Arial"/>
              <a:buChar char="●"/>
            </a:pPr>
            <a:r>
              <a:rPr lang="en" sz="1500">
                <a:solidFill>
                  <a:schemeClr val="dk1"/>
                </a:solidFill>
              </a:rPr>
              <a:t>Controller Redesign</a:t>
            </a:r>
            <a:endParaRPr sz="1500">
              <a:solidFill>
                <a:schemeClr val="dk1"/>
              </a:solidFill>
            </a:endParaRPr>
          </a:p>
          <a:p>
            <a:pPr indent="-311150" lvl="0" marL="457200" rtl="0" algn="l">
              <a:lnSpc>
                <a:spcPct val="115000"/>
              </a:lnSpc>
              <a:spcBef>
                <a:spcPts val="0"/>
              </a:spcBef>
              <a:spcAft>
                <a:spcPts val="0"/>
              </a:spcAft>
              <a:buClr>
                <a:schemeClr val="dk1"/>
              </a:buClr>
              <a:buSzPts val="1300"/>
              <a:buFont typeface="Arial"/>
              <a:buChar char="●"/>
            </a:pPr>
            <a:r>
              <a:rPr lang="en" sz="1500">
                <a:solidFill>
                  <a:schemeClr val="dk1"/>
                </a:solidFill>
              </a:rPr>
              <a:t>Electronics Team</a:t>
            </a:r>
            <a:endParaRPr sz="1500"/>
          </a:p>
        </p:txBody>
      </p:sp>
      <p:sp>
        <p:nvSpPr>
          <p:cNvPr id="81" name="Google Shape;81;p14"/>
          <p:cNvSpPr txBox="1"/>
          <p:nvPr/>
        </p:nvSpPr>
        <p:spPr>
          <a:xfrm>
            <a:off x="6140325" y="887750"/>
            <a:ext cx="3250800" cy="1435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600">
              <a:solidFill>
                <a:schemeClr val="dk1"/>
              </a:solidFill>
              <a:latin typeface="Calibri"/>
              <a:ea typeface="Calibri"/>
              <a:cs typeface="Calibri"/>
              <a:sym typeface="Calibri"/>
            </a:endParaRPr>
          </a:p>
          <a:p>
            <a:pPr indent="-311150" lvl="0" marL="457200" rtl="0" algn="l">
              <a:lnSpc>
                <a:spcPct val="115000"/>
              </a:lnSpc>
              <a:spcBef>
                <a:spcPts val="0"/>
              </a:spcBef>
              <a:spcAft>
                <a:spcPts val="0"/>
              </a:spcAft>
              <a:buClr>
                <a:schemeClr val="dk1"/>
              </a:buClr>
              <a:buSzPts val="1300"/>
              <a:buFont typeface="Arial"/>
              <a:buChar char="●"/>
            </a:pPr>
            <a:r>
              <a:rPr lang="en" sz="1500">
                <a:solidFill>
                  <a:schemeClr val="dk1"/>
                </a:solidFill>
              </a:rPr>
              <a:t>Control Box Repair/Redesign</a:t>
            </a:r>
            <a:endParaRPr sz="1500">
              <a:solidFill>
                <a:schemeClr val="dk1"/>
              </a:solidFill>
            </a:endParaRPr>
          </a:p>
          <a:p>
            <a:pPr indent="-311150" lvl="0" marL="457200" rtl="0" algn="l">
              <a:lnSpc>
                <a:spcPct val="115000"/>
              </a:lnSpc>
              <a:spcBef>
                <a:spcPts val="0"/>
              </a:spcBef>
              <a:spcAft>
                <a:spcPts val="0"/>
              </a:spcAft>
              <a:buClr>
                <a:schemeClr val="dk1"/>
              </a:buClr>
              <a:buSzPts val="1300"/>
              <a:buFont typeface="Arial"/>
              <a:buChar char="●"/>
            </a:pPr>
            <a:r>
              <a:rPr lang="en" sz="1500">
                <a:solidFill>
                  <a:schemeClr val="dk1"/>
                </a:solidFill>
              </a:rPr>
              <a:t>Half-Scale Track Assembly</a:t>
            </a:r>
            <a:endParaRPr sz="1500">
              <a:solidFill>
                <a:schemeClr val="dk1"/>
              </a:solidFill>
            </a:endParaRPr>
          </a:p>
          <a:p>
            <a:pPr indent="-311150" lvl="0" marL="457200" rtl="0" algn="l">
              <a:lnSpc>
                <a:spcPct val="115000"/>
              </a:lnSpc>
              <a:spcBef>
                <a:spcPts val="0"/>
              </a:spcBef>
              <a:spcAft>
                <a:spcPts val="0"/>
              </a:spcAft>
              <a:buClr>
                <a:schemeClr val="dk1"/>
              </a:buClr>
              <a:buSzPts val="1300"/>
              <a:buFont typeface="Arial"/>
              <a:buChar char="●"/>
            </a:pPr>
            <a:r>
              <a:rPr lang="en" sz="1500">
                <a:solidFill>
                  <a:schemeClr val="dk1"/>
                </a:solidFill>
              </a:rPr>
              <a:t>Mechanics Team</a:t>
            </a:r>
            <a:endParaRPr sz="1500"/>
          </a:p>
        </p:txBody>
      </p:sp>
      <p:sp>
        <p:nvSpPr>
          <p:cNvPr id="82" name="Google Shape;82;p14"/>
          <p:cNvSpPr txBox="1"/>
          <p:nvPr/>
        </p:nvSpPr>
        <p:spPr>
          <a:xfrm>
            <a:off x="-57075" y="2462575"/>
            <a:ext cx="2607600" cy="13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600">
                <a:solidFill>
                  <a:schemeClr val="dk1"/>
                </a:solidFill>
              </a:rPr>
              <a:t>Greg White (Lead)</a:t>
            </a:r>
            <a:endParaRPr/>
          </a:p>
        </p:txBody>
      </p:sp>
      <p:sp>
        <p:nvSpPr>
          <p:cNvPr id="83" name="Google Shape;83;p14"/>
          <p:cNvSpPr txBox="1"/>
          <p:nvPr/>
        </p:nvSpPr>
        <p:spPr>
          <a:xfrm>
            <a:off x="50325" y="4667250"/>
            <a:ext cx="2392800" cy="29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600">
                <a:solidFill>
                  <a:schemeClr val="dk1"/>
                </a:solidFill>
                <a:latin typeface="Calibri"/>
                <a:ea typeface="Calibri"/>
                <a:cs typeface="Calibri"/>
                <a:sym typeface="Calibri"/>
              </a:rPr>
              <a:t>Keanu Heggem</a:t>
            </a:r>
            <a:endParaRPr>
              <a:latin typeface="Old Standard TT"/>
              <a:ea typeface="Old Standard TT"/>
              <a:cs typeface="Old Standard TT"/>
              <a:sym typeface="Old Standard TT"/>
            </a:endParaRPr>
          </a:p>
        </p:txBody>
      </p:sp>
      <p:sp>
        <p:nvSpPr>
          <p:cNvPr id="84" name="Google Shape;84;p14"/>
          <p:cNvSpPr txBox="1"/>
          <p:nvPr/>
        </p:nvSpPr>
        <p:spPr>
          <a:xfrm>
            <a:off x="4621700" y="2424375"/>
            <a:ext cx="1983000" cy="379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600">
                <a:solidFill>
                  <a:schemeClr val="dk1"/>
                </a:solidFill>
                <a:latin typeface="Calibri"/>
                <a:ea typeface="Calibri"/>
                <a:cs typeface="Calibri"/>
                <a:sym typeface="Calibri"/>
              </a:rPr>
              <a:t>Pinqian Lin (Edward)</a:t>
            </a:r>
            <a:endParaRPr>
              <a:latin typeface="Old Standard TT"/>
              <a:ea typeface="Old Standard TT"/>
              <a:cs typeface="Old Standard TT"/>
              <a:sym typeface="Old Standard TT"/>
            </a:endParaRPr>
          </a:p>
        </p:txBody>
      </p:sp>
      <p:sp>
        <p:nvSpPr>
          <p:cNvPr id="85" name="Google Shape;85;p14"/>
          <p:cNvSpPr txBox="1"/>
          <p:nvPr/>
        </p:nvSpPr>
        <p:spPr>
          <a:xfrm>
            <a:off x="4847300" y="4758550"/>
            <a:ext cx="1915500" cy="202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600">
                <a:solidFill>
                  <a:schemeClr val="dk1"/>
                </a:solidFill>
              </a:rPr>
              <a:t>Brandon Scully</a:t>
            </a:r>
            <a:endParaRPr/>
          </a:p>
        </p:txBody>
      </p:sp>
      <p:pic>
        <p:nvPicPr>
          <p:cNvPr id="86" name="Google Shape;86;p14"/>
          <p:cNvPicPr preferRelativeResize="0"/>
          <p:nvPr/>
        </p:nvPicPr>
        <p:blipFill>
          <a:blip r:embed="rId5">
            <a:alphaModFix/>
          </a:blip>
          <a:stretch>
            <a:fillRect/>
          </a:stretch>
        </p:blipFill>
        <p:spPr>
          <a:xfrm>
            <a:off x="168700" y="1098475"/>
            <a:ext cx="1322423" cy="1435520"/>
          </a:xfrm>
          <a:prstGeom prst="rect">
            <a:avLst/>
          </a:prstGeom>
          <a:noFill/>
          <a:ln>
            <a:noFill/>
          </a:ln>
        </p:spPr>
      </p:pic>
      <p:pic>
        <p:nvPicPr>
          <p:cNvPr id="87" name="Google Shape;87;p14"/>
          <p:cNvPicPr preferRelativeResize="0"/>
          <p:nvPr/>
        </p:nvPicPr>
        <p:blipFill>
          <a:blip r:embed="rId6">
            <a:alphaModFix/>
          </a:blip>
          <a:stretch>
            <a:fillRect/>
          </a:stretch>
        </p:blipFill>
        <p:spPr>
          <a:xfrm>
            <a:off x="4855875" y="2994750"/>
            <a:ext cx="1385050" cy="1763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 name="Shape 244"/>
        <p:cNvGrpSpPr/>
        <p:nvPr/>
      </p:nvGrpSpPr>
      <p:grpSpPr>
        <a:xfrm>
          <a:off x="0" y="0"/>
          <a:ext cx="0" cy="0"/>
          <a:chOff x="0" y="0"/>
          <a:chExt cx="0" cy="0"/>
        </a:xfrm>
      </p:grpSpPr>
      <p:sp>
        <p:nvSpPr>
          <p:cNvPr id="245" name="Google Shape;245;p32"/>
          <p:cNvSpPr txBox="1"/>
          <p:nvPr>
            <p:ph type="title"/>
          </p:nvPr>
        </p:nvSpPr>
        <p:spPr>
          <a:xfrm>
            <a:off x="0" y="0"/>
            <a:ext cx="9144000" cy="1014000"/>
          </a:xfrm>
          <a:prstGeom prst="rect">
            <a:avLst/>
          </a:prstGeom>
          <a:solidFill>
            <a:srgbClr val="000000"/>
          </a:solidFill>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800">
                <a:solidFill>
                  <a:srgbClr val="FFFF00"/>
                </a:solidFill>
              </a:rPr>
              <a:t>An exploded view of our final prototype design for our switch arm is shown </a:t>
            </a:r>
            <a:endParaRPr sz="2800">
              <a:solidFill>
                <a:srgbClr val="FFFF00"/>
              </a:solidFill>
            </a:endParaRPr>
          </a:p>
          <a:p>
            <a:pPr indent="0" lvl="0" marL="0" rtl="0" algn="l">
              <a:spcBef>
                <a:spcPts val="0"/>
              </a:spcBef>
              <a:spcAft>
                <a:spcPts val="0"/>
              </a:spcAft>
              <a:buNone/>
            </a:pPr>
            <a:r>
              <a:t/>
            </a:r>
            <a:endParaRPr/>
          </a:p>
        </p:txBody>
      </p:sp>
      <p:pic>
        <p:nvPicPr>
          <p:cNvPr id="246" name="Google Shape;246;p32"/>
          <p:cNvPicPr preferRelativeResize="0"/>
          <p:nvPr/>
        </p:nvPicPr>
        <p:blipFill rotWithShape="1">
          <a:blip r:embed="rId3">
            <a:alphaModFix/>
          </a:blip>
          <a:srcRect b="4142" l="9107" r="7336" t="17702"/>
          <a:stretch/>
        </p:blipFill>
        <p:spPr>
          <a:xfrm>
            <a:off x="1627425" y="1087925"/>
            <a:ext cx="6084675" cy="3914949"/>
          </a:xfrm>
          <a:prstGeom prst="rect">
            <a:avLst/>
          </a:prstGeom>
          <a:noFill/>
          <a:ln>
            <a:noFill/>
          </a:ln>
        </p:spPr>
      </p:pic>
      <p:sp>
        <p:nvSpPr>
          <p:cNvPr id="247" name="Google Shape;247;p32"/>
          <p:cNvSpPr/>
          <p:nvPr/>
        </p:nvSpPr>
        <p:spPr>
          <a:xfrm>
            <a:off x="3219300" y="3167525"/>
            <a:ext cx="562500" cy="5475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32"/>
          <p:cNvSpPr/>
          <p:nvPr/>
        </p:nvSpPr>
        <p:spPr>
          <a:xfrm>
            <a:off x="3352525" y="2272025"/>
            <a:ext cx="532800" cy="5106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2"/>
          <p:cNvSpPr/>
          <p:nvPr/>
        </p:nvSpPr>
        <p:spPr>
          <a:xfrm>
            <a:off x="1864975" y="2457050"/>
            <a:ext cx="562500" cy="5106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32"/>
          <p:cNvSpPr/>
          <p:nvPr/>
        </p:nvSpPr>
        <p:spPr>
          <a:xfrm>
            <a:off x="1953775" y="2967650"/>
            <a:ext cx="273900" cy="710400"/>
          </a:xfrm>
          <a:prstGeom prst="up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2"/>
          <p:cNvSpPr/>
          <p:nvPr/>
        </p:nvSpPr>
        <p:spPr>
          <a:xfrm rot="-3734755">
            <a:off x="2923488" y="3876122"/>
            <a:ext cx="717664" cy="281669"/>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2"/>
          <p:cNvSpPr txBox="1"/>
          <p:nvPr/>
        </p:nvSpPr>
        <p:spPr>
          <a:xfrm>
            <a:off x="1864975" y="3724600"/>
            <a:ext cx="1398900" cy="58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Slots enable adjustable translational motion of the wheels </a:t>
            </a:r>
            <a:endParaRPr>
              <a:latin typeface="Old Standard TT"/>
              <a:ea typeface="Old Standard TT"/>
              <a:cs typeface="Old Standard TT"/>
              <a:sym typeface="Old Standard TT"/>
            </a:endParaRPr>
          </a:p>
        </p:txBody>
      </p:sp>
      <p:sp>
        <p:nvSpPr>
          <p:cNvPr id="253" name="Google Shape;253;p32"/>
          <p:cNvSpPr txBox="1"/>
          <p:nvPr/>
        </p:nvSpPr>
        <p:spPr>
          <a:xfrm>
            <a:off x="7838275" y="4671375"/>
            <a:ext cx="967800" cy="331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Brandon</a:t>
            </a:r>
            <a:endParaRPr>
              <a:latin typeface="Old Standard TT"/>
              <a:ea typeface="Old Standard TT"/>
              <a:cs typeface="Old Standard TT"/>
              <a:sym typeface="Old Standard TT"/>
            </a:endParaRPr>
          </a:p>
        </p:txBody>
      </p:sp>
      <p:pic>
        <p:nvPicPr>
          <p:cNvPr id="254" name="Google Shape;254;p32"/>
          <p:cNvPicPr preferRelativeResize="0"/>
          <p:nvPr/>
        </p:nvPicPr>
        <p:blipFill>
          <a:blip r:embed="rId4">
            <a:alphaModFix/>
          </a:blip>
          <a:stretch>
            <a:fillRect/>
          </a:stretch>
        </p:blipFill>
        <p:spPr>
          <a:xfrm>
            <a:off x="414000" y="1087925"/>
            <a:ext cx="6823200" cy="37530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1000"/>
                                        <p:tgtEl>
                                          <p:spTgt spid="2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sp>
        <p:nvSpPr>
          <p:cNvPr id="259" name="Google Shape;259;p33"/>
          <p:cNvSpPr txBox="1"/>
          <p:nvPr>
            <p:ph type="title"/>
          </p:nvPr>
        </p:nvSpPr>
        <p:spPr>
          <a:xfrm>
            <a:off x="0" y="0"/>
            <a:ext cx="9144000" cy="1640100"/>
          </a:xfrm>
          <a:prstGeom prst="rect">
            <a:avLst/>
          </a:prstGeom>
          <a:solidFill>
            <a:srgbClr val="000000"/>
          </a:solidFill>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rgbClr val="FFFF00"/>
                </a:solidFill>
              </a:rPr>
              <a:t>A CAD redesign of the track has been completed by increasing its length by 0.35 inches. This design compensates for the interference between the track and the lower switching arm. </a:t>
            </a:r>
            <a:endParaRPr sz="2800">
              <a:solidFill>
                <a:srgbClr val="FFFF00"/>
              </a:solidFill>
            </a:endParaRPr>
          </a:p>
        </p:txBody>
      </p:sp>
      <p:pic>
        <p:nvPicPr>
          <p:cNvPr id="260" name="Google Shape;260;p33"/>
          <p:cNvPicPr preferRelativeResize="0"/>
          <p:nvPr/>
        </p:nvPicPr>
        <p:blipFill rotWithShape="1">
          <a:blip r:embed="rId3">
            <a:alphaModFix/>
          </a:blip>
          <a:srcRect b="0" l="62570" r="0" t="51611"/>
          <a:stretch/>
        </p:blipFill>
        <p:spPr>
          <a:xfrm>
            <a:off x="3162746" y="1724375"/>
            <a:ext cx="3128004" cy="2863649"/>
          </a:xfrm>
          <a:prstGeom prst="rect">
            <a:avLst/>
          </a:prstGeom>
          <a:noFill/>
          <a:ln>
            <a:noFill/>
          </a:ln>
        </p:spPr>
      </p:pic>
      <p:sp>
        <p:nvSpPr>
          <p:cNvPr id="261" name="Google Shape;261;p33"/>
          <p:cNvSpPr/>
          <p:nvPr/>
        </p:nvSpPr>
        <p:spPr>
          <a:xfrm>
            <a:off x="3681200" y="1780100"/>
            <a:ext cx="1206300" cy="19020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2" name="Google Shape;262;p33"/>
          <p:cNvPicPr preferRelativeResize="0"/>
          <p:nvPr/>
        </p:nvPicPr>
        <p:blipFill rotWithShape="1">
          <a:blip r:embed="rId4">
            <a:alphaModFix/>
          </a:blip>
          <a:srcRect b="23358" l="0" r="0" t="6114"/>
          <a:stretch/>
        </p:blipFill>
        <p:spPr>
          <a:xfrm>
            <a:off x="359100" y="1724375"/>
            <a:ext cx="2642600" cy="3313346"/>
          </a:xfrm>
          <a:prstGeom prst="rect">
            <a:avLst/>
          </a:prstGeom>
          <a:noFill/>
          <a:ln>
            <a:noFill/>
          </a:ln>
        </p:spPr>
      </p:pic>
      <p:sp>
        <p:nvSpPr>
          <p:cNvPr id="263" name="Google Shape;263;p33"/>
          <p:cNvSpPr/>
          <p:nvPr/>
        </p:nvSpPr>
        <p:spPr>
          <a:xfrm>
            <a:off x="2014400" y="3479425"/>
            <a:ext cx="756300" cy="5652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3"/>
          <p:cNvSpPr txBox="1"/>
          <p:nvPr/>
        </p:nvSpPr>
        <p:spPr>
          <a:xfrm>
            <a:off x="7830300" y="4750950"/>
            <a:ext cx="967800" cy="331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Brandon</a:t>
            </a:r>
            <a:endParaRPr>
              <a:latin typeface="Old Standard TT"/>
              <a:ea typeface="Old Standard TT"/>
              <a:cs typeface="Old Standard TT"/>
              <a:sym typeface="Old Standard TT"/>
            </a:endParaRPr>
          </a:p>
        </p:txBody>
      </p:sp>
      <p:sp>
        <p:nvSpPr>
          <p:cNvPr id="265" name="Google Shape;265;p33"/>
          <p:cNvSpPr/>
          <p:nvPr/>
        </p:nvSpPr>
        <p:spPr>
          <a:xfrm rot="4424897">
            <a:off x="2373881" y="4128457"/>
            <a:ext cx="485604" cy="302472"/>
          </a:xfrm>
          <a:prstGeom prst="lef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6" name="Google Shape;266;p33"/>
          <p:cNvPicPr preferRelativeResize="0"/>
          <p:nvPr/>
        </p:nvPicPr>
        <p:blipFill rotWithShape="1">
          <a:blip r:embed="rId5">
            <a:alphaModFix/>
          </a:blip>
          <a:srcRect b="853" l="11205" r="55915" t="59791"/>
          <a:stretch/>
        </p:blipFill>
        <p:spPr>
          <a:xfrm>
            <a:off x="5240478" y="2762825"/>
            <a:ext cx="3385845" cy="1932375"/>
          </a:xfrm>
          <a:prstGeom prst="rect">
            <a:avLst/>
          </a:prstGeom>
          <a:noFill/>
          <a:ln>
            <a:noFill/>
          </a:ln>
        </p:spPr>
      </p:pic>
      <p:sp>
        <p:nvSpPr>
          <p:cNvPr id="267" name="Google Shape;267;p33"/>
          <p:cNvSpPr/>
          <p:nvPr/>
        </p:nvSpPr>
        <p:spPr>
          <a:xfrm>
            <a:off x="5852125" y="4108425"/>
            <a:ext cx="597900" cy="5175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sp>
        <p:nvSpPr>
          <p:cNvPr id="272" name="Google Shape;272;p34"/>
          <p:cNvSpPr txBox="1"/>
          <p:nvPr>
            <p:ph type="title"/>
          </p:nvPr>
        </p:nvSpPr>
        <p:spPr>
          <a:xfrm>
            <a:off x="0" y="0"/>
            <a:ext cx="9144000" cy="1640100"/>
          </a:xfrm>
          <a:prstGeom prst="rect">
            <a:avLst/>
          </a:prstGeom>
          <a:solidFill>
            <a:srgbClr val="000000"/>
          </a:solidFill>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rgbClr val="FFFF00"/>
                </a:solidFill>
              </a:rPr>
              <a:t>A CAD redesign of the track has been completed by increasing its length by 0.35 inches. This design compensates for the interference between the track and the lower switching arm. </a:t>
            </a:r>
            <a:endParaRPr sz="2800">
              <a:solidFill>
                <a:srgbClr val="FFFF00"/>
              </a:solidFill>
            </a:endParaRPr>
          </a:p>
        </p:txBody>
      </p:sp>
      <p:pic>
        <p:nvPicPr>
          <p:cNvPr id="273" name="Google Shape;273;p34"/>
          <p:cNvPicPr preferRelativeResize="0"/>
          <p:nvPr/>
        </p:nvPicPr>
        <p:blipFill rotWithShape="1">
          <a:blip r:embed="rId3">
            <a:alphaModFix/>
          </a:blip>
          <a:srcRect b="0" l="62570" r="0" t="51611"/>
          <a:stretch/>
        </p:blipFill>
        <p:spPr>
          <a:xfrm>
            <a:off x="3162746" y="1724375"/>
            <a:ext cx="3128004" cy="2863649"/>
          </a:xfrm>
          <a:prstGeom prst="rect">
            <a:avLst/>
          </a:prstGeom>
          <a:noFill/>
          <a:ln>
            <a:noFill/>
          </a:ln>
        </p:spPr>
      </p:pic>
      <p:sp>
        <p:nvSpPr>
          <p:cNvPr id="274" name="Google Shape;274;p34"/>
          <p:cNvSpPr/>
          <p:nvPr/>
        </p:nvSpPr>
        <p:spPr>
          <a:xfrm>
            <a:off x="3681200" y="1780100"/>
            <a:ext cx="1206300" cy="19020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5" name="Google Shape;275;p34"/>
          <p:cNvPicPr preferRelativeResize="0"/>
          <p:nvPr/>
        </p:nvPicPr>
        <p:blipFill rotWithShape="1">
          <a:blip r:embed="rId4">
            <a:alphaModFix/>
          </a:blip>
          <a:srcRect b="23358" l="0" r="0" t="6114"/>
          <a:stretch/>
        </p:blipFill>
        <p:spPr>
          <a:xfrm>
            <a:off x="359100" y="1724375"/>
            <a:ext cx="2642600" cy="3313346"/>
          </a:xfrm>
          <a:prstGeom prst="rect">
            <a:avLst/>
          </a:prstGeom>
          <a:noFill/>
          <a:ln>
            <a:noFill/>
          </a:ln>
        </p:spPr>
      </p:pic>
      <p:sp>
        <p:nvSpPr>
          <p:cNvPr id="276" name="Google Shape;276;p34"/>
          <p:cNvSpPr/>
          <p:nvPr/>
        </p:nvSpPr>
        <p:spPr>
          <a:xfrm>
            <a:off x="2014400" y="3479425"/>
            <a:ext cx="756300" cy="5652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34"/>
          <p:cNvSpPr txBox="1"/>
          <p:nvPr/>
        </p:nvSpPr>
        <p:spPr>
          <a:xfrm>
            <a:off x="7830300" y="4750950"/>
            <a:ext cx="967800" cy="331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Brandon</a:t>
            </a:r>
            <a:endParaRPr>
              <a:latin typeface="Old Standard TT"/>
              <a:ea typeface="Old Standard TT"/>
              <a:cs typeface="Old Standard TT"/>
              <a:sym typeface="Old Standard TT"/>
            </a:endParaRPr>
          </a:p>
        </p:txBody>
      </p:sp>
      <p:sp>
        <p:nvSpPr>
          <p:cNvPr id="278" name="Google Shape;278;p34"/>
          <p:cNvSpPr/>
          <p:nvPr/>
        </p:nvSpPr>
        <p:spPr>
          <a:xfrm rot="2536883">
            <a:off x="2508106" y="4137999"/>
            <a:ext cx="1051024" cy="565126"/>
          </a:xfrm>
          <a:prstGeom prst="lef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9" name="Google Shape;279;p34"/>
          <p:cNvPicPr preferRelativeResize="0"/>
          <p:nvPr/>
        </p:nvPicPr>
        <p:blipFill rotWithShape="1">
          <a:blip r:embed="rId5">
            <a:alphaModFix/>
          </a:blip>
          <a:srcRect b="853" l="11205" r="55915" t="59791"/>
          <a:stretch/>
        </p:blipFill>
        <p:spPr>
          <a:xfrm>
            <a:off x="5240478" y="2762825"/>
            <a:ext cx="3385845" cy="1932375"/>
          </a:xfrm>
          <a:prstGeom prst="rect">
            <a:avLst/>
          </a:prstGeom>
          <a:noFill/>
          <a:ln>
            <a:noFill/>
          </a:ln>
        </p:spPr>
      </p:pic>
      <p:sp>
        <p:nvSpPr>
          <p:cNvPr id="280" name="Google Shape;280;p34"/>
          <p:cNvSpPr/>
          <p:nvPr/>
        </p:nvSpPr>
        <p:spPr>
          <a:xfrm>
            <a:off x="5852125" y="4108425"/>
            <a:ext cx="597900" cy="5175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1" name="Google Shape;281;p34"/>
          <p:cNvPicPr preferRelativeResize="0"/>
          <p:nvPr/>
        </p:nvPicPr>
        <p:blipFill rotWithShape="1">
          <a:blip r:embed="rId6">
            <a:alphaModFix/>
          </a:blip>
          <a:srcRect b="3519" l="0" r="0" t="5546"/>
          <a:stretch/>
        </p:blipFill>
        <p:spPr>
          <a:xfrm>
            <a:off x="1324400" y="1724375"/>
            <a:ext cx="6176799" cy="33133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1000"/>
                                        <p:tgtEl>
                                          <p:spTgt spid="2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sp>
        <p:nvSpPr>
          <p:cNvPr id="286" name="Google Shape;286;p35"/>
          <p:cNvSpPr txBox="1"/>
          <p:nvPr>
            <p:ph type="title"/>
          </p:nvPr>
        </p:nvSpPr>
        <p:spPr>
          <a:xfrm>
            <a:off x="0" y="0"/>
            <a:ext cx="9144000" cy="1177500"/>
          </a:xfrm>
          <a:prstGeom prst="rect">
            <a:avLst/>
          </a:prstGeom>
          <a:solidFill>
            <a:srgbClr val="000000"/>
          </a:solidFill>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rgbClr val="FFFF00"/>
                </a:solidFill>
              </a:rPr>
              <a:t>Concerns over the effectiveness of the LED display/button panel in the control box led to the creation of the wireless controller concept</a:t>
            </a:r>
            <a:endParaRPr sz="2800">
              <a:solidFill>
                <a:srgbClr val="FFFF00"/>
              </a:solidFill>
            </a:endParaRPr>
          </a:p>
        </p:txBody>
      </p:sp>
      <p:pic>
        <p:nvPicPr>
          <p:cNvPr id="287" name="Google Shape;287;p35"/>
          <p:cNvPicPr preferRelativeResize="0"/>
          <p:nvPr/>
        </p:nvPicPr>
        <p:blipFill>
          <a:blip r:embed="rId3">
            <a:alphaModFix/>
          </a:blip>
          <a:stretch>
            <a:fillRect/>
          </a:stretch>
        </p:blipFill>
        <p:spPr>
          <a:xfrm>
            <a:off x="0" y="4492575"/>
            <a:ext cx="4095750" cy="628650"/>
          </a:xfrm>
          <a:prstGeom prst="rect">
            <a:avLst/>
          </a:prstGeom>
          <a:noFill/>
          <a:ln>
            <a:noFill/>
          </a:ln>
        </p:spPr>
      </p:pic>
      <p:pic>
        <p:nvPicPr>
          <p:cNvPr id="288" name="Google Shape;288;p35"/>
          <p:cNvPicPr preferRelativeResize="0"/>
          <p:nvPr/>
        </p:nvPicPr>
        <p:blipFill>
          <a:blip r:embed="rId4">
            <a:alphaModFix/>
          </a:blip>
          <a:stretch>
            <a:fillRect/>
          </a:stretch>
        </p:blipFill>
        <p:spPr>
          <a:xfrm>
            <a:off x="602325" y="1239575"/>
            <a:ext cx="4743449" cy="3176805"/>
          </a:xfrm>
          <a:prstGeom prst="rect">
            <a:avLst/>
          </a:prstGeom>
          <a:noFill/>
          <a:ln>
            <a:noFill/>
          </a:ln>
        </p:spPr>
      </p:pic>
      <p:pic>
        <p:nvPicPr>
          <p:cNvPr id="289" name="Google Shape;289;p35"/>
          <p:cNvPicPr preferRelativeResize="0"/>
          <p:nvPr/>
        </p:nvPicPr>
        <p:blipFill>
          <a:blip r:embed="rId5">
            <a:alphaModFix/>
          </a:blip>
          <a:stretch>
            <a:fillRect/>
          </a:stretch>
        </p:blipFill>
        <p:spPr>
          <a:xfrm>
            <a:off x="6041350" y="1280175"/>
            <a:ext cx="2380697" cy="3176800"/>
          </a:xfrm>
          <a:prstGeom prst="rect">
            <a:avLst/>
          </a:prstGeom>
          <a:noFill/>
          <a:ln>
            <a:noFill/>
          </a:ln>
        </p:spPr>
      </p:pic>
      <p:sp>
        <p:nvSpPr>
          <p:cNvPr id="290" name="Google Shape;290;p35"/>
          <p:cNvSpPr txBox="1"/>
          <p:nvPr/>
        </p:nvSpPr>
        <p:spPr>
          <a:xfrm>
            <a:off x="7261825" y="4750950"/>
            <a:ext cx="967800" cy="331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Keanu</a:t>
            </a:r>
            <a:endParaRPr>
              <a:latin typeface="Old Standard TT"/>
              <a:ea typeface="Old Standard TT"/>
              <a:cs typeface="Old Standard TT"/>
              <a:sym typeface="Old Standard T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sp>
        <p:nvSpPr>
          <p:cNvPr id="295" name="Google Shape;295;p36"/>
          <p:cNvSpPr txBox="1"/>
          <p:nvPr>
            <p:ph type="title"/>
          </p:nvPr>
        </p:nvSpPr>
        <p:spPr>
          <a:xfrm>
            <a:off x="0" y="0"/>
            <a:ext cx="9144000" cy="1319700"/>
          </a:xfrm>
          <a:prstGeom prst="rect">
            <a:avLst/>
          </a:prstGeom>
          <a:solidFill>
            <a:srgbClr val="000000"/>
          </a:solidFill>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rgbClr val="FFFF00"/>
                </a:solidFill>
              </a:rPr>
              <a:t>The wireless controller would supplement the initial wirelessly linked master-slave bogie system put forth by the previous year’s team</a:t>
            </a:r>
            <a:endParaRPr sz="2800">
              <a:solidFill>
                <a:srgbClr val="FFFF00"/>
              </a:solidFill>
            </a:endParaRPr>
          </a:p>
        </p:txBody>
      </p:sp>
      <p:pic>
        <p:nvPicPr>
          <p:cNvPr id="296" name="Google Shape;296;p36"/>
          <p:cNvPicPr preferRelativeResize="0"/>
          <p:nvPr/>
        </p:nvPicPr>
        <p:blipFill>
          <a:blip r:embed="rId3">
            <a:alphaModFix/>
          </a:blip>
          <a:stretch>
            <a:fillRect/>
          </a:stretch>
        </p:blipFill>
        <p:spPr>
          <a:xfrm>
            <a:off x="0" y="4492575"/>
            <a:ext cx="4095750" cy="628650"/>
          </a:xfrm>
          <a:prstGeom prst="rect">
            <a:avLst/>
          </a:prstGeom>
          <a:noFill/>
          <a:ln>
            <a:noFill/>
          </a:ln>
        </p:spPr>
      </p:pic>
      <p:pic>
        <p:nvPicPr>
          <p:cNvPr id="297" name="Google Shape;297;p36"/>
          <p:cNvPicPr preferRelativeResize="0"/>
          <p:nvPr/>
        </p:nvPicPr>
        <p:blipFill>
          <a:blip r:embed="rId4">
            <a:alphaModFix/>
          </a:blip>
          <a:stretch>
            <a:fillRect/>
          </a:stretch>
        </p:blipFill>
        <p:spPr>
          <a:xfrm>
            <a:off x="4552950" y="1472100"/>
            <a:ext cx="4055650" cy="3262550"/>
          </a:xfrm>
          <a:prstGeom prst="rect">
            <a:avLst/>
          </a:prstGeom>
          <a:noFill/>
          <a:ln>
            <a:noFill/>
          </a:ln>
        </p:spPr>
      </p:pic>
      <p:pic>
        <p:nvPicPr>
          <p:cNvPr id="298" name="Google Shape;298;p36"/>
          <p:cNvPicPr preferRelativeResize="0"/>
          <p:nvPr/>
        </p:nvPicPr>
        <p:blipFill>
          <a:blip r:embed="rId5">
            <a:alphaModFix/>
          </a:blip>
          <a:stretch>
            <a:fillRect/>
          </a:stretch>
        </p:blipFill>
        <p:spPr>
          <a:xfrm>
            <a:off x="152400" y="1472100"/>
            <a:ext cx="3766297" cy="2868075"/>
          </a:xfrm>
          <a:prstGeom prst="rect">
            <a:avLst/>
          </a:prstGeom>
          <a:noFill/>
          <a:ln>
            <a:noFill/>
          </a:ln>
        </p:spPr>
      </p:pic>
      <p:sp>
        <p:nvSpPr>
          <p:cNvPr id="299" name="Google Shape;299;p36"/>
          <p:cNvSpPr txBox="1"/>
          <p:nvPr/>
        </p:nvSpPr>
        <p:spPr>
          <a:xfrm>
            <a:off x="7261825" y="4750950"/>
            <a:ext cx="967800" cy="331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Keanu</a:t>
            </a:r>
            <a:endParaRPr>
              <a:latin typeface="Old Standard TT"/>
              <a:ea typeface="Old Standard TT"/>
              <a:cs typeface="Old Standard TT"/>
              <a:sym typeface="Old Standard T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3" name="Shape 303"/>
        <p:cNvGrpSpPr/>
        <p:nvPr/>
      </p:nvGrpSpPr>
      <p:grpSpPr>
        <a:xfrm>
          <a:off x="0" y="0"/>
          <a:ext cx="0" cy="0"/>
          <a:chOff x="0" y="0"/>
          <a:chExt cx="0" cy="0"/>
        </a:xfrm>
      </p:grpSpPr>
      <p:sp>
        <p:nvSpPr>
          <p:cNvPr id="304" name="Google Shape;304;p37"/>
          <p:cNvSpPr txBox="1"/>
          <p:nvPr>
            <p:ph type="title"/>
          </p:nvPr>
        </p:nvSpPr>
        <p:spPr>
          <a:xfrm>
            <a:off x="0" y="0"/>
            <a:ext cx="9144000" cy="1177500"/>
          </a:xfrm>
          <a:prstGeom prst="rect">
            <a:avLst/>
          </a:prstGeom>
          <a:solidFill>
            <a:srgbClr val="000000"/>
          </a:solidFill>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800">
                <a:solidFill>
                  <a:srgbClr val="FFFF00"/>
                </a:solidFill>
              </a:rPr>
              <a:t>The limit switch has become properly functional and stops the rotation of the arm within milliseconds</a:t>
            </a:r>
            <a:endParaRPr sz="2800">
              <a:solidFill>
                <a:srgbClr val="FFFF00"/>
              </a:solidFill>
            </a:endParaRPr>
          </a:p>
          <a:p>
            <a:pPr indent="0" lvl="0" marL="0" rtl="0" algn="l">
              <a:spcBef>
                <a:spcPts val="0"/>
              </a:spcBef>
              <a:spcAft>
                <a:spcPts val="0"/>
              </a:spcAft>
              <a:buNone/>
            </a:pPr>
            <a:r>
              <a:t/>
            </a:r>
            <a:endParaRPr sz="2800">
              <a:solidFill>
                <a:srgbClr val="FFFF00"/>
              </a:solidFill>
            </a:endParaRPr>
          </a:p>
        </p:txBody>
      </p:sp>
      <p:pic>
        <p:nvPicPr>
          <p:cNvPr id="305" name="Google Shape;305;p37"/>
          <p:cNvPicPr preferRelativeResize="0"/>
          <p:nvPr/>
        </p:nvPicPr>
        <p:blipFill>
          <a:blip r:embed="rId3">
            <a:alphaModFix/>
          </a:blip>
          <a:stretch>
            <a:fillRect/>
          </a:stretch>
        </p:blipFill>
        <p:spPr>
          <a:xfrm>
            <a:off x="138718" y="1177500"/>
            <a:ext cx="2417357" cy="3880026"/>
          </a:xfrm>
          <a:prstGeom prst="rect">
            <a:avLst/>
          </a:prstGeom>
          <a:noFill/>
          <a:ln>
            <a:noFill/>
          </a:ln>
        </p:spPr>
      </p:pic>
      <p:pic>
        <p:nvPicPr>
          <p:cNvPr id="306" name="Google Shape;306;p37"/>
          <p:cNvPicPr preferRelativeResize="0"/>
          <p:nvPr/>
        </p:nvPicPr>
        <p:blipFill>
          <a:blip r:embed="rId4">
            <a:alphaModFix/>
          </a:blip>
          <a:stretch>
            <a:fillRect/>
          </a:stretch>
        </p:blipFill>
        <p:spPr>
          <a:xfrm>
            <a:off x="0" y="4492575"/>
            <a:ext cx="4095750" cy="628650"/>
          </a:xfrm>
          <a:prstGeom prst="rect">
            <a:avLst/>
          </a:prstGeom>
          <a:noFill/>
          <a:ln>
            <a:noFill/>
          </a:ln>
        </p:spPr>
      </p:pic>
      <p:pic>
        <p:nvPicPr>
          <p:cNvPr id="307" name="Google Shape;307;p37"/>
          <p:cNvPicPr preferRelativeResize="0"/>
          <p:nvPr/>
        </p:nvPicPr>
        <p:blipFill>
          <a:blip r:embed="rId5">
            <a:alphaModFix/>
          </a:blip>
          <a:stretch>
            <a:fillRect/>
          </a:stretch>
        </p:blipFill>
        <p:spPr>
          <a:xfrm>
            <a:off x="4345900" y="1177500"/>
            <a:ext cx="4540174" cy="3409075"/>
          </a:xfrm>
          <a:prstGeom prst="rect">
            <a:avLst/>
          </a:prstGeom>
          <a:noFill/>
          <a:ln>
            <a:noFill/>
          </a:ln>
        </p:spPr>
      </p:pic>
      <p:sp>
        <p:nvSpPr>
          <p:cNvPr id="308" name="Google Shape;308;p37"/>
          <p:cNvSpPr txBox="1"/>
          <p:nvPr/>
        </p:nvSpPr>
        <p:spPr>
          <a:xfrm>
            <a:off x="0" y="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p:txBody>
      </p:sp>
      <p:sp>
        <p:nvSpPr>
          <p:cNvPr id="309" name="Google Shape;309;p37"/>
          <p:cNvSpPr/>
          <p:nvPr/>
        </p:nvSpPr>
        <p:spPr>
          <a:xfrm>
            <a:off x="2774775" y="2571750"/>
            <a:ext cx="1265700" cy="778200"/>
          </a:xfrm>
          <a:prstGeom prst="leftArrow">
            <a:avLst>
              <a:gd fmla="val 50000" name="adj1"/>
              <a:gd fmla="val 50000" name="adj2"/>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7"/>
          <p:cNvSpPr txBox="1"/>
          <p:nvPr/>
        </p:nvSpPr>
        <p:spPr>
          <a:xfrm>
            <a:off x="7261825" y="4696800"/>
            <a:ext cx="967800" cy="331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Keanu</a:t>
            </a:r>
            <a:endParaRPr>
              <a:latin typeface="Old Standard TT"/>
              <a:ea typeface="Old Standard TT"/>
              <a:cs typeface="Old Standard TT"/>
              <a:sym typeface="Old Standard T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4" name="Shape 314"/>
        <p:cNvGrpSpPr/>
        <p:nvPr/>
      </p:nvGrpSpPr>
      <p:grpSpPr>
        <a:xfrm>
          <a:off x="0" y="0"/>
          <a:ext cx="0" cy="0"/>
          <a:chOff x="0" y="0"/>
          <a:chExt cx="0" cy="0"/>
        </a:xfrm>
      </p:grpSpPr>
      <p:pic>
        <p:nvPicPr>
          <p:cNvPr id="315" name="Google Shape;315;p38"/>
          <p:cNvPicPr preferRelativeResize="0"/>
          <p:nvPr/>
        </p:nvPicPr>
        <p:blipFill>
          <a:blip r:embed="rId3">
            <a:alphaModFix/>
          </a:blip>
          <a:stretch>
            <a:fillRect/>
          </a:stretch>
        </p:blipFill>
        <p:spPr>
          <a:xfrm>
            <a:off x="3562350" y="1329900"/>
            <a:ext cx="1892474" cy="3364398"/>
          </a:xfrm>
          <a:prstGeom prst="rect">
            <a:avLst/>
          </a:prstGeom>
          <a:noFill/>
          <a:ln>
            <a:noFill/>
          </a:ln>
        </p:spPr>
      </p:pic>
      <p:pic>
        <p:nvPicPr>
          <p:cNvPr id="316" name="Google Shape;316;p38"/>
          <p:cNvPicPr preferRelativeResize="0"/>
          <p:nvPr/>
        </p:nvPicPr>
        <p:blipFill rotWithShape="1">
          <a:blip r:embed="rId4">
            <a:alphaModFix/>
          </a:blip>
          <a:srcRect b="1600" l="0" r="0" t="18360"/>
          <a:stretch/>
        </p:blipFill>
        <p:spPr>
          <a:xfrm>
            <a:off x="464825" y="1329900"/>
            <a:ext cx="2643601" cy="3761623"/>
          </a:xfrm>
          <a:prstGeom prst="rect">
            <a:avLst/>
          </a:prstGeom>
          <a:noFill/>
          <a:ln>
            <a:noFill/>
          </a:ln>
        </p:spPr>
      </p:pic>
      <p:sp>
        <p:nvSpPr>
          <p:cNvPr id="317" name="Google Shape;317;p38"/>
          <p:cNvSpPr txBox="1"/>
          <p:nvPr>
            <p:ph type="title"/>
          </p:nvPr>
        </p:nvSpPr>
        <p:spPr>
          <a:xfrm>
            <a:off x="0" y="0"/>
            <a:ext cx="9144000" cy="1177500"/>
          </a:xfrm>
          <a:prstGeom prst="rect">
            <a:avLst/>
          </a:prstGeom>
          <a:solidFill>
            <a:srgbClr val="000000"/>
          </a:solidFill>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rgbClr val="FFFF00"/>
                </a:solidFill>
              </a:rPr>
              <a:t>The stepper motor moves in small steps so to accurately stop upon touching the limit switch during testing. </a:t>
            </a:r>
            <a:endParaRPr sz="2800">
              <a:solidFill>
                <a:srgbClr val="FFFF00"/>
              </a:solidFill>
            </a:endParaRPr>
          </a:p>
          <a:p>
            <a:pPr indent="0" lvl="0" marL="0" rtl="0" algn="l">
              <a:spcBef>
                <a:spcPts val="0"/>
              </a:spcBef>
              <a:spcAft>
                <a:spcPts val="0"/>
              </a:spcAft>
              <a:buNone/>
            </a:pPr>
            <a:r>
              <a:t/>
            </a:r>
            <a:endParaRPr sz="2800">
              <a:solidFill>
                <a:srgbClr val="FFFF00"/>
              </a:solidFill>
            </a:endParaRPr>
          </a:p>
        </p:txBody>
      </p:sp>
      <p:pic>
        <p:nvPicPr>
          <p:cNvPr id="318" name="Google Shape;318;p38"/>
          <p:cNvPicPr preferRelativeResize="0"/>
          <p:nvPr/>
        </p:nvPicPr>
        <p:blipFill>
          <a:blip r:embed="rId5">
            <a:alphaModFix/>
          </a:blip>
          <a:stretch>
            <a:fillRect/>
          </a:stretch>
        </p:blipFill>
        <p:spPr>
          <a:xfrm>
            <a:off x="0" y="4492575"/>
            <a:ext cx="4095750" cy="628650"/>
          </a:xfrm>
          <a:prstGeom prst="rect">
            <a:avLst/>
          </a:prstGeom>
          <a:noFill/>
          <a:ln>
            <a:noFill/>
          </a:ln>
        </p:spPr>
      </p:pic>
      <p:pic>
        <p:nvPicPr>
          <p:cNvPr id="319" name="Google Shape;319;p38"/>
          <p:cNvPicPr preferRelativeResize="0"/>
          <p:nvPr/>
        </p:nvPicPr>
        <p:blipFill>
          <a:blip r:embed="rId6">
            <a:alphaModFix/>
          </a:blip>
          <a:stretch>
            <a:fillRect/>
          </a:stretch>
        </p:blipFill>
        <p:spPr>
          <a:xfrm>
            <a:off x="6078975" y="1329900"/>
            <a:ext cx="2523299" cy="3364398"/>
          </a:xfrm>
          <a:prstGeom prst="rect">
            <a:avLst/>
          </a:prstGeom>
          <a:noFill/>
          <a:ln>
            <a:noFill/>
          </a:ln>
        </p:spPr>
      </p:pic>
      <p:sp>
        <p:nvSpPr>
          <p:cNvPr id="320" name="Google Shape;320;p38"/>
          <p:cNvSpPr txBox="1"/>
          <p:nvPr/>
        </p:nvSpPr>
        <p:spPr>
          <a:xfrm>
            <a:off x="7227975" y="4760025"/>
            <a:ext cx="967800" cy="331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Keanu</a:t>
            </a:r>
            <a:endParaRPr>
              <a:latin typeface="Old Standard TT"/>
              <a:ea typeface="Old Standard TT"/>
              <a:cs typeface="Old Standard TT"/>
              <a:sym typeface="Old Standard T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 name="Shape 324"/>
        <p:cNvGrpSpPr/>
        <p:nvPr/>
      </p:nvGrpSpPr>
      <p:grpSpPr>
        <a:xfrm>
          <a:off x="0" y="0"/>
          <a:ext cx="0" cy="0"/>
          <a:chOff x="0" y="0"/>
          <a:chExt cx="0" cy="0"/>
        </a:xfrm>
      </p:grpSpPr>
      <p:sp>
        <p:nvSpPr>
          <p:cNvPr id="325" name="Google Shape;325;p39"/>
          <p:cNvSpPr txBox="1"/>
          <p:nvPr>
            <p:ph type="title"/>
          </p:nvPr>
        </p:nvSpPr>
        <p:spPr>
          <a:xfrm>
            <a:off x="0" y="0"/>
            <a:ext cx="9144000" cy="1502400"/>
          </a:xfrm>
          <a:prstGeom prst="rect">
            <a:avLst/>
          </a:prstGeom>
          <a:solidFill>
            <a:srgbClr val="000000"/>
          </a:solidFill>
        </p:spPr>
        <p:txBody>
          <a:bodyPr anchorCtr="0" anchor="ctr" bIns="91425" lIns="91425" spcFirstLastPara="1" rIns="91425" wrap="square" tIns="91425">
            <a:noAutofit/>
          </a:bodyPr>
          <a:lstStyle/>
          <a:p>
            <a:pPr indent="0" lvl="0" marL="0" rtl="0" algn="l">
              <a:spcBef>
                <a:spcPts val="0"/>
              </a:spcBef>
              <a:spcAft>
                <a:spcPts val="0"/>
              </a:spcAft>
              <a:buNone/>
            </a:pPr>
            <a:r>
              <a:t/>
            </a:r>
            <a:endParaRPr sz="2800">
              <a:solidFill>
                <a:srgbClr val="FFFF00"/>
              </a:solidFill>
            </a:endParaRPr>
          </a:p>
          <a:p>
            <a:pPr indent="0" lvl="0" marL="0" rtl="0" algn="l">
              <a:spcBef>
                <a:spcPts val="0"/>
              </a:spcBef>
              <a:spcAft>
                <a:spcPts val="0"/>
              </a:spcAft>
              <a:buNone/>
            </a:pPr>
            <a:r>
              <a:rPr lang="en" sz="2800">
                <a:solidFill>
                  <a:srgbClr val="FFFF00"/>
                </a:solidFill>
              </a:rPr>
              <a:t>A test code for a homing function that would allow the switch mechanism to move smoothly between the two extremes has been created</a:t>
            </a:r>
            <a:endParaRPr sz="2800">
              <a:solidFill>
                <a:srgbClr val="FFFF00"/>
              </a:solidFill>
            </a:endParaRPr>
          </a:p>
          <a:p>
            <a:pPr indent="0" lvl="0" marL="0" rtl="0" algn="l">
              <a:spcBef>
                <a:spcPts val="0"/>
              </a:spcBef>
              <a:spcAft>
                <a:spcPts val="0"/>
              </a:spcAft>
              <a:buNone/>
            </a:pPr>
            <a:r>
              <a:t/>
            </a:r>
            <a:endParaRPr sz="2800">
              <a:solidFill>
                <a:srgbClr val="FFFF00"/>
              </a:solidFill>
            </a:endParaRPr>
          </a:p>
        </p:txBody>
      </p:sp>
      <p:pic>
        <p:nvPicPr>
          <p:cNvPr id="326" name="Google Shape;326;p39"/>
          <p:cNvPicPr preferRelativeResize="0"/>
          <p:nvPr/>
        </p:nvPicPr>
        <p:blipFill>
          <a:blip r:embed="rId3">
            <a:alphaModFix/>
          </a:blip>
          <a:stretch>
            <a:fillRect/>
          </a:stretch>
        </p:blipFill>
        <p:spPr>
          <a:xfrm>
            <a:off x="0" y="4492575"/>
            <a:ext cx="4095750" cy="628650"/>
          </a:xfrm>
          <a:prstGeom prst="rect">
            <a:avLst/>
          </a:prstGeom>
          <a:noFill/>
          <a:ln>
            <a:noFill/>
          </a:ln>
        </p:spPr>
      </p:pic>
      <p:pic>
        <p:nvPicPr>
          <p:cNvPr id="327" name="Google Shape;327;p39"/>
          <p:cNvPicPr preferRelativeResize="0"/>
          <p:nvPr/>
        </p:nvPicPr>
        <p:blipFill>
          <a:blip r:embed="rId4">
            <a:alphaModFix/>
          </a:blip>
          <a:stretch>
            <a:fillRect/>
          </a:stretch>
        </p:blipFill>
        <p:spPr>
          <a:xfrm>
            <a:off x="1181100" y="1517063"/>
            <a:ext cx="5877674" cy="2960849"/>
          </a:xfrm>
          <a:prstGeom prst="rect">
            <a:avLst/>
          </a:prstGeom>
          <a:noFill/>
          <a:ln>
            <a:noFill/>
          </a:ln>
        </p:spPr>
      </p:pic>
      <p:sp>
        <p:nvSpPr>
          <p:cNvPr id="328" name="Google Shape;328;p39"/>
          <p:cNvSpPr txBox="1"/>
          <p:nvPr/>
        </p:nvSpPr>
        <p:spPr>
          <a:xfrm>
            <a:off x="7261825" y="4696800"/>
            <a:ext cx="967800" cy="331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Keanu</a:t>
            </a:r>
            <a:endParaRPr>
              <a:latin typeface="Old Standard TT"/>
              <a:ea typeface="Old Standard TT"/>
              <a:cs typeface="Old Standard TT"/>
              <a:sym typeface="Old Standard T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pic>
        <p:nvPicPr>
          <p:cNvPr id="333" name="Google Shape;333;p40"/>
          <p:cNvPicPr preferRelativeResize="0"/>
          <p:nvPr/>
        </p:nvPicPr>
        <p:blipFill rotWithShape="1">
          <a:blip r:embed="rId3">
            <a:alphaModFix/>
          </a:blip>
          <a:srcRect b="0" l="19942" r="0" t="0"/>
          <a:stretch/>
        </p:blipFill>
        <p:spPr>
          <a:xfrm rot="-5400000">
            <a:off x="2470589" y="1100238"/>
            <a:ext cx="3745048" cy="3508376"/>
          </a:xfrm>
          <a:prstGeom prst="rect">
            <a:avLst/>
          </a:prstGeom>
          <a:noFill/>
          <a:ln>
            <a:noFill/>
          </a:ln>
        </p:spPr>
      </p:pic>
      <p:pic>
        <p:nvPicPr>
          <p:cNvPr id="334" name="Google Shape;334;p40"/>
          <p:cNvPicPr preferRelativeResize="0"/>
          <p:nvPr/>
        </p:nvPicPr>
        <p:blipFill rotWithShape="1">
          <a:blip r:embed="rId4">
            <a:alphaModFix/>
          </a:blip>
          <a:srcRect b="0" l="25256" r="31775" t="0"/>
          <a:stretch/>
        </p:blipFill>
        <p:spPr>
          <a:xfrm>
            <a:off x="6097300" y="2820250"/>
            <a:ext cx="3027652" cy="2243400"/>
          </a:xfrm>
          <a:prstGeom prst="rect">
            <a:avLst/>
          </a:prstGeom>
          <a:noFill/>
          <a:ln>
            <a:noFill/>
          </a:ln>
        </p:spPr>
      </p:pic>
      <p:pic>
        <p:nvPicPr>
          <p:cNvPr id="335" name="Google Shape;335;p40"/>
          <p:cNvPicPr preferRelativeResize="0"/>
          <p:nvPr/>
        </p:nvPicPr>
        <p:blipFill rotWithShape="1">
          <a:blip r:embed="rId5">
            <a:alphaModFix/>
          </a:blip>
          <a:srcRect b="0" l="15361" r="17967" t="0"/>
          <a:stretch/>
        </p:blipFill>
        <p:spPr>
          <a:xfrm>
            <a:off x="6097300" y="981900"/>
            <a:ext cx="3027652" cy="1838350"/>
          </a:xfrm>
          <a:prstGeom prst="rect">
            <a:avLst/>
          </a:prstGeom>
          <a:noFill/>
          <a:ln>
            <a:noFill/>
          </a:ln>
        </p:spPr>
      </p:pic>
      <p:pic>
        <p:nvPicPr>
          <p:cNvPr id="336" name="Google Shape;336;p40"/>
          <p:cNvPicPr preferRelativeResize="0"/>
          <p:nvPr/>
        </p:nvPicPr>
        <p:blipFill rotWithShape="1">
          <a:blip r:embed="rId6">
            <a:alphaModFix/>
          </a:blip>
          <a:srcRect b="0" l="21706" r="31157" t="0"/>
          <a:stretch/>
        </p:blipFill>
        <p:spPr>
          <a:xfrm>
            <a:off x="33325" y="981900"/>
            <a:ext cx="3238501" cy="3685351"/>
          </a:xfrm>
          <a:prstGeom prst="rect">
            <a:avLst/>
          </a:prstGeom>
          <a:noFill/>
          <a:ln>
            <a:noFill/>
          </a:ln>
        </p:spPr>
      </p:pic>
      <p:pic>
        <p:nvPicPr>
          <p:cNvPr id="337" name="Google Shape;337;p40"/>
          <p:cNvPicPr preferRelativeResize="0"/>
          <p:nvPr/>
        </p:nvPicPr>
        <p:blipFill>
          <a:blip r:embed="rId7">
            <a:alphaModFix/>
          </a:blip>
          <a:stretch>
            <a:fillRect/>
          </a:stretch>
        </p:blipFill>
        <p:spPr>
          <a:xfrm>
            <a:off x="0" y="4514850"/>
            <a:ext cx="4095750" cy="628650"/>
          </a:xfrm>
          <a:prstGeom prst="rect">
            <a:avLst/>
          </a:prstGeom>
          <a:noFill/>
          <a:ln>
            <a:noFill/>
          </a:ln>
        </p:spPr>
      </p:pic>
      <p:sp>
        <p:nvSpPr>
          <p:cNvPr id="338" name="Google Shape;338;p40"/>
          <p:cNvSpPr txBox="1"/>
          <p:nvPr>
            <p:ph type="title"/>
          </p:nvPr>
        </p:nvSpPr>
        <p:spPr>
          <a:xfrm>
            <a:off x="0" y="0"/>
            <a:ext cx="9144000" cy="1191000"/>
          </a:xfrm>
          <a:prstGeom prst="rect">
            <a:avLst/>
          </a:prstGeom>
          <a:solidFill>
            <a:srgbClr val="000000"/>
          </a:solidFill>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rgbClr val="FFFF00"/>
                </a:solidFill>
              </a:rPr>
              <a:t>A two degree of freedom rotational connection arm is </a:t>
            </a:r>
            <a:r>
              <a:rPr lang="en" sz="2800">
                <a:solidFill>
                  <a:srgbClr val="FFFF00"/>
                </a:solidFill>
              </a:rPr>
              <a:t>designed</a:t>
            </a:r>
            <a:r>
              <a:rPr lang="en" sz="2800">
                <a:solidFill>
                  <a:srgbClr val="FFFF00"/>
                </a:solidFill>
              </a:rPr>
              <a:t> to </a:t>
            </a:r>
            <a:r>
              <a:rPr lang="en" sz="2800">
                <a:solidFill>
                  <a:srgbClr val="FFFF00"/>
                </a:solidFill>
              </a:rPr>
              <a:t>keep</a:t>
            </a:r>
            <a:r>
              <a:rPr lang="en" sz="2800">
                <a:solidFill>
                  <a:srgbClr val="FFFF00"/>
                </a:solidFill>
              </a:rPr>
              <a:t> the </a:t>
            </a:r>
            <a:r>
              <a:rPr lang="en" sz="2800">
                <a:solidFill>
                  <a:srgbClr val="FFFF00"/>
                </a:solidFill>
              </a:rPr>
              <a:t>compartment</a:t>
            </a:r>
            <a:r>
              <a:rPr lang="en" sz="2800">
                <a:solidFill>
                  <a:srgbClr val="FFFF00"/>
                </a:solidFill>
              </a:rPr>
              <a:t> cabin horizontal at all time. </a:t>
            </a:r>
            <a:endParaRPr sz="2800">
              <a:solidFill>
                <a:srgbClr val="FFFF00"/>
              </a:solidFill>
            </a:endParaRPr>
          </a:p>
        </p:txBody>
      </p:sp>
      <p:sp>
        <p:nvSpPr>
          <p:cNvPr id="339" name="Google Shape;339;p40"/>
          <p:cNvSpPr txBox="1"/>
          <p:nvPr/>
        </p:nvSpPr>
        <p:spPr>
          <a:xfrm>
            <a:off x="4802163" y="4726950"/>
            <a:ext cx="967800" cy="331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Edward</a:t>
            </a:r>
            <a:endParaRPr>
              <a:latin typeface="Old Standard TT"/>
              <a:ea typeface="Old Standard TT"/>
              <a:cs typeface="Old Standard TT"/>
              <a:sym typeface="Old Standard T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 name="Shape 343"/>
        <p:cNvGrpSpPr/>
        <p:nvPr/>
      </p:nvGrpSpPr>
      <p:grpSpPr>
        <a:xfrm>
          <a:off x="0" y="0"/>
          <a:ext cx="0" cy="0"/>
          <a:chOff x="0" y="0"/>
          <a:chExt cx="0" cy="0"/>
        </a:xfrm>
      </p:grpSpPr>
      <p:sp>
        <p:nvSpPr>
          <p:cNvPr id="344" name="Google Shape;344;p41"/>
          <p:cNvSpPr txBox="1"/>
          <p:nvPr>
            <p:ph type="title"/>
          </p:nvPr>
        </p:nvSpPr>
        <p:spPr>
          <a:xfrm>
            <a:off x="0" y="1370475"/>
            <a:ext cx="4557300" cy="1333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solidFill>
                  <a:schemeClr val="dk2"/>
                </a:solidFill>
              </a:rPr>
              <a:t>8</a:t>
            </a:r>
            <a:r>
              <a:rPr lang="en" sz="3000">
                <a:solidFill>
                  <a:schemeClr val="dk2"/>
                </a:solidFill>
              </a:rPr>
              <a:t>a: A</a:t>
            </a:r>
            <a:r>
              <a:rPr lang="en" sz="3000">
                <a:solidFill>
                  <a:schemeClr val="dk2"/>
                </a:solidFill>
              </a:rPr>
              <a:t>nalysis, Validation, Tests and Simulations</a:t>
            </a:r>
            <a:endParaRPr sz="3000">
              <a:solidFill>
                <a:schemeClr val="dk2"/>
              </a:solidFill>
            </a:endParaRPr>
          </a:p>
        </p:txBody>
      </p:sp>
      <p:sp>
        <p:nvSpPr>
          <p:cNvPr id="345" name="Google Shape;345;p41"/>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lang="en"/>
              <a:t>What is the results of design analyses? Does the validation and testing of the design meets the design requirements and specifications?</a:t>
            </a:r>
            <a:endParaRPr/>
          </a:p>
        </p:txBody>
      </p:sp>
      <p:sp>
        <p:nvSpPr>
          <p:cNvPr id="346" name="Google Shape;346;p41"/>
          <p:cNvSpPr txBox="1"/>
          <p:nvPr/>
        </p:nvSpPr>
        <p:spPr>
          <a:xfrm>
            <a:off x="8128213" y="4734700"/>
            <a:ext cx="967800" cy="331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Edward</a:t>
            </a:r>
            <a:endParaRPr>
              <a:latin typeface="Old Standard TT"/>
              <a:ea typeface="Old Standard TT"/>
              <a:cs typeface="Old Standard TT"/>
              <a:sym typeface="Old Standard T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Google Shape;92;p15"/>
          <p:cNvSpPr txBox="1"/>
          <p:nvPr>
            <p:ph type="title"/>
          </p:nvPr>
        </p:nvSpPr>
        <p:spPr>
          <a:xfrm>
            <a:off x="265500" y="1382350"/>
            <a:ext cx="4045200" cy="1333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solidFill>
                  <a:schemeClr val="dk2"/>
                </a:solidFill>
              </a:rPr>
              <a:t>3a: Background of Issue</a:t>
            </a:r>
            <a:endParaRPr sz="3000">
              <a:solidFill>
                <a:schemeClr val="dk2"/>
              </a:solidFill>
            </a:endParaRPr>
          </a:p>
        </p:txBody>
      </p:sp>
      <p:sp>
        <p:nvSpPr>
          <p:cNvPr id="93" name="Google Shape;93;p15"/>
          <p:cNvSpPr txBox="1"/>
          <p:nvPr>
            <p:ph idx="2" type="body"/>
          </p:nvPr>
        </p:nvSpPr>
        <p:spPr>
          <a:xfrm>
            <a:off x="4939500" y="724200"/>
            <a:ext cx="3837000" cy="36951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1600"/>
              </a:spcAft>
              <a:buNone/>
            </a:pPr>
            <a:r>
              <a:rPr lang="en" sz="1500">
                <a:solidFill>
                  <a:srgbClr val="FFFFFF"/>
                </a:solidFill>
                <a:latin typeface="Arial"/>
                <a:ea typeface="Arial"/>
                <a:cs typeface="Arial"/>
                <a:sym typeface="Arial"/>
              </a:rPr>
              <a:t>Background on the larger societal problems with urban transportation that the Superway aims to solve</a:t>
            </a:r>
            <a:endParaRPr sz="2100">
              <a:solidFill>
                <a:srgbClr val="FFFFFF"/>
              </a:solidFill>
            </a:endParaRPr>
          </a:p>
        </p:txBody>
      </p:sp>
      <p:sp>
        <p:nvSpPr>
          <p:cNvPr id="94" name="Google Shape;94;p15"/>
          <p:cNvSpPr txBox="1"/>
          <p:nvPr/>
        </p:nvSpPr>
        <p:spPr>
          <a:xfrm>
            <a:off x="8004575" y="4707025"/>
            <a:ext cx="967800" cy="331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Brandon</a:t>
            </a:r>
            <a:endParaRPr>
              <a:latin typeface="Old Standard TT"/>
              <a:ea typeface="Old Standard TT"/>
              <a:cs typeface="Old Standard TT"/>
              <a:sym typeface="Old Standard T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0" name="Shape 350"/>
        <p:cNvGrpSpPr/>
        <p:nvPr/>
      </p:nvGrpSpPr>
      <p:grpSpPr>
        <a:xfrm>
          <a:off x="0" y="0"/>
          <a:ext cx="0" cy="0"/>
          <a:chOff x="0" y="0"/>
          <a:chExt cx="0" cy="0"/>
        </a:xfrm>
      </p:grpSpPr>
      <p:sp>
        <p:nvSpPr>
          <p:cNvPr id="351" name="Google Shape;351;p42"/>
          <p:cNvSpPr txBox="1"/>
          <p:nvPr>
            <p:ph type="title"/>
          </p:nvPr>
        </p:nvSpPr>
        <p:spPr>
          <a:xfrm>
            <a:off x="0" y="0"/>
            <a:ext cx="9144000" cy="981900"/>
          </a:xfrm>
          <a:prstGeom prst="rect">
            <a:avLst/>
          </a:prstGeom>
          <a:solidFill>
            <a:srgbClr val="000000"/>
          </a:solidFill>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rgbClr val="FFFF00"/>
                </a:solidFill>
              </a:rPr>
              <a:t>The new design for the control box has undergone FEA simulation and is ready for manufacturing</a:t>
            </a:r>
            <a:endParaRPr sz="2800">
              <a:solidFill>
                <a:srgbClr val="FFFF00"/>
              </a:solidFill>
            </a:endParaRPr>
          </a:p>
        </p:txBody>
      </p:sp>
      <p:pic>
        <p:nvPicPr>
          <p:cNvPr id="352" name="Google Shape;352;p42"/>
          <p:cNvPicPr preferRelativeResize="0"/>
          <p:nvPr/>
        </p:nvPicPr>
        <p:blipFill rotWithShape="1">
          <a:blip r:embed="rId3">
            <a:alphaModFix/>
          </a:blip>
          <a:srcRect b="6507" l="0" r="12087" t="0"/>
          <a:stretch/>
        </p:blipFill>
        <p:spPr>
          <a:xfrm>
            <a:off x="3340200" y="1051875"/>
            <a:ext cx="5803800" cy="3392999"/>
          </a:xfrm>
          <a:prstGeom prst="rect">
            <a:avLst/>
          </a:prstGeom>
          <a:noFill/>
          <a:ln>
            <a:noFill/>
          </a:ln>
        </p:spPr>
      </p:pic>
      <p:pic>
        <p:nvPicPr>
          <p:cNvPr id="353" name="Google Shape;353;p42"/>
          <p:cNvPicPr preferRelativeResize="0"/>
          <p:nvPr/>
        </p:nvPicPr>
        <p:blipFill rotWithShape="1">
          <a:blip r:embed="rId4">
            <a:alphaModFix/>
          </a:blip>
          <a:srcRect b="0" l="16412" r="12010" t="0"/>
          <a:stretch/>
        </p:blipFill>
        <p:spPr>
          <a:xfrm>
            <a:off x="-31200" y="1051875"/>
            <a:ext cx="4417600" cy="3392999"/>
          </a:xfrm>
          <a:prstGeom prst="rect">
            <a:avLst/>
          </a:prstGeom>
          <a:noFill/>
          <a:ln>
            <a:noFill/>
          </a:ln>
        </p:spPr>
      </p:pic>
      <p:pic>
        <p:nvPicPr>
          <p:cNvPr id="354" name="Google Shape;354;p42"/>
          <p:cNvPicPr preferRelativeResize="0"/>
          <p:nvPr/>
        </p:nvPicPr>
        <p:blipFill>
          <a:blip r:embed="rId5">
            <a:alphaModFix/>
          </a:blip>
          <a:stretch>
            <a:fillRect/>
          </a:stretch>
        </p:blipFill>
        <p:spPr>
          <a:xfrm>
            <a:off x="0" y="4514850"/>
            <a:ext cx="4095750" cy="628650"/>
          </a:xfrm>
          <a:prstGeom prst="rect">
            <a:avLst/>
          </a:prstGeom>
          <a:noFill/>
          <a:ln>
            <a:noFill/>
          </a:ln>
        </p:spPr>
      </p:pic>
      <p:sp>
        <p:nvSpPr>
          <p:cNvPr id="355" name="Google Shape;355;p42"/>
          <p:cNvSpPr txBox="1"/>
          <p:nvPr/>
        </p:nvSpPr>
        <p:spPr>
          <a:xfrm>
            <a:off x="4386388" y="4663425"/>
            <a:ext cx="967800" cy="331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Edward</a:t>
            </a:r>
            <a:endParaRPr>
              <a:latin typeface="Old Standard TT"/>
              <a:ea typeface="Old Standard TT"/>
              <a:cs typeface="Old Standard TT"/>
              <a:sym typeface="Old Standard T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9" name="Shape 359"/>
        <p:cNvGrpSpPr/>
        <p:nvPr/>
      </p:nvGrpSpPr>
      <p:grpSpPr>
        <a:xfrm>
          <a:off x="0" y="0"/>
          <a:ext cx="0" cy="0"/>
          <a:chOff x="0" y="0"/>
          <a:chExt cx="0" cy="0"/>
        </a:xfrm>
      </p:grpSpPr>
      <p:pic>
        <p:nvPicPr>
          <p:cNvPr id="360" name="Google Shape;360;p43"/>
          <p:cNvPicPr preferRelativeResize="0"/>
          <p:nvPr/>
        </p:nvPicPr>
        <p:blipFill>
          <a:blip r:embed="rId3">
            <a:alphaModFix/>
          </a:blip>
          <a:stretch>
            <a:fillRect/>
          </a:stretch>
        </p:blipFill>
        <p:spPr>
          <a:xfrm>
            <a:off x="2761150" y="1239300"/>
            <a:ext cx="2956639" cy="2289844"/>
          </a:xfrm>
          <a:prstGeom prst="rect">
            <a:avLst/>
          </a:prstGeom>
          <a:noFill/>
          <a:ln>
            <a:noFill/>
          </a:ln>
        </p:spPr>
      </p:pic>
      <p:sp>
        <p:nvSpPr>
          <p:cNvPr id="361" name="Google Shape;361;p43"/>
          <p:cNvSpPr txBox="1"/>
          <p:nvPr>
            <p:ph type="title"/>
          </p:nvPr>
        </p:nvSpPr>
        <p:spPr>
          <a:xfrm>
            <a:off x="0" y="0"/>
            <a:ext cx="9144000" cy="1407600"/>
          </a:xfrm>
          <a:prstGeom prst="rect">
            <a:avLst/>
          </a:prstGeom>
          <a:solidFill>
            <a:srgbClr val="000000"/>
          </a:solidFill>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800">
                <a:solidFill>
                  <a:srgbClr val="FFFF00"/>
                </a:solidFill>
              </a:rPr>
              <a:t>The final prototype addresses inconsistencies in prior switch arm models and is ready to be machined by the 2020-21 team</a:t>
            </a:r>
            <a:endParaRPr sz="2800">
              <a:solidFill>
                <a:srgbClr val="FFFF00"/>
              </a:solidFill>
            </a:endParaRPr>
          </a:p>
          <a:p>
            <a:pPr indent="0" lvl="0" marL="0" rtl="0" algn="l">
              <a:spcBef>
                <a:spcPts val="0"/>
              </a:spcBef>
              <a:spcAft>
                <a:spcPts val="0"/>
              </a:spcAft>
              <a:buNone/>
            </a:pPr>
            <a:r>
              <a:t/>
            </a:r>
            <a:endParaRPr/>
          </a:p>
        </p:txBody>
      </p:sp>
      <p:pic>
        <p:nvPicPr>
          <p:cNvPr id="362" name="Google Shape;362;p43"/>
          <p:cNvPicPr preferRelativeResize="0"/>
          <p:nvPr/>
        </p:nvPicPr>
        <p:blipFill rotWithShape="1">
          <a:blip r:embed="rId4">
            <a:alphaModFix/>
          </a:blip>
          <a:srcRect b="11509" l="26301" r="24193" t="26378"/>
          <a:stretch/>
        </p:blipFill>
        <p:spPr>
          <a:xfrm>
            <a:off x="0" y="1401675"/>
            <a:ext cx="2561448" cy="1554700"/>
          </a:xfrm>
          <a:prstGeom prst="rect">
            <a:avLst/>
          </a:prstGeom>
          <a:noFill/>
          <a:ln>
            <a:noFill/>
          </a:ln>
        </p:spPr>
      </p:pic>
      <p:pic>
        <p:nvPicPr>
          <p:cNvPr id="363" name="Google Shape;363;p43"/>
          <p:cNvPicPr preferRelativeResize="0"/>
          <p:nvPr/>
        </p:nvPicPr>
        <p:blipFill rotWithShape="1">
          <a:blip r:embed="rId5">
            <a:alphaModFix/>
          </a:blip>
          <a:srcRect b="6536" l="0" r="0" t="13057"/>
          <a:stretch/>
        </p:blipFill>
        <p:spPr>
          <a:xfrm>
            <a:off x="-31025" y="3077075"/>
            <a:ext cx="3428151" cy="1437775"/>
          </a:xfrm>
          <a:prstGeom prst="rect">
            <a:avLst/>
          </a:prstGeom>
          <a:noFill/>
          <a:ln>
            <a:noFill/>
          </a:ln>
        </p:spPr>
      </p:pic>
      <p:sp>
        <p:nvSpPr>
          <p:cNvPr id="364" name="Google Shape;364;p43"/>
          <p:cNvSpPr txBox="1"/>
          <p:nvPr/>
        </p:nvSpPr>
        <p:spPr>
          <a:xfrm>
            <a:off x="804650" y="1325475"/>
            <a:ext cx="1756800" cy="57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highlight>
                  <a:schemeClr val="lt2"/>
                </a:highlight>
                <a:latin typeface="Old Standard TT"/>
                <a:ea typeface="Old Standard TT"/>
                <a:cs typeface="Old Standard TT"/>
                <a:sym typeface="Old Standard TT"/>
              </a:rPr>
              <a:t>Prototype #1</a:t>
            </a:r>
            <a:endParaRPr b="1" sz="1800">
              <a:highlight>
                <a:schemeClr val="lt2"/>
              </a:highlight>
              <a:latin typeface="Old Standard TT"/>
              <a:ea typeface="Old Standard TT"/>
              <a:cs typeface="Old Standard TT"/>
              <a:sym typeface="Old Standard TT"/>
            </a:endParaRPr>
          </a:p>
        </p:txBody>
      </p:sp>
      <p:sp>
        <p:nvSpPr>
          <p:cNvPr id="365" name="Google Shape;365;p43"/>
          <p:cNvSpPr txBox="1"/>
          <p:nvPr/>
        </p:nvSpPr>
        <p:spPr>
          <a:xfrm>
            <a:off x="1862250" y="3117225"/>
            <a:ext cx="1879200" cy="4143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highlight>
                  <a:schemeClr val="lt2"/>
                </a:highlight>
                <a:latin typeface="Old Standard TT"/>
                <a:ea typeface="Old Standard TT"/>
                <a:cs typeface="Old Standard TT"/>
                <a:sym typeface="Old Standard TT"/>
              </a:rPr>
              <a:t>Prototype #2</a:t>
            </a:r>
            <a:endParaRPr b="1" sz="1800">
              <a:highlight>
                <a:schemeClr val="lt2"/>
              </a:highlight>
              <a:latin typeface="Old Standard TT"/>
              <a:ea typeface="Old Standard TT"/>
              <a:cs typeface="Old Standard TT"/>
              <a:sym typeface="Old Standard TT"/>
            </a:endParaRPr>
          </a:p>
        </p:txBody>
      </p:sp>
      <p:pic>
        <p:nvPicPr>
          <p:cNvPr id="366" name="Google Shape;366;p43"/>
          <p:cNvPicPr preferRelativeResize="0"/>
          <p:nvPr/>
        </p:nvPicPr>
        <p:blipFill>
          <a:blip r:embed="rId6">
            <a:alphaModFix/>
          </a:blip>
          <a:stretch>
            <a:fillRect/>
          </a:stretch>
        </p:blipFill>
        <p:spPr>
          <a:xfrm>
            <a:off x="0" y="4514850"/>
            <a:ext cx="4095750" cy="628650"/>
          </a:xfrm>
          <a:prstGeom prst="rect">
            <a:avLst/>
          </a:prstGeom>
          <a:noFill/>
          <a:ln>
            <a:noFill/>
          </a:ln>
        </p:spPr>
      </p:pic>
      <p:sp>
        <p:nvSpPr>
          <p:cNvPr id="367" name="Google Shape;367;p43"/>
          <p:cNvSpPr txBox="1"/>
          <p:nvPr/>
        </p:nvSpPr>
        <p:spPr>
          <a:xfrm>
            <a:off x="6329988" y="3937425"/>
            <a:ext cx="2561400" cy="41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100">
                <a:solidFill>
                  <a:schemeClr val="dk1"/>
                </a:solidFill>
                <a:highlight>
                  <a:schemeClr val="lt2"/>
                </a:highlight>
                <a:latin typeface="Old Standard TT"/>
                <a:ea typeface="Old Standard TT"/>
                <a:cs typeface="Old Standard TT"/>
                <a:sym typeface="Old Standard TT"/>
              </a:rPr>
              <a:t>Final Prototype</a:t>
            </a:r>
            <a:endParaRPr b="1" sz="1700"/>
          </a:p>
        </p:txBody>
      </p:sp>
      <p:sp>
        <p:nvSpPr>
          <p:cNvPr id="368" name="Google Shape;368;p43"/>
          <p:cNvSpPr txBox="1"/>
          <p:nvPr/>
        </p:nvSpPr>
        <p:spPr>
          <a:xfrm>
            <a:off x="4235750" y="1466625"/>
            <a:ext cx="1756800" cy="29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highlight>
                  <a:schemeClr val="lt2"/>
                </a:highlight>
                <a:latin typeface="Old Standard TT"/>
                <a:ea typeface="Old Standard TT"/>
                <a:cs typeface="Old Standard TT"/>
                <a:sym typeface="Old Standard TT"/>
              </a:rPr>
              <a:t>Prototype #3</a:t>
            </a:r>
            <a:endParaRPr b="1" sz="1800">
              <a:highlight>
                <a:schemeClr val="lt2"/>
              </a:highlight>
              <a:latin typeface="Old Standard TT"/>
              <a:ea typeface="Old Standard TT"/>
              <a:cs typeface="Old Standard TT"/>
              <a:sym typeface="Old Standard TT"/>
            </a:endParaRPr>
          </a:p>
        </p:txBody>
      </p:sp>
      <p:pic>
        <p:nvPicPr>
          <p:cNvPr id="369" name="Google Shape;369;p43"/>
          <p:cNvPicPr preferRelativeResize="0"/>
          <p:nvPr/>
        </p:nvPicPr>
        <p:blipFill>
          <a:blip r:embed="rId7">
            <a:alphaModFix/>
          </a:blip>
          <a:stretch>
            <a:fillRect/>
          </a:stretch>
        </p:blipFill>
        <p:spPr>
          <a:xfrm>
            <a:off x="5834725" y="2185975"/>
            <a:ext cx="3153824" cy="1686074"/>
          </a:xfrm>
          <a:prstGeom prst="rect">
            <a:avLst/>
          </a:prstGeom>
          <a:noFill/>
          <a:ln>
            <a:noFill/>
          </a:ln>
        </p:spPr>
      </p:pic>
      <p:sp>
        <p:nvSpPr>
          <p:cNvPr id="370" name="Google Shape;370;p43"/>
          <p:cNvSpPr txBox="1"/>
          <p:nvPr/>
        </p:nvSpPr>
        <p:spPr>
          <a:xfrm>
            <a:off x="7830300" y="4663425"/>
            <a:ext cx="967800" cy="331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Brandon</a:t>
            </a:r>
            <a:endParaRPr>
              <a:latin typeface="Old Standard TT"/>
              <a:ea typeface="Old Standard TT"/>
              <a:cs typeface="Old Standard TT"/>
              <a:sym typeface="Old Standard T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4" name="Shape 374"/>
        <p:cNvGrpSpPr/>
        <p:nvPr/>
      </p:nvGrpSpPr>
      <p:grpSpPr>
        <a:xfrm>
          <a:off x="0" y="0"/>
          <a:ext cx="0" cy="0"/>
          <a:chOff x="0" y="0"/>
          <a:chExt cx="0" cy="0"/>
        </a:xfrm>
      </p:grpSpPr>
      <p:sp>
        <p:nvSpPr>
          <p:cNvPr id="375" name="Google Shape;375;p44"/>
          <p:cNvSpPr txBox="1"/>
          <p:nvPr>
            <p:ph type="title"/>
          </p:nvPr>
        </p:nvSpPr>
        <p:spPr>
          <a:xfrm>
            <a:off x="0" y="0"/>
            <a:ext cx="9144000" cy="1407600"/>
          </a:xfrm>
          <a:prstGeom prst="rect">
            <a:avLst/>
          </a:prstGeom>
          <a:solidFill>
            <a:srgbClr val="000000"/>
          </a:solidFill>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800">
                <a:solidFill>
                  <a:srgbClr val="FFFF00"/>
                </a:solidFill>
              </a:rPr>
              <a:t>A Solidworks simulation of our modified bogie mechanism with our final switch arm prototype on the new track design is shown below</a:t>
            </a:r>
            <a:endParaRPr sz="2800">
              <a:solidFill>
                <a:srgbClr val="FFFF00"/>
              </a:solidFill>
            </a:endParaRPr>
          </a:p>
          <a:p>
            <a:pPr indent="0" lvl="0" marL="0" rtl="0" algn="l">
              <a:spcBef>
                <a:spcPts val="0"/>
              </a:spcBef>
              <a:spcAft>
                <a:spcPts val="0"/>
              </a:spcAft>
              <a:buNone/>
            </a:pPr>
            <a:r>
              <a:t/>
            </a:r>
            <a:endParaRPr/>
          </a:p>
        </p:txBody>
      </p:sp>
      <p:pic>
        <p:nvPicPr>
          <p:cNvPr id="376" name="Google Shape;376;p44"/>
          <p:cNvPicPr preferRelativeResize="0"/>
          <p:nvPr/>
        </p:nvPicPr>
        <p:blipFill>
          <a:blip r:embed="rId3">
            <a:alphaModFix/>
          </a:blip>
          <a:stretch>
            <a:fillRect/>
          </a:stretch>
        </p:blipFill>
        <p:spPr>
          <a:xfrm>
            <a:off x="0" y="4610750"/>
            <a:ext cx="3470925" cy="532750"/>
          </a:xfrm>
          <a:prstGeom prst="rect">
            <a:avLst/>
          </a:prstGeom>
          <a:noFill/>
          <a:ln>
            <a:noFill/>
          </a:ln>
        </p:spPr>
      </p:pic>
      <p:sp>
        <p:nvSpPr>
          <p:cNvPr id="377" name="Google Shape;377;p44"/>
          <p:cNvSpPr txBox="1"/>
          <p:nvPr/>
        </p:nvSpPr>
        <p:spPr>
          <a:xfrm>
            <a:off x="7830300" y="4663425"/>
            <a:ext cx="967800" cy="331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Brandon</a:t>
            </a:r>
            <a:endParaRPr>
              <a:latin typeface="Old Standard TT"/>
              <a:ea typeface="Old Standard TT"/>
              <a:cs typeface="Old Standard TT"/>
              <a:sym typeface="Old Standard TT"/>
            </a:endParaRPr>
          </a:p>
        </p:txBody>
      </p:sp>
      <p:pic>
        <p:nvPicPr>
          <p:cNvPr id="378" name="Google Shape;378;p44" title="Bogie Simulation.mp4">
            <a:hlinkClick r:id="rId4"/>
          </p:cNvPr>
          <p:cNvPicPr preferRelativeResize="0"/>
          <p:nvPr/>
        </p:nvPicPr>
        <p:blipFill>
          <a:blip r:embed="rId5">
            <a:alphaModFix/>
          </a:blip>
          <a:stretch>
            <a:fillRect/>
          </a:stretch>
        </p:blipFill>
        <p:spPr>
          <a:xfrm>
            <a:off x="2656875" y="1535500"/>
            <a:ext cx="4100326" cy="30752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2" name="Shape 382"/>
        <p:cNvGrpSpPr/>
        <p:nvPr/>
      </p:nvGrpSpPr>
      <p:grpSpPr>
        <a:xfrm>
          <a:off x="0" y="0"/>
          <a:ext cx="0" cy="0"/>
          <a:chOff x="0" y="0"/>
          <a:chExt cx="0" cy="0"/>
        </a:xfrm>
      </p:grpSpPr>
      <p:sp>
        <p:nvSpPr>
          <p:cNvPr id="383" name="Google Shape;383;p45"/>
          <p:cNvSpPr txBox="1"/>
          <p:nvPr>
            <p:ph type="title"/>
          </p:nvPr>
        </p:nvSpPr>
        <p:spPr>
          <a:xfrm>
            <a:off x="0" y="0"/>
            <a:ext cx="9144000" cy="1407600"/>
          </a:xfrm>
          <a:prstGeom prst="rect">
            <a:avLst/>
          </a:prstGeom>
          <a:solidFill>
            <a:srgbClr val="000000"/>
          </a:solidFill>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800">
                <a:solidFill>
                  <a:srgbClr val="FFFF00"/>
                </a:solidFill>
              </a:rPr>
              <a:t>The different views of the of the improved bogie with the new switch arm prototype shows its relations and specifications align with the track dimensions</a:t>
            </a:r>
            <a:endParaRPr sz="2800">
              <a:solidFill>
                <a:srgbClr val="FFFF00"/>
              </a:solidFill>
            </a:endParaRPr>
          </a:p>
          <a:p>
            <a:pPr indent="0" lvl="0" marL="0" rtl="0" algn="l">
              <a:spcBef>
                <a:spcPts val="0"/>
              </a:spcBef>
              <a:spcAft>
                <a:spcPts val="0"/>
              </a:spcAft>
              <a:buNone/>
            </a:pPr>
            <a:r>
              <a:t/>
            </a:r>
            <a:endParaRPr/>
          </a:p>
        </p:txBody>
      </p:sp>
      <p:pic>
        <p:nvPicPr>
          <p:cNvPr id="384" name="Google Shape;384;p45"/>
          <p:cNvPicPr preferRelativeResize="0"/>
          <p:nvPr/>
        </p:nvPicPr>
        <p:blipFill>
          <a:blip r:embed="rId3">
            <a:alphaModFix/>
          </a:blip>
          <a:stretch>
            <a:fillRect/>
          </a:stretch>
        </p:blipFill>
        <p:spPr>
          <a:xfrm>
            <a:off x="0" y="4610750"/>
            <a:ext cx="3470925" cy="532750"/>
          </a:xfrm>
          <a:prstGeom prst="rect">
            <a:avLst/>
          </a:prstGeom>
          <a:noFill/>
          <a:ln>
            <a:noFill/>
          </a:ln>
        </p:spPr>
      </p:pic>
      <p:sp>
        <p:nvSpPr>
          <p:cNvPr id="385" name="Google Shape;385;p45"/>
          <p:cNvSpPr txBox="1"/>
          <p:nvPr/>
        </p:nvSpPr>
        <p:spPr>
          <a:xfrm>
            <a:off x="7830300" y="4663425"/>
            <a:ext cx="967800" cy="331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Brandon</a:t>
            </a:r>
            <a:endParaRPr>
              <a:latin typeface="Old Standard TT"/>
              <a:ea typeface="Old Standard TT"/>
              <a:cs typeface="Old Standard TT"/>
              <a:sym typeface="Old Standard TT"/>
            </a:endParaRPr>
          </a:p>
        </p:txBody>
      </p:sp>
      <p:pic>
        <p:nvPicPr>
          <p:cNvPr id="386" name="Google Shape;386;p45"/>
          <p:cNvPicPr preferRelativeResize="0"/>
          <p:nvPr/>
        </p:nvPicPr>
        <p:blipFill>
          <a:blip r:embed="rId4">
            <a:alphaModFix/>
          </a:blip>
          <a:stretch>
            <a:fillRect/>
          </a:stretch>
        </p:blipFill>
        <p:spPr>
          <a:xfrm>
            <a:off x="977025" y="1441600"/>
            <a:ext cx="2960320" cy="3169150"/>
          </a:xfrm>
          <a:prstGeom prst="rect">
            <a:avLst/>
          </a:prstGeom>
          <a:noFill/>
          <a:ln>
            <a:noFill/>
          </a:ln>
        </p:spPr>
      </p:pic>
      <p:pic>
        <p:nvPicPr>
          <p:cNvPr id="387" name="Google Shape;387;p45"/>
          <p:cNvPicPr preferRelativeResize="0"/>
          <p:nvPr/>
        </p:nvPicPr>
        <p:blipFill>
          <a:blip r:embed="rId5">
            <a:alphaModFix/>
          </a:blip>
          <a:stretch>
            <a:fillRect/>
          </a:stretch>
        </p:blipFill>
        <p:spPr>
          <a:xfrm>
            <a:off x="4147733" y="1441600"/>
            <a:ext cx="3398187" cy="34310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1" name="Shape 391"/>
        <p:cNvGrpSpPr/>
        <p:nvPr/>
      </p:nvGrpSpPr>
      <p:grpSpPr>
        <a:xfrm>
          <a:off x="0" y="0"/>
          <a:ext cx="0" cy="0"/>
          <a:chOff x="0" y="0"/>
          <a:chExt cx="0" cy="0"/>
        </a:xfrm>
      </p:grpSpPr>
      <p:sp>
        <p:nvSpPr>
          <p:cNvPr id="392" name="Google Shape;392;p46"/>
          <p:cNvSpPr txBox="1"/>
          <p:nvPr>
            <p:ph type="title"/>
          </p:nvPr>
        </p:nvSpPr>
        <p:spPr>
          <a:xfrm>
            <a:off x="0" y="0"/>
            <a:ext cx="9144000" cy="981900"/>
          </a:xfrm>
          <a:prstGeom prst="rect">
            <a:avLst/>
          </a:prstGeom>
          <a:solidFill>
            <a:srgbClr val="000000"/>
          </a:solidFill>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rgbClr val="FFFF00"/>
                </a:solidFill>
              </a:rPr>
              <a:t>A redesigned upper gear was 3D printed and reduced chain slack</a:t>
            </a:r>
            <a:r>
              <a:rPr lang="en" sz="2800">
                <a:solidFill>
                  <a:srgbClr val="FF0000"/>
                </a:solidFill>
              </a:rPr>
              <a:t>*</a:t>
            </a:r>
            <a:r>
              <a:rPr lang="en" sz="2800">
                <a:solidFill>
                  <a:srgbClr val="FFFF00"/>
                </a:solidFill>
              </a:rPr>
              <a:t> on the switch arm</a:t>
            </a:r>
            <a:endParaRPr sz="2800">
              <a:solidFill>
                <a:srgbClr val="FFFF00"/>
              </a:solidFill>
            </a:endParaRPr>
          </a:p>
        </p:txBody>
      </p:sp>
      <p:sp>
        <p:nvSpPr>
          <p:cNvPr id="393" name="Google Shape;393;p46"/>
          <p:cNvSpPr txBox="1"/>
          <p:nvPr/>
        </p:nvSpPr>
        <p:spPr>
          <a:xfrm>
            <a:off x="5891275" y="4045650"/>
            <a:ext cx="2817000" cy="46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latin typeface="Old Standard TT"/>
                <a:ea typeface="Old Standard TT"/>
                <a:cs typeface="Old Standard TT"/>
                <a:sym typeface="Old Standard TT"/>
              </a:rPr>
              <a:t>New: 11 teeth</a:t>
            </a:r>
            <a:endParaRPr b="1" sz="3000">
              <a:latin typeface="Old Standard TT"/>
              <a:ea typeface="Old Standard TT"/>
              <a:cs typeface="Old Standard TT"/>
              <a:sym typeface="Old Standard TT"/>
            </a:endParaRPr>
          </a:p>
        </p:txBody>
      </p:sp>
      <p:pic>
        <p:nvPicPr>
          <p:cNvPr id="394" name="Google Shape;394;p46"/>
          <p:cNvPicPr preferRelativeResize="0"/>
          <p:nvPr/>
        </p:nvPicPr>
        <p:blipFill rotWithShape="1">
          <a:blip r:embed="rId3">
            <a:alphaModFix/>
          </a:blip>
          <a:srcRect b="5395" l="6682" r="8514" t="12354"/>
          <a:stretch/>
        </p:blipFill>
        <p:spPr>
          <a:xfrm>
            <a:off x="3653663" y="3274725"/>
            <a:ext cx="2095100" cy="1706324"/>
          </a:xfrm>
          <a:prstGeom prst="rect">
            <a:avLst/>
          </a:prstGeom>
          <a:noFill/>
          <a:ln>
            <a:noFill/>
          </a:ln>
        </p:spPr>
      </p:pic>
      <p:sp>
        <p:nvSpPr>
          <p:cNvPr id="395" name="Google Shape;395;p46"/>
          <p:cNvSpPr txBox="1"/>
          <p:nvPr/>
        </p:nvSpPr>
        <p:spPr>
          <a:xfrm>
            <a:off x="5213375" y="3182325"/>
            <a:ext cx="740100" cy="9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1.219</a:t>
            </a:r>
            <a:endParaRPr>
              <a:latin typeface="Old Standard TT"/>
              <a:ea typeface="Old Standard TT"/>
              <a:cs typeface="Old Standard TT"/>
              <a:sym typeface="Old Standard TT"/>
            </a:endParaRPr>
          </a:p>
        </p:txBody>
      </p:sp>
      <p:pic>
        <p:nvPicPr>
          <p:cNvPr id="396" name="Google Shape;396;p46"/>
          <p:cNvPicPr preferRelativeResize="0"/>
          <p:nvPr/>
        </p:nvPicPr>
        <p:blipFill rotWithShape="1">
          <a:blip r:embed="rId4">
            <a:alphaModFix/>
          </a:blip>
          <a:srcRect b="21756" l="9500" r="31995" t="33814"/>
          <a:stretch/>
        </p:blipFill>
        <p:spPr>
          <a:xfrm>
            <a:off x="116250" y="1175700"/>
            <a:ext cx="2782165" cy="3339151"/>
          </a:xfrm>
          <a:prstGeom prst="rect">
            <a:avLst/>
          </a:prstGeom>
          <a:noFill/>
          <a:ln>
            <a:noFill/>
          </a:ln>
        </p:spPr>
      </p:pic>
      <p:pic>
        <p:nvPicPr>
          <p:cNvPr id="397" name="Google Shape;397;p46"/>
          <p:cNvPicPr preferRelativeResize="0"/>
          <p:nvPr/>
        </p:nvPicPr>
        <p:blipFill rotWithShape="1">
          <a:blip r:embed="rId5">
            <a:alphaModFix/>
          </a:blip>
          <a:srcRect b="45492" l="2854" r="20003" t="12594"/>
          <a:stretch/>
        </p:blipFill>
        <p:spPr>
          <a:xfrm>
            <a:off x="3622825" y="1381625"/>
            <a:ext cx="2095098" cy="1893105"/>
          </a:xfrm>
          <a:prstGeom prst="rect">
            <a:avLst/>
          </a:prstGeom>
          <a:noFill/>
          <a:ln>
            <a:noFill/>
          </a:ln>
        </p:spPr>
      </p:pic>
      <p:sp>
        <p:nvSpPr>
          <p:cNvPr id="398" name="Google Shape;398;p46"/>
          <p:cNvSpPr txBox="1"/>
          <p:nvPr/>
        </p:nvSpPr>
        <p:spPr>
          <a:xfrm>
            <a:off x="3749375" y="826425"/>
            <a:ext cx="2343900" cy="46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Old Standard TT"/>
                <a:ea typeface="Old Standard TT"/>
                <a:cs typeface="Old Standard TT"/>
                <a:sym typeface="Old Standard TT"/>
              </a:rPr>
              <a:t>Old: 9 teeth</a:t>
            </a:r>
            <a:endParaRPr b="1" sz="3000">
              <a:latin typeface="Old Standard TT"/>
              <a:ea typeface="Old Standard TT"/>
              <a:cs typeface="Old Standard TT"/>
              <a:sym typeface="Old Standard TT"/>
            </a:endParaRPr>
          </a:p>
        </p:txBody>
      </p:sp>
      <p:sp>
        <p:nvSpPr>
          <p:cNvPr id="399" name="Google Shape;399;p46"/>
          <p:cNvSpPr/>
          <p:nvPr/>
        </p:nvSpPr>
        <p:spPr>
          <a:xfrm rot="7023105">
            <a:off x="569898" y="3282788"/>
            <a:ext cx="284304" cy="1141917"/>
          </a:xfrm>
          <a:prstGeom prst="up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46"/>
          <p:cNvSpPr/>
          <p:nvPr/>
        </p:nvSpPr>
        <p:spPr>
          <a:xfrm rot="5821926">
            <a:off x="730502" y="2335613"/>
            <a:ext cx="252399" cy="1329643"/>
          </a:xfrm>
          <a:prstGeom prst="up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1" name="Google Shape;401;p46"/>
          <p:cNvPicPr preferRelativeResize="0"/>
          <p:nvPr/>
        </p:nvPicPr>
        <p:blipFill>
          <a:blip r:embed="rId6">
            <a:alphaModFix/>
          </a:blip>
          <a:stretch>
            <a:fillRect/>
          </a:stretch>
        </p:blipFill>
        <p:spPr>
          <a:xfrm>
            <a:off x="0" y="4611900"/>
            <a:ext cx="3463499" cy="531600"/>
          </a:xfrm>
          <a:prstGeom prst="rect">
            <a:avLst/>
          </a:prstGeom>
          <a:noFill/>
          <a:ln>
            <a:noFill/>
          </a:ln>
        </p:spPr>
      </p:pic>
      <p:pic>
        <p:nvPicPr>
          <p:cNvPr id="402" name="Google Shape;402;p46"/>
          <p:cNvPicPr preferRelativeResize="0"/>
          <p:nvPr/>
        </p:nvPicPr>
        <p:blipFill rotWithShape="1">
          <a:blip r:embed="rId7">
            <a:alphaModFix/>
          </a:blip>
          <a:srcRect b="0" l="15974" r="31096" t="0"/>
          <a:stretch/>
        </p:blipFill>
        <p:spPr>
          <a:xfrm rot="-5400000">
            <a:off x="5727363" y="1145815"/>
            <a:ext cx="3023022" cy="2695198"/>
          </a:xfrm>
          <a:prstGeom prst="rect">
            <a:avLst/>
          </a:prstGeom>
          <a:noFill/>
          <a:ln>
            <a:noFill/>
          </a:ln>
        </p:spPr>
      </p:pic>
      <p:sp>
        <p:nvSpPr>
          <p:cNvPr id="403" name="Google Shape;403;p46"/>
          <p:cNvSpPr/>
          <p:nvPr/>
        </p:nvSpPr>
        <p:spPr>
          <a:xfrm rot="1439306">
            <a:off x="5322411" y="4125935"/>
            <a:ext cx="740127" cy="308625"/>
          </a:xfrm>
          <a:prstGeom prst="lef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46"/>
          <p:cNvSpPr txBox="1"/>
          <p:nvPr/>
        </p:nvSpPr>
        <p:spPr>
          <a:xfrm>
            <a:off x="8092563" y="4711950"/>
            <a:ext cx="967800" cy="331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Greg</a:t>
            </a:r>
            <a:endParaRPr>
              <a:latin typeface="Old Standard TT"/>
              <a:ea typeface="Old Standard TT"/>
              <a:cs typeface="Old Standard TT"/>
              <a:sym typeface="Old Standard TT"/>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8" name="Shape 408"/>
        <p:cNvGrpSpPr/>
        <p:nvPr/>
      </p:nvGrpSpPr>
      <p:grpSpPr>
        <a:xfrm>
          <a:off x="0" y="0"/>
          <a:ext cx="0" cy="0"/>
          <a:chOff x="0" y="0"/>
          <a:chExt cx="0" cy="0"/>
        </a:xfrm>
      </p:grpSpPr>
      <p:sp>
        <p:nvSpPr>
          <p:cNvPr id="409" name="Google Shape;409;p47"/>
          <p:cNvSpPr txBox="1"/>
          <p:nvPr>
            <p:ph type="title"/>
          </p:nvPr>
        </p:nvSpPr>
        <p:spPr>
          <a:xfrm>
            <a:off x="0" y="0"/>
            <a:ext cx="9144000" cy="1392600"/>
          </a:xfrm>
          <a:prstGeom prst="rect">
            <a:avLst/>
          </a:prstGeom>
          <a:solidFill>
            <a:srgbClr val="000000"/>
          </a:solidFill>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rgbClr val="FFFF00"/>
                </a:solidFill>
              </a:rPr>
              <a:t>The wood prototype switching mechanism was trial tested on the track with successful results and final prototype was designed  </a:t>
            </a:r>
            <a:endParaRPr sz="2800">
              <a:solidFill>
                <a:srgbClr val="FFFF00"/>
              </a:solidFill>
            </a:endParaRPr>
          </a:p>
        </p:txBody>
      </p:sp>
      <p:sp>
        <p:nvSpPr>
          <p:cNvPr id="410" name="Google Shape;410;p47"/>
          <p:cNvSpPr txBox="1"/>
          <p:nvPr/>
        </p:nvSpPr>
        <p:spPr>
          <a:xfrm>
            <a:off x="7203275" y="257175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1" name="Google Shape;411;p47"/>
          <p:cNvPicPr preferRelativeResize="0"/>
          <p:nvPr/>
        </p:nvPicPr>
        <p:blipFill>
          <a:blip r:embed="rId3">
            <a:alphaModFix/>
          </a:blip>
          <a:stretch>
            <a:fillRect/>
          </a:stretch>
        </p:blipFill>
        <p:spPr>
          <a:xfrm>
            <a:off x="0" y="1392475"/>
            <a:ext cx="5751451" cy="3000000"/>
          </a:xfrm>
          <a:prstGeom prst="rect">
            <a:avLst/>
          </a:prstGeom>
          <a:noFill/>
          <a:ln>
            <a:noFill/>
          </a:ln>
        </p:spPr>
      </p:pic>
      <p:sp>
        <p:nvSpPr>
          <p:cNvPr id="412" name="Google Shape;412;p47"/>
          <p:cNvSpPr txBox="1"/>
          <p:nvPr/>
        </p:nvSpPr>
        <p:spPr>
          <a:xfrm>
            <a:off x="5857975" y="1392475"/>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https://youtu.be/nWPCZ6Lqgi8</a:t>
            </a:r>
            <a:endParaRPr/>
          </a:p>
        </p:txBody>
      </p:sp>
      <p:pic>
        <p:nvPicPr>
          <p:cNvPr id="413" name="Google Shape;413;p47"/>
          <p:cNvPicPr preferRelativeResize="0"/>
          <p:nvPr/>
        </p:nvPicPr>
        <p:blipFill>
          <a:blip r:embed="rId4">
            <a:alphaModFix/>
          </a:blip>
          <a:stretch>
            <a:fillRect/>
          </a:stretch>
        </p:blipFill>
        <p:spPr>
          <a:xfrm>
            <a:off x="0" y="4514850"/>
            <a:ext cx="4095750" cy="628650"/>
          </a:xfrm>
          <a:prstGeom prst="rect">
            <a:avLst/>
          </a:prstGeom>
          <a:noFill/>
          <a:ln>
            <a:noFill/>
          </a:ln>
        </p:spPr>
      </p:pic>
      <p:sp>
        <p:nvSpPr>
          <p:cNvPr id="414" name="Google Shape;414;p47"/>
          <p:cNvSpPr txBox="1"/>
          <p:nvPr/>
        </p:nvSpPr>
        <p:spPr>
          <a:xfrm>
            <a:off x="4465063" y="4701000"/>
            <a:ext cx="967800" cy="331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Greg</a:t>
            </a:r>
            <a:endParaRPr>
              <a:latin typeface="Old Standard TT"/>
              <a:ea typeface="Old Standard TT"/>
              <a:cs typeface="Old Standard TT"/>
              <a:sym typeface="Old Standard TT"/>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8" name="Shape 418"/>
        <p:cNvGrpSpPr/>
        <p:nvPr/>
      </p:nvGrpSpPr>
      <p:grpSpPr>
        <a:xfrm>
          <a:off x="0" y="0"/>
          <a:ext cx="0" cy="0"/>
          <a:chOff x="0" y="0"/>
          <a:chExt cx="0" cy="0"/>
        </a:xfrm>
      </p:grpSpPr>
      <p:sp>
        <p:nvSpPr>
          <p:cNvPr id="419" name="Google Shape;419;p48"/>
          <p:cNvSpPr txBox="1"/>
          <p:nvPr>
            <p:ph type="title"/>
          </p:nvPr>
        </p:nvSpPr>
        <p:spPr>
          <a:xfrm>
            <a:off x="265500" y="1382350"/>
            <a:ext cx="4045200" cy="1333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solidFill>
                  <a:schemeClr val="dk2"/>
                </a:solidFill>
              </a:rPr>
              <a:t>9</a:t>
            </a:r>
            <a:r>
              <a:rPr lang="en" sz="3000">
                <a:solidFill>
                  <a:schemeClr val="dk2"/>
                </a:solidFill>
              </a:rPr>
              <a:t>a: Conclusions and Future Work</a:t>
            </a:r>
            <a:endParaRPr sz="3000">
              <a:solidFill>
                <a:schemeClr val="dk2"/>
              </a:solidFill>
            </a:endParaRPr>
          </a:p>
        </p:txBody>
      </p:sp>
      <p:sp>
        <p:nvSpPr>
          <p:cNvPr id="420" name="Google Shape;420;p48"/>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lang="en"/>
              <a:t>Did our design meet our goals? What should future Half-Scale teams aim to accomplish?</a:t>
            </a:r>
            <a:endParaRPr/>
          </a:p>
        </p:txBody>
      </p:sp>
      <p:sp>
        <p:nvSpPr>
          <p:cNvPr id="421" name="Google Shape;421;p48"/>
          <p:cNvSpPr txBox="1"/>
          <p:nvPr/>
        </p:nvSpPr>
        <p:spPr>
          <a:xfrm>
            <a:off x="8068813" y="4716950"/>
            <a:ext cx="967800" cy="331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Greg</a:t>
            </a:r>
            <a:endParaRPr>
              <a:latin typeface="Old Standard TT"/>
              <a:ea typeface="Old Standard TT"/>
              <a:cs typeface="Old Standard TT"/>
              <a:sym typeface="Old Standard T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5" name="Shape 425"/>
        <p:cNvGrpSpPr/>
        <p:nvPr/>
      </p:nvGrpSpPr>
      <p:grpSpPr>
        <a:xfrm>
          <a:off x="0" y="0"/>
          <a:ext cx="0" cy="0"/>
          <a:chOff x="0" y="0"/>
          <a:chExt cx="0" cy="0"/>
        </a:xfrm>
      </p:grpSpPr>
      <p:pic>
        <p:nvPicPr>
          <p:cNvPr id="426" name="Google Shape;426;p49"/>
          <p:cNvPicPr preferRelativeResize="0"/>
          <p:nvPr/>
        </p:nvPicPr>
        <p:blipFill rotWithShape="1">
          <a:blip r:embed="rId3">
            <a:alphaModFix/>
          </a:blip>
          <a:srcRect b="8650" l="0" r="0" t="0"/>
          <a:stretch/>
        </p:blipFill>
        <p:spPr>
          <a:xfrm>
            <a:off x="2907375" y="1096500"/>
            <a:ext cx="1770600" cy="3418348"/>
          </a:xfrm>
          <a:prstGeom prst="rect">
            <a:avLst/>
          </a:prstGeom>
          <a:noFill/>
          <a:ln>
            <a:noFill/>
          </a:ln>
        </p:spPr>
      </p:pic>
      <p:pic>
        <p:nvPicPr>
          <p:cNvPr id="427" name="Google Shape;427;p49"/>
          <p:cNvPicPr preferRelativeResize="0"/>
          <p:nvPr/>
        </p:nvPicPr>
        <p:blipFill>
          <a:blip r:embed="rId4">
            <a:alphaModFix/>
          </a:blip>
          <a:stretch>
            <a:fillRect/>
          </a:stretch>
        </p:blipFill>
        <p:spPr>
          <a:xfrm>
            <a:off x="493752" y="1068875"/>
            <a:ext cx="1890466" cy="3995525"/>
          </a:xfrm>
          <a:prstGeom prst="rect">
            <a:avLst/>
          </a:prstGeom>
          <a:noFill/>
          <a:ln>
            <a:noFill/>
          </a:ln>
        </p:spPr>
      </p:pic>
      <p:sp>
        <p:nvSpPr>
          <p:cNvPr id="428" name="Google Shape;428;p49"/>
          <p:cNvSpPr txBox="1"/>
          <p:nvPr>
            <p:ph type="title"/>
          </p:nvPr>
        </p:nvSpPr>
        <p:spPr>
          <a:xfrm>
            <a:off x="0" y="0"/>
            <a:ext cx="9144000" cy="1096500"/>
          </a:xfrm>
          <a:prstGeom prst="rect">
            <a:avLst/>
          </a:prstGeom>
          <a:solidFill>
            <a:srgbClr val="000000"/>
          </a:solidFill>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rgbClr val="FFFF00"/>
                </a:solidFill>
              </a:rPr>
              <a:t>The successful navigation of the track switch means that the design met every goal. </a:t>
            </a:r>
            <a:endParaRPr sz="2800">
              <a:solidFill>
                <a:srgbClr val="FFFF00"/>
              </a:solidFill>
            </a:endParaRPr>
          </a:p>
        </p:txBody>
      </p:sp>
      <p:pic>
        <p:nvPicPr>
          <p:cNvPr id="429" name="Google Shape;429;p49"/>
          <p:cNvPicPr preferRelativeResize="0"/>
          <p:nvPr/>
        </p:nvPicPr>
        <p:blipFill>
          <a:blip r:embed="rId5">
            <a:alphaModFix/>
          </a:blip>
          <a:stretch>
            <a:fillRect/>
          </a:stretch>
        </p:blipFill>
        <p:spPr>
          <a:xfrm>
            <a:off x="3" y="4514850"/>
            <a:ext cx="4095750" cy="628650"/>
          </a:xfrm>
          <a:prstGeom prst="rect">
            <a:avLst/>
          </a:prstGeom>
          <a:noFill/>
          <a:ln>
            <a:noFill/>
          </a:ln>
        </p:spPr>
      </p:pic>
      <p:sp>
        <p:nvSpPr>
          <p:cNvPr id="430" name="Google Shape;430;p49"/>
          <p:cNvSpPr txBox="1"/>
          <p:nvPr/>
        </p:nvSpPr>
        <p:spPr>
          <a:xfrm>
            <a:off x="8116338" y="4732900"/>
            <a:ext cx="967800" cy="331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Greg</a:t>
            </a:r>
            <a:endParaRPr>
              <a:latin typeface="Old Standard TT"/>
              <a:ea typeface="Old Standard TT"/>
              <a:cs typeface="Old Standard TT"/>
              <a:sym typeface="Old Standard TT"/>
            </a:endParaRPr>
          </a:p>
        </p:txBody>
      </p:sp>
      <p:pic>
        <p:nvPicPr>
          <p:cNvPr id="431" name="Google Shape;431;p49"/>
          <p:cNvPicPr preferRelativeResize="0"/>
          <p:nvPr/>
        </p:nvPicPr>
        <p:blipFill>
          <a:blip r:embed="rId6">
            <a:alphaModFix/>
          </a:blip>
          <a:stretch>
            <a:fillRect/>
          </a:stretch>
        </p:blipFill>
        <p:spPr>
          <a:xfrm>
            <a:off x="4848850" y="1167575"/>
            <a:ext cx="3478648" cy="348826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5" name="Shape 435"/>
        <p:cNvGrpSpPr/>
        <p:nvPr/>
      </p:nvGrpSpPr>
      <p:grpSpPr>
        <a:xfrm>
          <a:off x="0" y="0"/>
          <a:ext cx="0" cy="0"/>
          <a:chOff x="0" y="0"/>
          <a:chExt cx="0" cy="0"/>
        </a:xfrm>
      </p:grpSpPr>
      <p:sp>
        <p:nvSpPr>
          <p:cNvPr id="436" name="Google Shape;436;p50"/>
          <p:cNvSpPr txBox="1"/>
          <p:nvPr>
            <p:ph type="title"/>
          </p:nvPr>
        </p:nvSpPr>
        <p:spPr>
          <a:xfrm>
            <a:off x="13650" y="-182725"/>
            <a:ext cx="9116700" cy="1353600"/>
          </a:xfrm>
          <a:prstGeom prst="rect">
            <a:avLst/>
          </a:prstGeom>
          <a:solidFill>
            <a:srgbClr val="000000"/>
          </a:solidFill>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800">
                <a:solidFill>
                  <a:srgbClr val="FFFF00"/>
                </a:solidFill>
              </a:rPr>
              <a:t>Manufacturing the</a:t>
            </a:r>
            <a:r>
              <a:rPr lang="en" sz="2800">
                <a:solidFill>
                  <a:srgbClr val="FFFF00"/>
                </a:solidFill>
              </a:rPr>
              <a:t> prototype switching arm and purchasing a proper gear would complete the switching mechanism </a:t>
            </a:r>
            <a:endParaRPr/>
          </a:p>
        </p:txBody>
      </p:sp>
      <p:pic>
        <p:nvPicPr>
          <p:cNvPr id="437" name="Google Shape;437;p50"/>
          <p:cNvPicPr preferRelativeResize="0"/>
          <p:nvPr/>
        </p:nvPicPr>
        <p:blipFill rotWithShape="1">
          <a:blip r:embed="rId3">
            <a:alphaModFix/>
          </a:blip>
          <a:srcRect b="7895" l="0" r="0" t="26577"/>
          <a:stretch/>
        </p:blipFill>
        <p:spPr>
          <a:xfrm>
            <a:off x="0" y="1170875"/>
            <a:ext cx="2844088" cy="3938775"/>
          </a:xfrm>
          <a:prstGeom prst="rect">
            <a:avLst/>
          </a:prstGeom>
          <a:noFill/>
          <a:ln>
            <a:noFill/>
          </a:ln>
        </p:spPr>
      </p:pic>
      <p:pic>
        <p:nvPicPr>
          <p:cNvPr id="438" name="Google Shape;438;p50"/>
          <p:cNvPicPr preferRelativeResize="0"/>
          <p:nvPr/>
        </p:nvPicPr>
        <p:blipFill>
          <a:blip r:embed="rId4">
            <a:alphaModFix/>
          </a:blip>
          <a:stretch>
            <a:fillRect/>
          </a:stretch>
        </p:blipFill>
        <p:spPr>
          <a:xfrm>
            <a:off x="3025251" y="1210936"/>
            <a:ext cx="6105098" cy="3263864"/>
          </a:xfrm>
          <a:prstGeom prst="rect">
            <a:avLst/>
          </a:prstGeom>
          <a:noFill/>
          <a:ln>
            <a:noFill/>
          </a:ln>
        </p:spPr>
      </p:pic>
      <p:pic>
        <p:nvPicPr>
          <p:cNvPr id="439" name="Google Shape;439;p50"/>
          <p:cNvPicPr preferRelativeResize="0"/>
          <p:nvPr/>
        </p:nvPicPr>
        <p:blipFill>
          <a:blip r:embed="rId5">
            <a:alphaModFix/>
          </a:blip>
          <a:stretch>
            <a:fillRect/>
          </a:stretch>
        </p:blipFill>
        <p:spPr>
          <a:xfrm>
            <a:off x="-100" y="4514850"/>
            <a:ext cx="4095750" cy="628650"/>
          </a:xfrm>
          <a:prstGeom prst="rect">
            <a:avLst/>
          </a:prstGeom>
          <a:noFill/>
          <a:ln>
            <a:noFill/>
          </a:ln>
        </p:spPr>
      </p:pic>
      <p:sp>
        <p:nvSpPr>
          <p:cNvPr id="440" name="Google Shape;440;p50"/>
          <p:cNvSpPr txBox="1"/>
          <p:nvPr/>
        </p:nvSpPr>
        <p:spPr>
          <a:xfrm>
            <a:off x="8056913" y="4728850"/>
            <a:ext cx="967800" cy="331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Greg</a:t>
            </a:r>
            <a:endParaRPr>
              <a:latin typeface="Old Standard TT"/>
              <a:ea typeface="Old Standard TT"/>
              <a:cs typeface="Old Standard TT"/>
              <a:sym typeface="Old Standard T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4" name="Shape 444"/>
        <p:cNvGrpSpPr/>
        <p:nvPr/>
      </p:nvGrpSpPr>
      <p:grpSpPr>
        <a:xfrm>
          <a:off x="0" y="0"/>
          <a:ext cx="0" cy="0"/>
          <a:chOff x="0" y="0"/>
          <a:chExt cx="0" cy="0"/>
        </a:xfrm>
      </p:grpSpPr>
      <p:pic>
        <p:nvPicPr>
          <p:cNvPr id="445" name="Google Shape;445;p51"/>
          <p:cNvPicPr preferRelativeResize="0"/>
          <p:nvPr/>
        </p:nvPicPr>
        <p:blipFill rotWithShape="1">
          <a:blip r:embed="rId3">
            <a:alphaModFix/>
          </a:blip>
          <a:srcRect b="32659" l="0" r="30608" t="0"/>
          <a:stretch/>
        </p:blipFill>
        <p:spPr>
          <a:xfrm>
            <a:off x="4188163" y="3189725"/>
            <a:ext cx="2562202" cy="1864950"/>
          </a:xfrm>
          <a:prstGeom prst="rect">
            <a:avLst/>
          </a:prstGeom>
          <a:noFill/>
          <a:ln>
            <a:noFill/>
          </a:ln>
        </p:spPr>
      </p:pic>
      <p:sp>
        <p:nvSpPr>
          <p:cNvPr id="446" name="Google Shape;446;p51"/>
          <p:cNvSpPr txBox="1"/>
          <p:nvPr>
            <p:ph type="title"/>
          </p:nvPr>
        </p:nvSpPr>
        <p:spPr>
          <a:xfrm>
            <a:off x="-100" y="0"/>
            <a:ext cx="9144000" cy="1254600"/>
          </a:xfrm>
          <a:prstGeom prst="rect">
            <a:avLst/>
          </a:prstGeom>
          <a:solidFill>
            <a:srgbClr val="000000"/>
          </a:solidFill>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rgbClr val="FFFF00"/>
                </a:solidFill>
              </a:rPr>
              <a:t>The current team should have taken more consideration into the scope of work necessary to make the control box properly functional for trial testing</a:t>
            </a:r>
            <a:endParaRPr sz="2800">
              <a:solidFill>
                <a:srgbClr val="FFFF00"/>
              </a:solidFill>
            </a:endParaRPr>
          </a:p>
        </p:txBody>
      </p:sp>
      <p:pic>
        <p:nvPicPr>
          <p:cNvPr id="447" name="Google Shape;447;p51"/>
          <p:cNvPicPr preferRelativeResize="0"/>
          <p:nvPr/>
        </p:nvPicPr>
        <p:blipFill>
          <a:blip r:embed="rId4">
            <a:alphaModFix/>
          </a:blip>
          <a:stretch>
            <a:fillRect/>
          </a:stretch>
        </p:blipFill>
        <p:spPr>
          <a:xfrm>
            <a:off x="-100" y="4514850"/>
            <a:ext cx="4095750" cy="628650"/>
          </a:xfrm>
          <a:prstGeom prst="rect">
            <a:avLst/>
          </a:prstGeom>
          <a:noFill/>
          <a:ln>
            <a:noFill/>
          </a:ln>
        </p:spPr>
      </p:pic>
      <p:pic>
        <p:nvPicPr>
          <p:cNvPr id="448" name="Google Shape;448;p51"/>
          <p:cNvPicPr preferRelativeResize="0"/>
          <p:nvPr/>
        </p:nvPicPr>
        <p:blipFill rotWithShape="1">
          <a:blip r:embed="rId5">
            <a:alphaModFix/>
          </a:blip>
          <a:srcRect b="68625" l="17566" r="0" t="7442"/>
          <a:stretch/>
        </p:blipFill>
        <p:spPr>
          <a:xfrm>
            <a:off x="2811425" y="1293250"/>
            <a:ext cx="3037375" cy="1567626"/>
          </a:xfrm>
          <a:prstGeom prst="rect">
            <a:avLst/>
          </a:prstGeom>
          <a:noFill/>
          <a:ln>
            <a:noFill/>
          </a:ln>
        </p:spPr>
      </p:pic>
      <p:pic>
        <p:nvPicPr>
          <p:cNvPr id="449" name="Google Shape;449;p51"/>
          <p:cNvPicPr preferRelativeResize="0"/>
          <p:nvPr/>
        </p:nvPicPr>
        <p:blipFill rotWithShape="1">
          <a:blip r:embed="rId6">
            <a:alphaModFix/>
          </a:blip>
          <a:srcRect b="30473" l="0" r="0" t="11549"/>
          <a:stretch/>
        </p:blipFill>
        <p:spPr>
          <a:xfrm>
            <a:off x="6384925" y="1324763"/>
            <a:ext cx="2412599" cy="1864950"/>
          </a:xfrm>
          <a:prstGeom prst="rect">
            <a:avLst/>
          </a:prstGeom>
          <a:noFill/>
          <a:ln>
            <a:noFill/>
          </a:ln>
        </p:spPr>
      </p:pic>
      <p:pic>
        <p:nvPicPr>
          <p:cNvPr id="450" name="Google Shape;450;p51"/>
          <p:cNvPicPr preferRelativeResize="0"/>
          <p:nvPr/>
        </p:nvPicPr>
        <p:blipFill rotWithShape="1">
          <a:blip r:embed="rId7">
            <a:alphaModFix/>
          </a:blip>
          <a:srcRect b="7567" l="36378" r="0" t="52516"/>
          <a:stretch/>
        </p:blipFill>
        <p:spPr>
          <a:xfrm>
            <a:off x="6923500" y="3408563"/>
            <a:ext cx="1874024" cy="1567626"/>
          </a:xfrm>
          <a:prstGeom prst="rect">
            <a:avLst/>
          </a:prstGeom>
          <a:noFill/>
          <a:ln>
            <a:noFill/>
          </a:ln>
        </p:spPr>
      </p:pic>
      <p:pic>
        <p:nvPicPr>
          <p:cNvPr id="451" name="Google Shape;451;p51"/>
          <p:cNvPicPr preferRelativeResize="0"/>
          <p:nvPr/>
        </p:nvPicPr>
        <p:blipFill rotWithShape="1">
          <a:blip r:embed="rId8">
            <a:alphaModFix/>
          </a:blip>
          <a:srcRect b="9151" l="27864" r="13326" t="28211"/>
          <a:stretch/>
        </p:blipFill>
        <p:spPr>
          <a:xfrm>
            <a:off x="216325" y="1293250"/>
            <a:ext cx="2268849" cy="3221601"/>
          </a:xfrm>
          <a:prstGeom prst="rect">
            <a:avLst/>
          </a:prstGeom>
          <a:noFill/>
          <a:ln>
            <a:noFill/>
          </a:ln>
        </p:spPr>
      </p:pic>
      <p:pic>
        <p:nvPicPr>
          <p:cNvPr id="452" name="Google Shape;452;p51"/>
          <p:cNvPicPr preferRelativeResize="0"/>
          <p:nvPr/>
        </p:nvPicPr>
        <p:blipFill rotWithShape="1">
          <a:blip r:embed="rId9">
            <a:alphaModFix/>
          </a:blip>
          <a:srcRect b="26968" l="10778" r="57509" t="24959"/>
          <a:stretch/>
        </p:blipFill>
        <p:spPr>
          <a:xfrm>
            <a:off x="2565813" y="2867125"/>
            <a:ext cx="1449202" cy="1647725"/>
          </a:xfrm>
          <a:prstGeom prst="rect">
            <a:avLst/>
          </a:prstGeom>
          <a:noFill/>
          <a:ln>
            <a:noFill/>
          </a:ln>
        </p:spPr>
      </p:pic>
      <p:sp>
        <p:nvSpPr>
          <p:cNvPr id="453" name="Google Shape;453;p51"/>
          <p:cNvSpPr txBox="1"/>
          <p:nvPr/>
        </p:nvSpPr>
        <p:spPr>
          <a:xfrm>
            <a:off x="5848788" y="4723175"/>
            <a:ext cx="967800" cy="331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Edward</a:t>
            </a:r>
            <a:endParaRPr>
              <a:latin typeface="Old Standard TT"/>
              <a:ea typeface="Old Standard TT"/>
              <a:cs typeface="Old Standard TT"/>
              <a:sym typeface="Old Standard T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pic>
        <p:nvPicPr>
          <p:cNvPr id="99" name="Google Shape;99;p16"/>
          <p:cNvPicPr preferRelativeResize="0"/>
          <p:nvPr/>
        </p:nvPicPr>
        <p:blipFill rotWithShape="1">
          <a:blip r:embed="rId3">
            <a:alphaModFix/>
          </a:blip>
          <a:srcRect b="0" l="7825" r="0" t="0"/>
          <a:stretch/>
        </p:blipFill>
        <p:spPr>
          <a:xfrm>
            <a:off x="4917800" y="3084710"/>
            <a:ext cx="4164176" cy="2058790"/>
          </a:xfrm>
          <a:prstGeom prst="rect">
            <a:avLst/>
          </a:prstGeom>
          <a:noFill/>
          <a:ln>
            <a:noFill/>
          </a:ln>
        </p:spPr>
      </p:pic>
      <p:pic>
        <p:nvPicPr>
          <p:cNvPr id="100" name="Google Shape;100;p16"/>
          <p:cNvPicPr preferRelativeResize="0"/>
          <p:nvPr/>
        </p:nvPicPr>
        <p:blipFill rotWithShape="1">
          <a:blip r:embed="rId4">
            <a:alphaModFix/>
          </a:blip>
          <a:srcRect b="16198" l="0" r="0" t="0"/>
          <a:stretch/>
        </p:blipFill>
        <p:spPr>
          <a:xfrm>
            <a:off x="4917800" y="1513350"/>
            <a:ext cx="4164175" cy="1557787"/>
          </a:xfrm>
          <a:prstGeom prst="rect">
            <a:avLst/>
          </a:prstGeom>
          <a:noFill/>
          <a:ln>
            <a:noFill/>
          </a:ln>
        </p:spPr>
      </p:pic>
      <p:pic>
        <p:nvPicPr>
          <p:cNvPr id="101" name="Google Shape;101;p16"/>
          <p:cNvPicPr preferRelativeResize="0"/>
          <p:nvPr/>
        </p:nvPicPr>
        <p:blipFill rotWithShape="1">
          <a:blip r:embed="rId5">
            <a:alphaModFix/>
          </a:blip>
          <a:srcRect b="0" l="0" r="3297" t="7646"/>
          <a:stretch/>
        </p:blipFill>
        <p:spPr>
          <a:xfrm>
            <a:off x="73475" y="1118100"/>
            <a:ext cx="3512274" cy="2173750"/>
          </a:xfrm>
          <a:prstGeom prst="rect">
            <a:avLst/>
          </a:prstGeom>
          <a:noFill/>
          <a:ln>
            <a:noFill/>
          </a:ln>
        </p:spPr>
      </p:pic>
      <p:sp>
        <p:nvSpPr>
          <p:cNvPr id="102" name="Google Shape;102;p16"/>
          <p:cNvSpPr txBox="1"/>
          <p:nvPr>
            <p:ph type="title"/>
          </p:nvPr>
        </p:nvSpPr>
        <p:spPr>
          <a:xfrm>
            <a:off x="-100" y="0"/>
            <a:ext cx="9144000" cy="1644600"/>
          </a:xfrm>
          <a:prstGeom prst="rect">
            <a:avLst/>
          </a:prstGeom>
          <a:solidFill>
            <a:srgbClr val="000000"/>
          </a:solidFill>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solidFill>
                <a:srgbClr val="FFFF00"/>
              </a:solidFill>
            </a:endParaRPr>
          </a:p>
          <a:p>
            <a:pPr indent="0" lvl="0" marL="0" rtl="0" algn="l">
              <a:spcBef>
                <a:spcPts val="0"/>
              </a:spcBef>
              <a:spcAft>
                <a:spcPts val="0"/>
              </a:spcAft>
              <a:buClr>
                <a:schemeClr val="dk1"/>
              </a:buClr>
              <a:buSzPts val="1100"/>
              <a:buFont typeface="Arial"/>
              <a:buNone/>
            </a:pPr>
            <a:r>
              <a:t/>
            </a:r>
            <a:endParaRPr sz="2400">
              <a:solidFill>
                <a:srgbClr val="FFFF00"/>
              </a:solidFill>
            </a:endParaRPr>
          </a:p>
          <a:p>
            <a:pPr indent="0" lvl="0" marL="0" rtl="0" algn="l">
              <a:spcBef>
                <a:spcPts val="0"/>
              </a:spcBef>
              <a:spcAft>
                <a:spcPts val="0"/>
              </a:spcAft>
              <a:buClr>
                <a:schemeClr val="dk1"/>
              </a:buClr>
              <a:buSzPts val="1100"/>
              <a:buFont typeface="Arial"/>
              <a:buNone/>
            </a:pPr>
            <a:r>
              <a:rPr lang="en" sz="2800">
                <a:solidFill>
                  <a:srgbClr val="FFFF00"/>
                </a:solidFill>
              </a:rPr>
              <a:t>The Spartan Superway is designed to be a solar powered autonomous Personal Rapid Transit System(PRT) </a:t>
            </a:r>
            <a:r>
              <a:rPr lang="en" sz="2800">
                <a:solidFill>
                  <a:srgbClr val="FFFF00"/>
                </a:solidFill>
              </a:rPr>
              <a:t>that utilizes unoccupied air space</a:t>
            </a:r>
            <a:r>
              <a:rPr lang="en" sz="2800">
                <a:solidFill>
                  <a:srgbClr val="FFFF00"/>
                </a:solidFill>
              </a:rPr>
              <a:t> and is safer than current transport modes</a:t>
            </a:r>
            <a:endParaRPr sz="2800">
              <a:solidFill>
                <a:srgbClr val="FFFF00"/>
              </a:solidFill>
            </a:endParaRPr>
          </a:p>
          <a:p>
            <a:pPr indent="0" lvl="0" marL="0" rtl="0" algn="l">
              <a:spcBef>
                <a:spcPts val="0"/>
              </a:spcBef>
              <a:spcAft>
                <a:spcPts val="0"/>
              </a:spcAft>
              <a:buClr>
                <a:schemeClr val="dk1"/>
              </a:buClr>
              <a:buSzPts val="1100"/>
              <a:buFont typeface="Arial"/>
              <a:buNone/>
            </a:pPr>
            <a:r>
              <a:t/>
            </a:r>
            <a:endParaRPr sz="2400">
              <a:solidFill>
                <a:srgbClr val="FFFF00"/>
              </a:solidFill>
            </a:endParaRPr>
          </a:p>
          <a:p>
            <a:pPr indent="0" lvl="0" marL="0" rtl="0" algn="l">
              <a:spcBef>
                <a:spcPts val="0"/>
              </a:spcBef>
              <a:spcAft>
                <a:spcPts val="0"/>
              </a:spcAft>
              <a:buNone/>
            </a:pPr>
            <a:r>
              <a:t/>
            </a:r>
            <a:endParaRPr sz="2400">
              <a:solidFill>
                <a:srgbClr val="FFFF00"/>
              </a:solidFill>
            </a:endParaRPr>
          </a:p>
        </p:txBody>
      </p:sp>
      <p:pic>
        <p:nvPicPr>
          <p:cNvPr id="103" name="Google Shape;103;p16"/>
          <p:cNvPicPr preferRelativeResize="0"/>
          <p:nvPr/>
        </p:nvPicPr>
        <p:blipFill>
          <a:blip r:embed="rId6">
            <a:alphaModFix/>
          </a:blip>
          <a:stretch>
            <a:fillRect/>
          </a:stretch>
        </p:blipFill>
        <p:spPr>
          <a:xfrm>
            <a:off x="73475" y="3342850"/>
            <a:ext cx="3512275" cy="1734600"/>
          </a:xfrm>
          <a:prstGeom prst="rect">
            <a:avLst/>
          </a:prstGeom>
          <a:noFill/>
          <a:ln>
            <a:noFill/>
          </a:ln>
        </p:spPr>
      </p:pic>
      <p:pic>
        <p:nvPicPr>
          <p:cNvPr id="104" name="Google Shape;104;p16"/>
          <p:cNvPicPr preferRelativeResize="0"/>
          <p:nvPr/>
        </p:nvPicPr>
        <p:blipFill>
          <a:blip r:embed="rId7">
            <a:alphaModFix/>
          </a:blip>
          <a:stretch>
            <a:fillRect/>
          </a:stretch>
        </p:blipFill>
        <p:spPr>
          <a:xfrm>
            <a:off x="-100" y="4613775"/>
            <a:ext cx="3674025" cy="529725"/>
          </a:xfrm>
          <a:prstGeom prst="rect">
            <a:avLst/>
          </a:prstGeom>
          <a:noFill/>
          <a:ln>
            <a:noFill/>
          </a:ln>
        </p:spPr>
      </p:pic>
      <p:sp>
        <p:nvSpPr>
          <p:cNvPr id="105" name="Google Shape;105;p16"/>
          <p:cNvSpPr/>
          <p:nvPr/>
        </p:nvSpPr>
        <p:spPr>
          <a:xfrm rot="8395504">
            <a:off x="3756154" y="2471611"/>
            <a:ext cx="1225557" cy="1235775"/>
          </a:xfrm>
          <a:prstGeom prst="leftUpArrow">
            <a:avLst/>
          </a:prstGeom>
          <a:solidFill>
            <a:srgbClr val="FF0000"/>
          </a:solidFill>
          <a:ln cap="flat" cmpd="sng" w="9525">
            <a:solidFill>
              <a:schemeClr val="dk2"/>
            </a:solidFill>
            <a:prstDash val="solid"/>
            <a:round/>
            <a:headEnd len="sm" w="sm" type="none"/>
            <a:tailEnd len="sm" w="sm" type="none"/>
          </a:ln>
          <a:effectLst>
            <a:outerShdw blurRad="157163" rotWithShape="0" algn="bl" dir="5400000" dist="85725">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6"/>
          <p:cNvSpPr txBox="1"/>
          <p:nvPr/>
        </p:nvSpPr>
        <p:spPr>
          <a:xfrm>
            <a:off x="3811963" y="4712888"/>
            <a:ext cx="967800" cy="331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Brandon</a:t>
            </a:r>
            <a:endParaRPr>
              <a:latin typeface="Old Standard TT"/>
              <a:ea typeface="Old Standard TT"/>
              <a:cs typeface="Old Standard TT"/>
              <a:sym typeface="Old Standard TT"/>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7" name="Shape 457"/>
        <p:cNvGrpSpPr/>
        <p:nvPr/>
      </p:nvGrpSpPr>
      <p:grpSpPr>
        <a:xfrm>
          <a:off x="0" y="0"/>
          <a:ext cx="0" cy="0"/>
          <a:chOff x="0" y="0"/>
          <a:chExt cx="0" cy="0"/>
        </a:xfrm>
      </p:grpSpPr>
      <p:sp>
        <p:nvSpPr>
          <p:cNvPr id="458" name="Google Shape;458;p52"/>
          <p:cNvSpPr txBox="1"/>
          <p:nvPr>
            <p:ph type="title"/>
          </p:nvPr>
        </p:nvSpPr>
        <p:spPr>
          <a:xfrm>
            <a:off x="-100" y="0"/>
            <a:ext cx="9144000" cy="965700"/>
          </a:xfrm>
          <a:prstGeom prst="rect">
            <a:avLst/>
          </a:prstGeom>
          <a:solidFill>
            <a:srgbClr val="000000"/>
          </a:solidFill>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rgbClr val="FFFF00"/>
                </a:solidFill>
              </a:rPr>
              <a:t>The upcoming Half-Scale team should focus on these aspects of design</a:t>
            </a:r>
            <a:endParaRPr sz="2800">
              <a:solidFill>
                <a:srgbClr val="FFFF00"/>
              </a:solidFill>
            </a:endParaRPr>
          </a:p>
        </p:txBody>
      </p:sp>
      <p:pic>
        <p:nvPicPr>
          <p:cNvPr id="459" name="Google Shape;459;p52"/>
          <p:cNvPicPr preferRelativeResize="0"/>
          <p:nvPr/>
        </p:nvPicPr>
        <p:blipFill>
          <a:blip r:embed="rId3">
            <a:alphaModFix/>
          </a:blip>
          <a:stretch>
            <a:fillRect/>
          </a:stretch>
        </p:blipFill>
        <p:spPr>
          <a:xfrm>
            <a:off x="3106400" y="989025"/>
            <a:ext cx="5963050" cy="3986400"/>
          </a:xfrm>
          <a:prstGeom prst="rect">
            <a:avLst/>
          </a:prstGeom>
          <a:noFill/>
          <a:ln>
            <a:noFill/>
          </a:ln>
        </p:spPr>
      </p:pic>
      <p:pic>
        <p:nvPicPr>
          <p:cNvPr id="460" name="Google Shape;460;p52"/>
          <p:cNvPicPr preferRelativeResize="0"/>
          <p:nvPr/>
        </p:nvPicPr>
        <p:blipFill>
          <a:blip r:embed="rId4">
            <a:alphaModFix/>
          </a:blip>
          <a:stretch>
            <a:fillRect/>
          </a:stretch>
        </p:blipFill>
        <p:spPr>
          <a:xfrm>
            <a:off x="91475" y="1006550"/>
            <a:ext cx="2963535" cy="3951350"/>
          </a:xfrm>
          <a:prstGeom prst="rect">
            <a:avLst/>
          </a:prstGeom>
          <a:noFill/>
          <a:ln>
            <a:noFill/>
          </a:ln>
        </p:spPr>
      </p:pic>
      <p:sp>
        <p:nvSpPr>
          <p:cNvPr id="461" name="Google Shape;461;p52"/>
          <p:cNvSpPr/>
          <p:nvPr/>
        </p:nvSpPr>
        <p:spPr>
          <a:xfrm>
            <a:off x="-100" y="965700"/>
            <a:ext cx="3106500" cy="4177800"/>
          </a:xfrm>
          <a:prstGeom prst="rect">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52"/>
          <p:cNvSpPr/>
          <p:nvPr/>
        </p:nvSpPr>
        <p:spPr>
          <a:xfrm>
            <a:off x="3106400" y="965700"/>
            <a:ext cx="3049200" cy="4177800"/>
          </a:xfrm>
          <a:prstGeom prst="rect">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52"/>
          <p:cNvSpPr/>
          <p:nvPr/>
        </p:nvSpPr>
        <p:spPr>
          <a:xfrm>
            <a:off x="6155300" y="965700"/>
            <a:ext cx="2988600" cy="4177800"/>
          </a:xfrm>
          <a:prstGeom prst="rect">
            <a:avLst/>
          </a:prstGeom>
          <a:solidFill>
            <a:srgbClr val="9900FF"/>
          </a:solidFill>
          <a:ln cap="flat" cmpd="sng" w="9525">
            <a:solidFill>
              <a:schemeClr val="dk2"/>
            </a:solidFill>
            <a:prstDash val="solid"/>
            <a:round/>
            <a:headEnd len="sm" w="sm" type="none"/>
            <a:tailEnd len="sm" w="sm" type="none"/>
          </a:ln>
          <a:effectLst>
            <a:outerShdw blurRad="57150" rotWithShape="0" algn="bl">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52"/>
          <p:cNvSpPr txBox="1"/>
          <p:nvPr/>
        </p:nvSpPr>
        <p:spPr>
          <a:xfrm>
            <a:off x="442088" y="1226350"/>
            <a:ext cx="2262300" cy="628500"/>
          </a:xfrm>
          <a:prstGeom prst="rect">
            <a:avLst/>
          </a:prstGeom>
          <a:solidFill>
            <a:srgbClr val="CC0000"/>
          </a:solidFill>
          <a:ln>
            <a:noFill/>
          </a:ln>
          <a:effectLst>
            <a:outerShdw blurRad="500063" rotWithShape="0" algn="bl" dir="5400000" dist="171450">
              <a:srgbClr val="000000">
                <a:alpha val="81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FFFFFF"/>
                </a:solidFill>
                <a:latin typeface="Old Standard TT"/>
                <a:ea typeface="Old Standard TT"/>
                <a:cs typeface="Old Standard TT"/>
                <a:sym typeface="Old Standard TT"/>
              </a:rPr>
              <a:t>Bogie Mechanics</a:t>
            </a:r>
            <a:endParaRPr sz="1600">
              <a:solidFill>
                <a:srgbClr val="FFFFFF"/>
              </a:solidFill>
              <a:latin typeface="Old Standard TT"/>
              <a:ea typeface="Old Standard TT"/>
              <a:cs typeface="Old Standard TT"/>
              <a:sym typeface="Old Standard TT"/>
            </a:endParaRPr>
          </a:p>
        </p:txBody>
      </p:sp>
      <p:sp>
        <p:nvSpPr>
          <p:cNvPr id="465" name="Google Shape;465;p52"/>
          <p:cNvSpPr txBox="1"/>
          <p:nvPr/>
        </p:nvSpPr>
        <p:spPr>
          <a:xfrm>
            <a:off x="6548325" y="1226350"/>
            <a:ext cx="2262300" cy="628500"/>
          </a:xfrm>
          <a:prstGeom prst="rect">
            <a:avLst/>
          </a:prstGeom>
          <a:solidFill>
            <a:srgbClr val="CC0000"/>
          </a:solidFill>
          <a:ln>
            <a:noFill/>
          </a:ln>
          <a:effectLst>
            <a:outerShdw blurRad="971550" rotWithShape="0" algn="bl" dir="5400000" dist="276225">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Old Standard TT"/>
                <a:ea typeface="Old Standard TT"/>
                <a:cs typeface="Old Standard TT"/>
                <a:sym typeface="Old Standard TT"/>
              </a:rPr>
              <a:t>Track Design</a:t>
            </a:r>
            <a:endParaRPr>
              <a:solidFill>
                <a:srgbClr val="FFFFFF"/>
              </a:solidFill>
              <a:latin typeface="Old Standard TT"/>
              <a:ea typeface="Old Standard TT"/>
              <a:cs typeface="Old Standard TT"/>
              <a:sym typeface="Old Standard TT"/>
            </a:endParaRPr>
          </a:p>
        </p:txBody>
      </p:sp>
      <p:sp>
        <p:nvSpPr>
          <p:cNvPr id="466" name="Google Shape;466;p52"/>
          <p:cNvSpPr txBox="1"/>
          <p:nvPr/>
        </p:nvSpPr>
        <p:spPr>
          <a:xfrm>
            <a:off x="3542600" y="1226350"/>
            <a:ext cx="2262300" cy="628500"/>
          </a:xfrm>
          <a:prstGeom prst="rect">
            <a:avLst/>
          </a:prstGeom>
          <a:solidFill>
            <a:srgbClr val="CC0000"/>
          </a:solidFill>
          <a:ln>
            <a:noFill/>
          </a:ln>
          <a:effectLst>
            <a:outerShdw blurRad="985838" rotWithShape="0" algn="bl" dir="5400000" dist="314325">
              <a:srgbClr val="000000">
                <a:alpha val="82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Old Standard TT"/>
                <a:ea typeface="Old Standard TT"/>
                <a:cs typeface="Old Standard TT"/>
                <a:sym typeface="Old Standard TT"/>
              </a:rPr>
              <a:t>Mechatronic Systems</a:t>
            </a:r>
            <a:endParaRPr>
              <a:solidFill>
                <a:srgbClr val="FFFFFF"/>
              </a:solidFill>
              <a:latin typeface="Old Standard TT"/>
              <a:ea typeface="Old Standard TT"/>
              <a:cs typeface="Old Standard TT"/>
              <a:sym typeface="Old Standard TT"/>
            </a:endParaRPr>
          </a:p>
        </p:txBody>
      </p:sp>
      <p:sp>
        <p:nvSpPr>
          <p:cNvPr id="467" name="Google Shape;467;p52"/>
          <p:cNvSpPr txBox="1"/>
          <p:nvPr/>
        </p:nvSpPr>
        <p:spPr>
          <a:xfrm>
            <a:off x="421988" y="3003400"/>
            <a:ext cx="2262300" cy="628500"/>
          </a:xfrm>
          <a:prstGeom prst="rect">
            <a:avLst/>
          </a:prstGeom>
          <a:solidFill>
            <a:srgbClr val="CC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FFFFFF"/>
                </a:solidFill>
                <a:latin typeface="Old Standard TT"/>
                <a:ea typeface="Old Standard TT"/>
                <a:cs typeface="Old Standard TT"/>
                <a:sym typeface="Old Standard TT"/>
              </a:rPr>
              <a:t>Order New Gear</a:t>
            </a:r>
            <a:endParaRPr sz="1600">
              <a:solidFill>
                <a:srgbClr val="FFFFFF"/>
              </a:solidFill>
              <a:latin typeface="Old Standard TT"/>
              <a:ea typeface="Old Standard TT"/>
              <a:cs typeface="Old Standard TT"/>
              <a:sym typeface="Old Standard TT"/>
            </a:endParaRPr>
          </a:p>
          <a:p>
            <a:pPr indent="0" lvl="0" marL="0" rtl="0" algn="ctr">
              <a:spcBef>
                <a:spcPts val="0"/>
              </a:spcBef>
              <a:spcAft>
                <a:spcPts val="0"/>
              </a:spcAft>
              <a:buNone/>
            </a:pPr>
            <a:r>
              <a:rPr lang="en" sz="1600">
                <a:solidFill>
                  <a:srgbClr val="FFFFFF"/>
                </a:solidFill>
                <a:latin typeface="Old Standard TT"/>
                <a:ea typeface="Old Standard TT"/>
                <a:cs typeface="Old Standard TT"/>
                <a:sym typeface="Old Standard TT"/>
              </a:rPr>
              <a:t>(chain tension)</a:t>
            </a:r>
            <a:endParaRPr sz="1600">
              <a:solidFill>
                <a:srgbClr val="FFFFFF"/>
              </a:solidFill>
              <a:latin typeface="Old Standard TT"/>
              <a:ea typeface="Old Standard TT"/>
              <a:cs typeface="Old Standard TT"/>
              <a:sym typeface="Old Standard TT"/>
            </a:endParaRPr>
          </a:p>
        </p:txBody>
      </p:sp>
      <p:sp>
        <p:nvSpPr>
          <p:cNvPr id="468" name="Google Shape;468;p52"/>
          <p:cNvSpPr txBox="1"/>
          <p:nvPr/>
        </p:nvSpPr>
        <p:spPr>
          <a:xfrm>
            <a:off x="442088" y="2205188"/>
            <a:ext cx="2262300" cy="628500"/>
          </a:xfrm>
          <a:prstGeom prst="rect">
            <a:avLst/>
          </a:prstGeom>
          <a:solidFill>
            <a:srgbClr val="CC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FFFFFF"/>
                </a:solidFill>
                <a:latin typeface="Old Standard TT"/>
                <a:ea typeface="Old Standard TT"/>
                <a:cs typeface="Old Standard TT"/>
                <a:sym typeface="Old Standard TT"/>
              </a:rPr>
              <a:t>Drive Shaft Stability</a:t>
            </a:r>
            <a:endParaRPr sz="1600">
              <a:solidFill>
                <a:srgbClr val="FFFFFF"/>
              </a:solidFill>
              <a:latin typeface="Old Standard TT"/>
              <a:ea typeface="Old Standard TT"/>
              <a:cs typeface="Old Standard TT"/>
              <a:sym typeface="Old Standard TT"/>
            </a:endParaRPr>
          </a:p>
        </p:txBody>
      </p:sp>
      <p:sp>
        <p:nvSpPr>
          <p:cNvPr id="469" name="Google Shape;469;p52"/>
          <p:cNvSpPr txBox="1"/>
          <p:nvPr/>
        </p:nvSpPr>
        <p:spPr>
          <a:xfrm>
            <a:off x="422012" y="3759125"/>
            <a:ext cx="2463900" cy="628500"/>
          </a:xfrm>
          <a:prstGeom prst="rect">
            <a:avLst/>
          </a:prstGeom>
          <a:solidFill>
            <a:srgbClr val="CC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FFFFFF"/>
                </a:solidFill>
                <a:latin typeface="Old Standard TT"/>
                <a:ea typeface="Old Standard TT"/>
                <a:cs typeface="Old Standard TT"/>
                <a:sym typeface="Old Standard TT"/>
              </a:rPr>
              <a:t>Manufacture Switch Arm</a:t>
            </a:r>
            <a:endParaRPr sz="1600">
              <a:solidFill>
                <a:srgbClr val="FFFFFF"/>
              </a:solidFill>
              <a:latin typeface="Old Standard TT"/>
              <a:ea typeface="Old Standard TT"/>
              <a:cs typeface="Old Standard TT"/>
              <a:sym typeface="Old Standard TT"/>
            </a:endParaRPr>
          </a:p>
          <a:p>
            <a:pPr indent="0" lvl="0" marL="0" rtl="0" algn="ctr">
              <a:spcBef>
                <a:spcPts val="0"/>
              </a:spcBef>
              <a:spcAft>
                <a:spcPts val="0"/>
              </a:spcAft>
              <a:buNone/>
            </a:pPr>
            <a:r>
              <a:rPr lang="en" sz="1600">
                <a:solidFill>
                  <a:srgbClr val="FFFFFF"/>
                </a:solidFill>
                <a:latin typeface="Old Standard TT"/>
                <a:ea typeface="Old Standard TT"/>
                <a:cs typeface="Old Standard TT"/>
                <a:sym typeface="Old Standard TT"/>
              </a:rPr>
              <a:t>(prototype #4)</a:t>
            </a:r>
            <a:endParaRPr sz="1600">
              <a:solidFill>
                <a:srgbClr val="FFFFFF"/>
              </a:solidFill>
              <a:latin typeface="Old Standard TT"/>
              <a:ea typeface="Old Standard TT"/>
              <a:cs typeface="Old Standard TT"/>
              <a:sym typeface="Old Standard TT"/>
            </a:endParaRPr>
          </a:p>
        </p:txBody>
      </p:sp>
      <p:sp>
        <p:nvSpPr>
          <p:cNvPr id="470" name="Google Shape;470;p52"/>
          <p:cNvSpPr txBox="1"/>
          <p:nvPr/>
        </p:nvSpPr>
        <p:spPr>
          <a:xfrm>
            <a:off x="6538888" y="2205200"/>
            <a:ext cx="2262300" cy="628500"/>
          </a:xfrm>
          <a:prstGeom prst="rect">
            <a:avLst/>
          </a:prstGeom>
          <a:solidFill>
            <a:srgbClr val="CC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FFFFFF"/>
                </a:solidFill>
                <a:latin typeface="Old Standard TT"/>
                <a:ea typeface="Old Standard TT"/>
                <a:cs typeface="Old Standard TT"/>
                <a:sym typeface="Old Standard TT"/>
              </a:rPr>
              <a:t>Bracket Interference</a:t>
            </a:r>
            <a:endParaRPr sz="1600">
              <a:solidFill>
                <a:srgbClr val="FFFFFF"/>
              </a:solidFill>
              <a:latin typeface="Old Standard TT"/>
              <a:ea typeface="Old Standard TT"/>
              <a:cs typeface="Old Standard TT"/>
              <a:sym typeface="Old Standard TT"/>
            </a:endParaRPr>
          </a:p>
        </p:txBody>
      </p:sp>
      <p:pic>
        <p:nvPicPr>
          <p:cNvPr id="471" name="Google Shape;471;p52"/>
          <p:cNvPicPr preferRelativeResize="0"/>
          <p:nvPr/>
        </p:nvPicPr>
        <p:blipFill>
          <a:blip r:embed="rId5">
            <a:alphaModFix amt="98000"/>
          </a:blip>
          <a:stretch>
            <a:fillRect/>
          </a:stretch>
        </p:blipFill>
        <p:spPr>
          <a:xfrm>
            <a:off x="0" y="4572000"/>
            <a:ext cx="4095750" cy="571500"/>
          </a:xfrm>
          <a:prstGeom prst="rect">
            <a:avLst/>
          </a:prstGeom>
          <a:noFill/>
          <a:ln>
            <a:noFill/>
          </a:ln>
        </p:spPr>
      </p:pic>
      <p:sp>
        <p:nvSpPr>
          <p:cNvPr id="472" name="Google Shape;472;p52"/>
          <p:cNvSpPr txBox="1"/>
          <p:nvPr/>
        </p:nvSpPr>
        <p:spPr>
          <a:xfrm>
            <a:off x="3550200" y="3740575"/>
            <a:ext cx="2262300" cy="628500"/>
          </a:xfrm>
          <a:prstGeom prst="rect">
            <a:avLst/>
          </a:prstGeom>
          <a:solidFill>
            <a:srgbClr val="CC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Old Standard TT"/>
                <a:ea typeface="Old Standard TT"/>
                <a:cs typeface="Old Standard TT"/>
                <a:sym typeface="Old Standard TT"/>
              </a:rPr>
              <a:t>Sensor Arduino (Slave)</a:t>
            </a:r>
            <a:endParaRPr>
              <a:solidFill>
                <a:srgbClr val="FFFFFF"/>
              </a:solidFill>
              <a:latin typeface="Old Standard TT"/>
              <a:ea typeface="Old Standard TT"/>
              <a:cs typeface="Old Standard TT"/>
              <a:sym typeface="Old Standard TT"/>
            </a:endParaRPr>
          </a:p>
        </p:txBody>
      </p:sp>
      <p:sp>
        <p:nvSpPr>
          <p:cNvPr id="473" name="Google Shape;473;p52"/>
          <p:cNvSpPr txBox="1"/>
          <p:nvPr/>
        </p:nvSpPr>
        <p:spPr>
          <a:xfrm>
            <a:off x="3550200" y="2205200"/>
            <a:ext cx="2262300" cy="628500"/>
          </a:xfrm>
          <a:prstGeom prst="rect">
            <a:avLst/>
          </a:prstGeom>
          <a:solidFill>
            <a:srgbClr val="CC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Old Standard TT"/>
                <a:ea typeface="Old Standard TT"/>
                <a:cs typeface="Old Standard TT"/>
                <a:sym typeface="Old Standard TT"/>
              </a:rPr>
              <a:t>Manufacture Control Box</a:t>
            </a:r>
            <a:endParaRPr>
              <a:solidFill>
                <a:srgbClr val="FFFFFF"/>
              </a:solidFill>
              <a:latin typeface="Old Standard TT"/>
              <a:ea typeface="Old Standard TT"/>
              <a:cs typeface="Old Standard TT"/>
              <a:sym typeface="Old Standard TT"/>
            </a:endParaRPr>
          </a:p>
        </p:txBody>
      </p:sp>
      <p:sp>
        <p:nvSpPr>
          <p:cNvPr id="474" name="Google Shape;474;p52"/>
          <p:cNvSpPr txBox="1"/>
          <p:nvPr/>
        </p:nvSpPr>
        <p:spPr>
          <a:xfrm>
            <a:off x="3550200" y="2959550"/>
            <a:ext cx="2262300" cy="628500"/>
          </a:xfrm>
          <a:prstGeom prst="rect">
            <a:avLst/>
          </a:prstGeom>
          <a:solidFill>
            <a:srgbClr val="CC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Old Standard TT"/>
                <a:ea typeface="Old Standard TT"/>
                <a:cs typeface="Old Standard TT"/>
                <a:sym typeface="Old Standard TT"/>
              </a:rPr>
              <a:t>Wireless Controller</a:t>
            </a:r>
            <a:endParaRPr>
              <a:solidFill>
                <a:srgbClr val="FFFFFF"/>
              </a:solidFill>
              <a:latin typeface="Old Standard TT"/>
              <a:ea typeface="Old Standard TT"/>
              <a:cs typeface="Old Standard TT"/>
              <a:sym typeface="Old Standard TT"/>
            </a:endParaRPr>
          </a:p>
        </p:txBody>
      </p:sp>
      <p:sp>
        <p:nvSpPr>
          <p:cNvPr id="475" name="Google Shape;475;p52"/>
          <p:cNvSpPr txBox="1"/>
          <p:nvPr/>
        </p:nvSpPr>
        <p:spPr>
          <a:xfrm>
            <a:off x="6511788" y="3009900"/>
            <a:ext cx="2262300" cy="628500"/>
          </a:xfrm>
          <a:prstGeom prst="rect">
            <a:avLst/>
          </a:prstGeom>
          <a:solidFill>
            <a:srgbClr val="CC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FFFFFF"/>
                </a:solidFill>
                <a:latin typeface="Old Standard TT"/>
                <a:ea typeface="Old Standard TT"/>
                <a:cs typeface="Old Standard TT"/>
                <a:sym typeface="Old Standard TT"/>
              </a:rPr>
              <a:t>Contact Width</a:t>
            </a:r>
            <a:endParaRPr sz="1600">
              <a:solidFill>
                <a:srgbClr val="FFFFFF"/>
              </a:solidFill>
              <a:latin typeface="Old Standard TT"/>
              <a:ea typeface="Old Standard TT"/>
              <a:cs typeface="Old Standard TT"/>
              <a:sym typeface="Old Standard TT"/>
            </a:endParaRPr>
          </a:p>
        </p:txBody>
      </p:sp>
      <p:sp>
        <p:nvSpPr>
          <p:cNvPr id="476" name="Google Shape;476;p52"/>
          <p:cNvSpPr/>
          <p:nvPr/>
        </p:nvSpPr>
        <p:spPr>
          <a:xfrm>
            <a:off x="0" y="3162300"/>
            <a:ext cx="350700" cy="341400"/>
          </a:xfrm>
          <a:prstGeom prst="star4">
            <a:avLst>
              <a:gd fmla="val 12500" name="adj"/>
            </a:avLst>
          </a:prstGeom>
          <a:solidFill>
            <a:srgbClr val="FFFF00"/>
          </a:solidFill>
          <a:ln cap="flat" cmpd="sng" w="9525">
            <a:solidFill>
              <a:schemeClr val="dk2"/>
            </a:solidFill>
            <a:prstDash val="solid"/>
            <a:round/>
            <a:headEnd len="sm" w="sm" type="none"/>
            <a:tailEnd len="sm" w="sm" type="none"/>
          </a:ln>
          <a:effectLst>
            <a:outerShdw blurRad="57150" rotWithShape="0" algn="bl">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52"/>
          <p:cNvSpPr/>
          <p:nvPr/>
        </p:nvSpPr>
        <p:spPr>
          <a:xfrm>
            <a:off x="0" y="2348750"/>
            <a:ext cx="350700" cy="341400"/>
          </a:xfrm>
          <a:prstGeom prst="star4">
            <a:avLst>
              <a:gd fmla="val 12500" name="adj"/>
            </a:avLst>
          </a:prstGeom>
          <a:solidFill>
            <a:srgbClr val="FFFF00"/>
          </a:solidFill>
          <a:ln cap="flat" cmpd="sng" w="9525">
            <a:solidFill>
              <a:schemeClr val="dk2"/>
            </a:solidFill>
            <a:prstDash val="solid"/>
            <a:round/>
            <a:headEnd len="sm" w="sm" type="none"/>
            <a:tailEnd len="sm" w="sm" type="none"/>
          </a:ln>
          <a:effectLst>
            <a:outerShdw blurRad="57150" rotWithShape="0" algn="bl">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52"/>
          <p:cNvSpPr/>
          <p:nvPr/>
        </p:nvSpPr>
        <p:spPr>
          <a:xfrm>
            <a:off x="0" y="3830900"/>
            <a:ext cx="350700" cy="341400"/>
          </a:xfrm>
          <a:prstGeom prst="star4">
            <a:avLst>
              <a:gd fmla="val 12500" name="adj"/>
            </a:avLst>
          </a:prstGeom>
          <a:solidFill>
            <a:srgbClr val="FFFF00"/>
          </a:solidFill>
          <a:ln cap="flat" cmpd="sng" w="9525">
            <a:solidFill>
              <a:schemeClr val="dk2"/>
            </a:solidFill>
            <a:prstDash val="solid"/>
            <a:round/>
            <a:headEnd len="sm" w="sm" type="none"/>
            <a:tailEnd len="sm" w="sm" type="none"/>
          </a:ln>
          <a:effectLst>
            <a:outerShdw blurRad="57150" rotWithShape="0" algn="bl">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52"/>
          <p:cNvSpPr/>
          <p:nvPr/>
        </p:nvSpPr>
        <p:spPr>
          <a:xfrm>
            <a:off x="6155300" y="2348750"/>
            <a:ext cx="350700" cy="341400"/>
          </a:xfrm>
          <a:prstGeom prst="star4">
            <a:avLst>
              <a:gd fmla="val 12500" name="adj"/>
            </a:avLst>
          </a:prstGeom>
          <a:solidFill>
            <a:srgbClr val="FFFF00"/>
          </a:solidFill>
          <a:ln cap="flat" cmpd="sng" w="9525">
            <a:solidFill>
              <a:schemeClr val="dk2"/>
            </a:solidFill>
            <a:prstDash val="solid"/>
            <a:round/>
            <a:headEnd len="sm" w="sm" type="none"/>
            <a:tailEnd len="sm" w="sm" type="none"/>
          </a:ln>
          <a:effectLst>
            <a:outerShdw blurRad="57150" rotWithShape="0" algn="bl">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52"/>
          <p:cNvSpPr/>
          <p:nvPr/>
        </p:nvSpPr>
        <p:spPr>
          <a:xfrm>
            <a:off x="6155300" y="3162300"/>
            <a:ext cx="350700" cy="341400"/>
          </a:xfrm>
          <a:prstGeom prst="star4">
            <a:avLst>
              <a:gd fmla="val 12500" name="adj"/>
            </a:avLst>
          </a:prstGeom>
          <a:solidFill>
            <a:srgbClr val="FFFF00"/>
          </a:solidFill>
          <a:ln cap="flat" cmpd="sng" w="9525">
            <a:solidFill>
              <a:schemeClr val="dk2"/>
            </a:solidFill>
            <a:prstDash val="solid"/>
            <a:round/>
            <a:headEnd len="sm" w="sm" type="none"/>
            <a:tailEnd len="sm" w="sm" type="none"/>
          </a:ln>
          <a:effectLst>
            <a:outerShdw blurRad="57150" rotWithShape="0" algn="bl">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52"/>
          <p:cNvSpPr/>
          <p:nvPr/>
        </p:nvSpPr>
        <p:spPr>
          <a:xfrm>
            <a:off x="3127250" y="3830888"/>
            <a:ext cx="350700" cy="341400"/>
          </a:xfrm>
          <a:prstGeom prst="star4">
            <a:avLst>
              <a:gd fmla="val 12500" name="adj"/>
            </a:avLst>
          </a:prstGeom>
          <a:solidFill>
            <a:srgbClr val="FFFF00"/>
          </a:solidFill>
          <a:ln cap="flat" cmpd="sng" w="9525">
            <a:solidFill>
              <a:schemeClr val="dk2"/>
            </a:solidFill>
            <a:prstDash val="solid"/>
            <a:round/>
            <a:headEnd len="sm" w="sm" type="none"/>
            <a:tailEnd len="sm" w="sm" type="none"/>
          </a:ln>
          <a:effectLst>
            <a:outerShdw blurRad="57150" rotWithShape="0" algn="bl">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52"/>
          <p:cNvSpPr/>
          <p:nvPr/>
        </p:nvSpPr>
        <p:spPr>
          <a:xfrm>
            <a:off x="3127250" y="3103100"/>
            <a:ext cx="350700" cy="341400"/>
          </a:xfrm>
          <a:prstGeom prst="star4">
            <a:avLst>
              <a:gd fmla="val 12500" name="adj"/>
            </a:avLst>
          </a:prstGeom>
          <a:solidFill>
            <a:srgbClr val="FFFF00"/>
          </a:solidFill>
          <a:ln cap="flat" cmpd="sng" w="9525">
            <a:solidFill>
              <a:schemeClr val="dk2"/>
            </a:solidFill>
            <a:prstDash val="solid"/>
            <a:round/>
            <a:headEnd len="sm" w="sm" type="none"/>
            <a:tailEnd len="sm" w="sm" type="none"/>
          </a:ln>
          <a:effectLst>
            <a:outerShdw blurRad="57150" rotWithShape="0" algn="bl">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52"/>
          <p:cNvSpPr/>
          <p:nvPr/>
        </p:nvSpPr>
        <p:spPr>
          <a:xfrm>
            <a:off x="3127250" y="2348750"/>
            <a:ext cx="350700" cy="341400"/>
          </a:xfrm>
          <a:prstGeom prst="star4">
            <a:avLst>
              <a:gd fmla="val 12500" name="adj"/>
            </a:avLst>
          </a:prstGeom>
          <a:solidFill>
            <a:srgbClr val="FFFF00"/>
          </a:solidFill>
          <a:ln cap="flat" cmpd="sng" w="9525">
            <a:solidFill>
              <a:schemeClr val="dk2"/>
            </a:solidFill>
            <a:prstDash val="solid"/>
            <a:round/>
            <a:headEnd len="sm" w="sm" type="none"/>
            <a:tailEnd len="sm" w="sm" type="none"/>
          </a:ln>
          <a:effectLst>
            <a:outerShdw blurRad="57150" rotWithShape="0" algn="bl">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52"/>
          <p:cNvSpPr txBox="1"/>
          <p:nvPr/>
        </p:nvSpPr>
        <p:spPr>
          <a:xfrm>
            <a:off x="8116338" y="4732900"/>
            <a:ext cx="967800" cy="331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Greg</a:t>
            </a:r>
            <a:endParaRPr>
              <a:latin typeface="Old Standard TT"/>
              <a:ea typeface="Old Standard TT"/>
              <a:cs typeface="Old Standard TT"/>
              <a:sym typeface="Old Standard T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9" name="Shape 489"/>
        <p:cNvGrpSpPr/>
        <p:nvPr/>
      </p:nvGrpSpPr>
      <p:grpSpPr>
        <a:xfrm>
          <a:off x="0" y="0"/>
          <a:ext cx="0" cy="0"/>
          <a:chOff x="0" y="0"/>
          <a:chExt cx="0" cy="0"/>
        </a:xfrm>
      </p:grpSpPr>
      <p:sp>
        <p:nvSpPr>
          <p:cNvPr id="490" name="Google Shape;490;p53"/>
          <p:cNvSpPr txBox="1"/>
          <p:nvPr/>
        </p:nvSpPr>
        <p:spPr>
          <a:xfrm>
            <a:off x="7796275" y="846525"/>
            <a:ext cx="792900" cy="4235400"/>
          </a:xfrm>
          <a:prstGeom prst="rect">
            <a:avLst/>
          </a:prstGeom>
          <a:solidFill>
            <a:schemeClr val="accent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Old Standard TT"/>
              <a:ea typeface="Old Standard TT"/>
              <a:cs typeface="Old Standard TT"/>
              <a:sym typeface="Old Standard TT"/>
            </a:endParaRPr>
          </a:p>
        </p:txBody>
      </p:sp>
      <p:sp>
        <p:nvSpPr>
          <p:cNvPr id="491" name="Google Shape;491;p53"/>
          <p:cNvSpPr txBox="1"/>
          <p:nvPr/>
        </p:nvSpPr>
        <p:spPr>
          <a:xfrm>
            <a:off x="385775" y="846525"/>
            <a:ext cx="792900" cy="4235400"/>
          </a:xfrm>
          <a:prstGeom prst="rect">
            <a:avLst/>
          </a:prstGeom>
          <a:solidFill>
            <a:schemeClr val="accent3"/>
          </a:solidFill>
          <a:ln>
            <a:noFill/>
          </a:ln>
          <a:effectLst>
            <a:outerShdw blurRad="57150" rotWithShape="0" algn="bl" dir="5400000" dist="19050">
              <a:srgbClr val="000000">
                <a:alpha val="56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Old Standard TT"/>
              <a:ea typeface="Old Standard TT"/>
              <a:cs typeface="Old Standard TT"/>
              <a:sym typeface="Old Standard TT"/>
            </a:endParaRPr>
          </a:p>
        </p:txBody>
      </p:sp>
      <p:sp>
        <p:nvSpPr>
          <p:cNvPr id="492" name="Google Shape;492;p53"/>
          <p:cNvSpPr txBox="1"/>
          <p:nvPr/>
        </p:nvSpPr>
        <p:spPr>
          <a:xfrm>
            <a:off x="1620875" y="901375"/>
            <a:ext cx="5622900" cy="4180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Old Standard TT"/>
              <a:ea typeface="Old Standard TT"/>
              <a:cs typeface="Old Standard TT"/>
              <a:sym typeface="Old Standard TT"/>
            </a:endParaRPr>
          </a:p>
        </p:txBody>
      </p:sp>
      <p:grpSp>
        <p:nvGrpSpPr>
          <p:cNvPr id="493" name="Google Shape;493;p53"/>
          <p:cNvGrpSpPr/>
          <p:nvPr/>
        </p:nvGrpSpPr>
        <p:grpSpPr>
          <a:xfrm>
            <a:off x="2544073" y="4558106"/>
            <a:ext cx="3939454" cy="440720"/>
            <a:chOff x="174548" y="6177775"/>
            <a:chExt cx="5252605" cy="587626"/>
          </a:xfrm>
        </p:grpSpPr>
        <p:pic>
          <p:nvPicPr>
            <p:cNvPr descr="http://www.engr.sjsu.edu/smssv/img/header-bg.png" id="494" name="Google Shape;494;p53"/>
            <p:cNvPicPr preferRelativeResize="0"/>
            <p:nvPr/>
          </p:nvPicPr>
          <p:blipFill rotWithShape="1">
            <a:blip r:embed="rId3">
              <a:alphaModFix/>
            </a:blip>
            <a:srcRect b="0" l="0" r="0" t="0"/>
            <a:stretch/>
          </p:blipFill>
          <p:spPr>
            <a:xfrm>
              <a:off x="3593253" y="6177775"/>
              <a:ext cx="1833900" cy="587400"/>
            </a:xfrm>
            <a:prstGeom prst="rect">
              <a:avLst/>
            </a:prstGeom>
            <a:noFill/>
            <a:ln>
              <a:noFill/>
            </a:ln>
          </p:spPr>
        </p:pic>
        <p:grpSp>
          <p:nvGrpSpPr>
            <p:cNvPr id="495" name="Google Shape;495;p53"/>
            <p:cNvGrpSpPr/>
            <p:nvPr/>
          </p:nvGrpSpPr>
          <p:grpSpPr>
            <a:xfrm>
              <a:off x="174548" y="6178001"/>
              <a:ext cx="1762329" cy="587400"/>
              <a:chOff x="174548" y="6178001"/>
              <a:chExt cx="1762329" cy="587400"/>
            </a:xfrm>
          </p:grpSpPr>
          <p:pic>
            <p:nvPicPr>
              <p:cNvPr id="496" name="Google Shape;496;p53"/>
              <p:cNvPicPr preferRelativeResize="0"/>
              <p:nvPr/>
            </p:nvPicPr>
            <p:blipFill rotWithShape="1">
              <a:blip r:embed="rId4">
                <a:alphaModFix/>
              </a:blip>
              <a:srcRect b="0" l="0" r="0" t="0"/>
              <a:stretch/>
            </p:blipFill>
            <p:spPr>
              <a:xfrm>
                <a:off x="174548" y="6178001"/>
                <a:ext cx="668700" cy="587400"/>
              </a:xfrm>
              <a:prstGeom prst="rect">
                <a:avLst/>
              </a:prstGeom>
              <a:noFill/>
              <a:ln>
                <a:noFill/>
              </a:ln>
            </p:spPr>
          </p:pic>
          <p:pic>
            <p:nvPicPr>
              <p:cNvPr descr="http://www.inist.org/Content/Images/inist-Kopia.png" id="497" name="Google Shape;497;p53"/>
              <p:cNvPicPr preferRelativeResize="0"/>
              <p:nvPr/>
            </p:nvPicPr>
            <p:blipFill rotWithShape="1">
              <a:blip r:embed="rId5">
                <a:alphaModFix/>
              </a:blip>
              <a:srcRect b="0" l="0" r="0" t="0"/>
              <a:stretch/>
            </p:blipFill>
            <p:spPr>
              <a:xfrm>
                <a:off x="1187777" y="6320749"/>
                <a:ext cx="749100" cy="365100"/>
              </a:xfrm>
              <a:prstGeom prst="rect">
                <a:avLst/>
              </a:prstGeom>
              <a:noFill/>
              <a:ln>
                <a:noFill/>
              </a:ln>
            </p:spPr>
          </p:pic>
        </p:grpSp>
      </p:grpSp>
      <p:pic>
        <p:nvPicPr>
          <p:cNvPr id="498" name="Google Shape;498;p53"/>
          <p:cNvPicPr preferRelativeResize="0"/>
          <p:nvPr/>
        </p:nvPicPr>
        <p:blipFill>
          <a:blip r:embed="rId6">
            <a:alphaModFix/>
          </a:blip>
          <a:stretch>
            <a:fillRect/>
          </a:stretch>
        </p:blipFill>
        <p:spPr>
          <a:xfrm>
            <a:off x="55525" y="2900225"/>
            <a:ext cx="1499802" cy="1840674"/>
          </a:xfrm>
          <a:prstGeom prst="rect">
            <a:avLst/>
          </a:prstGeom>
          <a:noFill/>
          <a:ln>
            <a:noFill/>
          </a:ln>
        </p:spPr>
      </p:pic>
      <p:pic>
        <p:nvPicPr>
          <p:cNvPr id="499" name="Google Shape;499;p53"/>
          <p:cNvPicPr preferRelativeResize="0"/>
          <p:nvPr/>
        </p:nvPicPr>
        <p:blipFill>
          <a:blip r:embed="rId7">
            <a:alphaModFix/>
          </a:blip>
          <a:stretch>
            <a:fillRect/>
          </a:stretch>
        </p:blipFill>
        <p:spPr>
          <a:xfrm>
            <a:off x="7309325" y="2917875"/>
            <a:ext cx="1766801" cy="1840675"/>
          </a:xfrm>
          <a:prstGeom prst="rect">
            <a:avLst/>
          </a:prstGeom>
          <a:noFill/>
          <a:ln>
            <a:noFill/>
          </a:ln>
        </p:spPr>
      </p:pic>
      <p:pic>
        <p:nvPicPr>
          <p:cNvPr id="500" name="Google Shape;500;p53"/>
          <p:cNvPicPr preferRelativeResize="0"/>
          <p:nvPr/>
        </p:nvPicPr>
        <p:blipFill>
          <a:blip r:embed="rId8">
            <a:alphaModFix/>
          </a:blip>
          <a:stretch>
            <a:fillRect/>
          </a:stretch>
        </p:blipFill>
        <p:spPr>
          <a:xfrm>
            <a:off x="1707449" y="1197937"/>
            <a:ext cx="5449476" cy="2747635"/>
          </a:xfrm>
          <a:prstGeom prst="rect">
            <a:avLst/>
          </a:prstGeom>
          <a:noFill/>
          <a:ln>
            <a:noFill/>
          </a:ln>
        </p:spPr>
      </p:pic>
      <p:sp>
        <p:nvSpPr>
          <p:cNvPr id="501" name="Google Shape;501;p53"/>
          <p:cNvSpPr txBox="1"/>
          <p:nvPr/>
        </p:nvSpPr>
        <p:spPr>
          <a:xfrm>
            <a:off x="0" y="0"/>
            <a:ext cx="9144000" cy="846600"/>
          </a:xfrm>
          <a:prstGeom prst="rect">
            <a:avLst/>
          </a:prstGeom>
          <a:solidFill>
            <a:srgbClr val="000000"/>
          </a:solid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800">
                <a:solidFill>
                  <a:srgbClr val="FFFF00"/>
                </a:solidFill>
                <a:latin typeface="Old Standard TT"/>
                <a:ea typeface="Old Standard TT"/>
                <a:cs typeface="Old Standard TT"/>
                <a:sym typeface="Old Standard TT"/>
              </a:rPr>
              <a:t>Thank You</a:t>
            </a:r>
            <a:endParaRPr sz="2800">
              <a:latin typeface="Old Standard TT"/>
              <a:ea typeface="Old Standard TT"/>
              <a:cs typeface="Old Standard TT"/>
              <a:sym typeface="Old Standard TT"/>
            </a:endParaRPr>
          </a:p>
        </p:txBody>
      </p:sp>
      <p:pic>
        <p:nvPicPr>
          <p:cNvPr id="502" name="Google Shape;502;p53"/>
          <p:cNvPicPr preferRelativeResize="0"/>
          <p:nvPr/>
        </p:nvPicPr>
        <p:blipFill>
          <a:blip r:embed="rId9">
            <a:alphaModFix/>
          </a:blip>
          <a:stretch>
            <a:fillRect/>
          </a:stretch>
        </p:blipFill>
        <p:spPr>
          <a:xfrm>
            <a:off x="1707450" y="4402525"/>
            <a:ext cx="5449475" cy="679350"/>
          </a:xfrm>
          <a:prstGeom prst="rect">
            <a:avLst/>
          </a:prstGeom>
          <a:noFill/>
          <a:ln>
            <a:noFill/>
          </a:ln>
        </p:spPr>
      </p:pic>
      <p:pic>
        <p:nvPicPr>
          <p:cNvPr id="503" name="Google Shape;503;p53"/>
          <p:cNvPicPr preferRelativeResize="0"/>
          <p:nvPr/>
        </p:nvPicPr>
        <p:blipFill>
          <a:blip r:embed="rId10">
            <a:alphaModFix/>
          </a:blip>
          <a:stretch>
            <a:fillRect/>
          </a:stretch>
        </p:blipFill>
        <p:spPr>
          <a:xfrm>
            <a:off x="55525" y="891075"/>
            <a:ext cx="1499800" cy="1938377"/>
          </a:xfrm>
          <a:prstGeom prst="rect">
            <a:avLst/>
          </a:prstGeom>
          <a:noFill/>
          <a:ln>
            <a:noFill/>
          </a:ln>
        </p:spPr>
      </p:pic>
      <p:pic>
        <p:nvPicPr>
          <p:cNvPr id="504" name="Google Shape;504;p53"/>
          <p:cNvPicPr preferRelativeResize="0"/>
          <p:nvPr/>
        </p:nvPicPr>
        <p:blipFill>
          <a:blip r:embed="rId11">
            <a:alphaModFix/>
          </a:blip>
          <a:stretch>
            <a:fillRect/>
          </a:stretch>
        </p:blipFill>
        <p:spPr>
          <a:xfrm>
            <a:off x="7309325" y="901375"/>
            <a:ext cx="1766800" cy="1938375"/>
          </a:xfrm>
          <a:prstGeom prst="rect">
            <a:avLst/>
          </a:prstGeom>
          <a:noFill/>
          <a:ln>
            <a:noFill/>
          </a:ln>
        </p:spPr>
      </p:pic>
      <p:sp>
        <p:nvSpPr>
          <p:cNvPr id="505" name="Google Shape;505;p53"/>
          <p:cNvSpPr txBox="1"/>
          <p:nvPr/>
        </p:nvSpPr>
        <p:spPr>
          <a:xfrm>
            <a:off x="7796275" y="4758550"/>
            <a:ext cx="967800" cy="331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Brandon</a:t>
            </a:r>
            <a:endParaRPr>
              <a:latin typeface="Old Standard TT"/>
              <a:ea typeface="Old Standard TT"/>
              <a:cs typeface="Old Standard TT"/>
              <a:sym typeface="Old Standard TT"/>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9" name="Shape 509"/>
        <p:cNvGrpSpPr/>
        <p:nvPr/>
      </p:nvGrpSpPr>
      <p:grpSpPr>
        <a:xfrm>
          <a:off x="0" y="0"/>
          <a:ext cx="0" cy="0"/>
          <a:chOff x="0" y="0"/>
          <a:chExt cx="0" cy="0"/>
        </a:xfrm>
      </p:grpSpPr>
      <p:sp>
        <p:nvSpPr>
          <p:cNvPr id="510" name="Google Shape;510;p54"/>
          <p:cNvSpPr txBox="1"/>
          <p:nvPr>
            <p:ph type="title"/>
          </p:nvPr>
        </p:nvSpPr>
        <p:spPr>
          <a:xfrm>
            <a:off x="0" y="0"/>
            <a:ext cx="9144000" cy="981900"/>
          </a:xfrm>
          <a:prstGeom prst="rect">
            <a:avLst/>
          </a:prstGeom>
          <a:solidFill>
            <a:srgbClr val="000000"/>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rgbClr val="FFFF00"/>
                </a:solidFill>
              </a:rPr>
              <a:t>Pilot holes for all shafts of the bogie</a:t>
            </a:r>
            <a:endParaRPr sz="2800">
              <a:solidFill>
                <a:srgbClr val="FFFF00"/>
              </a:solidFill>
            </a:endParaRPr>
          </a:p>
        </p:txBody>
      </p:sp>
      <p:sp>
        <p:nvSpPr>
          <p:cNvPr id="511" name="Google Shape;511;p54"/>
          <p:cNvSpPr txBox="1"/>
          <p:nvPr/>
        </p:nvSpPr>
        <p:spPr>
          <a:xfrm>
            <a:off x="659825" y="2003200"/>
            <a:ext cx="7239000" cy="84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Old Standard TT"/>
              <a:ea typeface="Old Standard TT"/>
              <a:cs typeface="Old Standard TT"/>
              <a:sym typeface="Old Standard TT"/>
            </a:endParaRPr>
          </a:p>
        </p:txBody>
      </p:sp>
      <p:pic>
        <p:nvPicPr>
          <p:cNvPr id="512" name="Google Shape;512;p54"/>
          <p:cNvPicPr preferRelativeResize="0"/>
          <p:nvPr/>
        </p:nvPicPr>
        <p:blipFill>
          <a:blip r:embed="rId3">
            <a:alphaModFix/>
          </a:blip>
          <a:stretch>
            <a:fillRect/>
          </a:stretch>
        </p:blipFill>
        <p:spPr>
          <a:xfrm>
            <a:off x="0" y="4514850"/>
            <a:ext cx="4095750" cy="628650"/>
          </a:xfrm>
          <a:prstGeom prst="rect">
            <a:avLst/>
          </a:prstGeom>
          <a:noFill/>
          <a:ln>
            <a:noFill/>
          </a:ln>
        </p:spPr>
      </p:pic>
      <p:pic>
        <p:nvPicPr>
          <p:cNvPr id="513" name="Google Shape;513;p54"/>
          <p:cNvPicPr preferRelativeResize="0"/>
          <p:nvPr/>
        </p:nvPicPr>
        <p:blipFill>
          <a:blip r:embed="rId4">
            <a:alphaModFix/>
          </a:blip>
          <a:stretch>
            <a:fillRect/>
          </a:stretch>
        </p:blipFill>
        <p:spPr>
          <a:xfrm>
            <a:off x="1048898" y="981888"/>
            <a:ext cx="7046222" cy="333437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7" name="Shape 517"/>
        <p:cNvGrpSpPr/>
        <p:nvPr/>
      </p:nvGrpSpPr>
      <p:grpSpPr>
        <a:xfrm>
          <a:off x="0" y="0"/>
          <a:ext cx="0" cy="0"/>
          <a:chOff x="0" y="0"/>
          <a:chExt cx="0" cy="0"/>
        </a:xfrm>
      </p:grpSpPr>
      <p:sp>
        <p:nvSpPr>
          <p:cNvPr id="518" name="Google Shape;518;p55"/>
          <p:cNvSpPr txBox="1"/>
          <p:nvPr>
            <p:ph type="title"/>
          </p:nvPr>
        </p:nvSpPr>
        <p:spPr>
          <a:xfrm>
            <a:off x="0" y="0"/>
            <a:ext cx="9144000" cy="981900"/>
          </a:xfrm>
          <a:prstGeom prst="rect">
            <a:avLst/>
          </a:prstGeom>
          <a:solidFill>
            <a:srgbClr val="000000"/>
          </a:solidFill>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rgbClr val="FFFF00"/>
                </a:solidFill>
              </a:rPr>
              <a:t>The stepper motor utilizes mini steps to accurately position itself while trial testing</a:t>
            </a:r>
            <a:endParaRPr sz="2800">
              <a:solidFill>
                <a:srgbClr val="FFFF00"/>
              </a:solidFill>
            </a:endParaRPr>
          </a:p>
        </p:txBody>
      </p:sp>
      <p:sp>
        <p:nvSpPr>
          <p:cNvPr id="519" name="Google Shape;519;p55"/>
          <p:cNvSpPr txBox="1"/>
          <p:nvPr/>
        </p:nvSpPr>
        <p:spPr>
          <a:xfrm>
            <a:off x="642950" y="1952625"/>
            <a:ext cx="7239000" cy="84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u="sng">
                <a:solidFill>
                  <a:schemeClr val="hlink"/>
                </a:solidFill>
                <a:latin typeface="Old Standard TT"/>
                <a:ea typeface="Old Standard TT"/>
                <a:cs typeface="Old Standard TT"/>
                <a:sym typeface="Old Standard TT"/>
                <a:hlinkClick r:id="rId3"/>
              </a:rPr>
              <a:t>https://youtu.be/7ZQBWuJv3Kw</a:t>
            </a:r>
            <a:endParaRPr>
              <a:latin typeface="Old Standard TT"/>
              <a:ea typeface="Old Standard TT"/>
              <a:cs typeface="Old Standard TT"/>
              <a:sym typeface="Old Standard TT"/>
            </a:endParaRPr>
          </a:p>
        </p:txBody>
      </p:sp>
      <p:pic>
        <p:nvPicPr>
          <p:cNvPr id="520" name="Google Shape;520;p55"/>
          <p:cNvPicPr preferRelativeResize="0"/>
          <p:nvPr/>
        </p:nvPicPr>
        <p:blipFill>
          <a:blip r:embed="rId4">
            <a:alphaModFix/>
          </a:blip>
          <a:stretch>
            <a:fillRect/>
          </a:stretch>
        </p:blipFill>
        <p:spPr>
          <a:xfrm>
            <a:off x="0" y="4514850"/>
            <a:ext cx="4095750" cy="6286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4" name="Shape 524"/>
        <p:cNvGrpSpPr/>
        <p:nvPr/>
      </p:nvGrpSpPr>
      <p:grpSpPr>
        <a:xfrm>
          <a:off x="0" y="0"/>
          <a:ext cx="0" cy="0"/>
          <a:chOff x="0" y="0"/>
          <a:chExt cx="0" cy="0"/>
        </a:xfrm>
      </p:grpSpPr>
      <p:sp>
        <p:nvSpPr>
          <p:cNvPr id="525" name="Google Shape;525;p56"/>
          <p:cNvSpPr txBox="1"/>
          <p:nvPr>
            <p:ph type="title"/>
          </p:nvPr>
        </p:nvSpPr>
        <p:spPr>
          <a:xfrm>
            <a:off x="0" y="0"/>
            <a:ext cx="9144000" cy="1211700"/>
          </a:xfrm>
          <a:prstGeom prst="rect">
            <a:avLst/>
          </a:prstGeom>
          <a:solidFill>
            <a:srgbClr val="000000"/>
          </a:solidFill>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rgbClr val="FFFF00"/>
                </a:solidFill>
              </a:rPr>
              <a:t>The exploded view of the compartment cabin and the side view.</a:t>
            </a:r>
            <a:endParaRPr sz="2800">
              <a:solidFill>
                <a:srgbClr val="FFFF00"/>
              </a:solidFill>
            </a:endParaRPr>
          </a:p>
        </p:txBody>
      </p:sp>
      <p:pic>
        <p:nvPicPr>
          <p:cNvPr id="526" name="Google Shape;526;p56"/>
          <p:cNvPicPr preferRelativeResize="0"/>
          <p:nvPr/>
        </p:nvPicPr>
        <p:blipFill rotWithShape="1">
          <a:blip r:embed="rId3">
            <a:alphaModFix/>
          </a:blip>
          <a:srcRect b="0" l="10380" r="18032" t="0"/>
          <a:stretch/>
        </p:blipFill>
        <p:spPr>
          <a:xfrm>
            <a:off x="3850650" y="1379400"/>
            <a:ext cx="5293351" cy="2926896"/>
          </a:xfrm>
          <a:prstGeom prst="rect">
            <a:avLst/>
          </a:prstGeom>
          <a:noFill/>
          <a:ln>
            <a:noFill/>
          </a:ln>
        </p:spPr>
      </p:pic>
      <p:pic>
        <p:nvPicPr>
          <p:cNvPr id="527" name="Google Shape;527;p56"/>
          <p:cNvPicPr preferRelativeResize="0"/>
          <p:nvPr/>
        </p:nvPicPr>
        <p:blipFill>
          <a:blip r:embed="rId4">
            <a:alphaModFix/>
          </a:blip>
          <a:stretch>
            <a:fillRect/>
          </a:stretch>
        </p:blipFill>
        <p:spPr>
          <a:xfrm>
            <a:off x="0" y="4514850"/>
            <a:ext cx="4095750" cy="628650"/>
          </a:xfrm>
          <a:prstGeom prst="rect">
            <a:avLst/>
          </a:prstGeom>
          <a:noFill/>
          <a:ln>
            <a:noFill/>
          </a:ln>
        </p:spPr>
      </p:pic>
      <p:pic>
        <p:nvPicPr>
          <p:cNvPr id="528" name="Google Shape;528;p56"/>
          <p:cNvPicPr preferRelativeResize="0"/>
          <p:nvPr/>
        </p:nvPicPr>
        <p:blipFill rotWithShape="1">
          <a:blip r:embed="rId5">
            <a:alphaModFix/>
          </a:blip>
          <a:srcRect b="4355" l="13381" r="31796" t="6565"/>
          <a:stretch/>
        </p:blipFill>
        <p:spPr>
          <a:xfrm>
            <a:off x="0" y="1211700"/>
            <a:ext cx="3850652" cy="330314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2" name="Shape 532"/>
        <p:cNvGrpSpPr/>
        <p:nvPr/>
      </p:nvGrpSpPr>
      <p:grpSpPr>
        <a:xfrm>
          <a:off x="0" y="0"/>
          <a:ext cx="0" cy="0"/>
          <a:chOff x="0" y="0"/>
          <a:chExt cx="0" cy="0"/>
        </a:xfrm>
      </p:grpSpPr>
      <p:sp>
        <p:nvSpPr>
          <p:cNvPr id="533" name="Google Shape;533;p57"/>
          <p:cNvSpPr txBox="1"/>
          <p:nvPr>
            <p:ph type="title"/>
          </p:nvPr>
        </p:nvSpPr>
        <p:spPr>
          <a:xfrm>
            <a:off x="0" y="0"/>
            <a:ext cx="9144000" cy="1211700"/>
          </a:xfrm>
          <a:prstGeom prst="rect">
            <a:avLst/>
          </a:prstGeom>
          <a:solidFill>
            <a:srgbClr val="000000"/>
          </a:solidFill>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rgbClr val="FFFF00"/>
                </a:solidFill>
              </a:rPr>
              <a:t>The control system after and before modifications</a:t>
            </a:r>
            <a:endParaRPr sz="2800">
              <a:solidFill>
                <a:srgbClr val="FFFF00"/>
              </a:solidFill>
            </a:endParaRPr>
          </a:p>
        </p:txBody>
      </p:sp>
      <p:pic>
        <p:nvPicPr>
          <p:cNvPr id="534" name="Google Shape;534;p57"/>
          <p:cNvPicPr preferRelativeResize="0"/>
          <p:nvPr/>
        </p:nvPicPr>
        <p:blipFill>
          <a:blip r:embed="rId3">
            <a:alphaModFix/>
          </a:blip>
          <a:stretch>
            <a:fillRect/>
          </a:stretch>
        </p:blipFill>
        <p:spPr>
          <a:xfrm rot="5400000">
            <a:off x="881580" y="565198"/>
            <a:ext cx="3495752" cy="4788756"/>
          </a:xfrm>
          <a:prstGeom prst="rect">
            <a:avLst/>
          </a:prstGeom>
          <a:noFill/>
          <a:ln>
            <a:noFill/>
          </a:ln>
        </p:spPr>
      </p:pic>
      <p:pic>
        <p:nvPicPr>
          <p:cNvPr id="535" name="Google Shape;535;p57"/>
          <p:cNvPicPr preferRelativeResize="0"/>
          <p:nvPr/>
        </p:nvPicPr>
        <p:blipFill rotWithShape="1">
          <a:blip r:embed="rId4">
            <a:alphaModFix/>
          </a:blip>
          <a:srcRect b="12394" l="12038" r="7974" t="15791"/>
          <a:stretch/>
        </p:blipFill>
        <p:spPr>
          <a:xfrm rot="-5400000">
            <a:off x="4925704" y="1095102"/>
            <a:ext cx="3795498" cy="4028698"/>
          </a:xfrm>
          <a:prstGeom prst="rect">
            <a:avLst/>
          </a:prstGeom>
          <a:noFill/>
          <a:ln>
            <a:noFill/>
          </a:ln>
        </p:spPr>
      </p:pic>
      <p:pic>
        <p:nvPicPr>
          <p:cNvPr id="536" name="Google Shape;536;p57"/>
          <p:cNvPicPr preferRelativeResize="0"/>
          <p:nvPr/>
        </p:nvPicPr>
        <p:blipFill>
          <a:blip r:embed="rId5">
            <a:alphaModFix/>
          </a:blip>
          <a:stretch>
            <a:fillRect/>
          </a:stretch>
        </p:blipFill>
        <p:spPr>
          <a:xfrm>
            <a:off x="0" y="4514850"/>
            <a:ext cx="4095750" cy="628650"/>
          </a:xfrm>
          <a:prstGeom prst="rect">
            <a:avLst/>
          </a:prstGeom>
          <a:noFill/>
          <a:ln>
            <a:noFill/>
          </a:ln>
        </p:spPr>
      </p:pic>
      <p:sp>
        <p:nvSpPr>
          <p:cNvPr id="537" name="Google Shape;537;p57"/>
          <p:cNvSpPr/>
          <p:nvPr/>
        </p:nvSpPr>
        <p:spPr>
          <a:xfrm>
            <a:off x="2922175" y="1562046"/>
            <a:ext cx="1746300" cy="1353000"/>
          </a:xfrm>
          <a:prstGeom prst="flowChartConnector">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2200"/>
          </a:p>
        </p:txBody>
      </p:sp>
      <p:sp>
        <p:nvSpPr>
          <p:cNvPr id="538" name="Google Shape;538;p57"/>
          <p:cNvSpPr/>
          <p:nvPr/>
        </p:nvSpPr>
        <p:spPr>
          <a:xfrm>
            <a:off x="4668475" y="2226074"/>
            <a:ext cx="1533600" cy="1162200"/>
          </a:xfrm>
          <a:prstGeom prst="flowChartConnector">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2200"/>
          </a:p>
        </p:txBody>
      </p:sp>
      <p:sp>
        <p:nvSpPr>
          <p:cNvPr id="539" name="Google Shape;539;p57"/>
          <p:cNvSpPr/>
          <p:nvPr/>
        </p:nvSpPr>
        <p:spPr>
          <a:xfrm>
            <a:off x="2252850" y="3726148"/>
            <a:ext cx="1842900" cy="788700"/>
          </a:xfrm>
          <a:prstGeom prst="flowChartConnector">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2200"/>
          </a:p>
        </p:txBody>
      </p:sp>
      <p:sp>
        <p:nvSpPr>
          <p:cNvPr id="540" name="Google Shape;540;p57"/>
          <p:cNvSpPr/>
          <p:nvPr/>
        </p:nvSpPr>
        <p:spPr>
          <a:xfrm>
            <a:off x="688950" y="1929975"/>
            <a:ext cx="803100" cy="1754400"/>
          </a:xfrm>
          <a:prstGeom prst="flowChartConnector">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2200"/>
          </a:p>
        </p:txBody>
      </p:sp>
      <p:sp>
        <p:nvSpPr>
          <p:cNvPr id="541" name="Google Shape;541;p57"/>
          <p:cNvSpPr/>
          <p:nvPr/>
        </p:nvSpPr>
        <p:spPr>
          <a:xfrm>
            <a:off x="7059750" y="2867525"/>
            <a:ext cx="946500" cy="721800"/>
          </a:xfrm>
          <a:prstGeom prst="flowChartConnector">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2200"/>
          </a:p>
        </p:txBody>
      </p:sp>
      <p:sp>
        <p:nvSpPr>
          <p:cNvPr id="542" name="Google Shape;542;p57"/>
          <p:cNvSpPr txBox="1"/>
          <p:nvPr/>
        </p:nvSpPr>
        <p:spPr>
          <a:xfrm>
            <a:off x="3136075" y="1131675"/>
            <a:ext cx="1318500" cy="62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rgbClr val="FFFFFF"/>
                </a:solidFill>
                <a:latin typeface="Old Standard TT"/>
                <a:ea typeface="Old Standard TT"/>
                <a:cs typeface="Old Standard TT"/>
                <a:sym typeface="Old Standard TT"/>
              </a:rPr>
              <a:t>Arduino</a:t>
            </a:r>
            <a:endParaRPr b="1" sz="2300">
              <a:solidFill>
                <a:srgbClr val="FFFFFF"/>
              </a:solidFill>
              <a:latin typeface="Old Standard TT"/>
              <a:ea typeface="Old Standard TT"/>
              <a:cs typeface="Old Standard TT"/>
              <a:sym typeface="Old Standard TT"/>
            </a:endParaRPr>
          </a:p>
        </p:txBody>
      </p:sp>
      <p:sp>
        <p:nvSpPr>
          <p:cNvPr id="543" name="Google Shape;543;p57"/>
          <p:cNvSpPr txBox="1"/>
          <p:nvPr/>
        </p:nvSpPr>
        <p:spPr>
          <a:xfrm>
            <a:off x="61950" y="3886038"/>
            <a:ext cx="2057100" cy="62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rgbClr val="FFFFFF"/>
                </a:solidFill>
                <a:latin typeface="Old Standard TT"/>
                <a:ea typeface="Old Standard TT"/>
                <a:cs typeface="Old Standard TT"/>
                <a:sym typeface="Old Standard TT"/>
              </a:rPr>
              <a:t>Power Supply</a:t>
            </a:r>
            <a:endParaRPr b="1" sz="2300">
              <a:solidFill>
                <a:srgbClr val="FFFFFF"/>
              </a:solidFill>
              <a:latin typeface="Old Standard TT"/>
              <a:ea typeface="Old Standard TT"/>
              <a:cs typeface="Old Standard TT"/>
              <a:sym typeface="Old Standard TT"/>
            </a:endParaRPr>
          </a:p>
        </p:txBody>
      </p:sp>
      <p:sp>
        <p:nvSpPr>
          <p:cNvPr id="544" name="Google Shape;544;p57"/>
          <p:cNvSpPr txBox="1"/>
          <p:nvPr/>
        </p:nvSpPr>
        <p:spPr>
          <a:xfrm>
            <a:off x="4749700" y="1760475"/>
            <a:ext cx="2139000" cy="62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rgbClr val="FFFFFF"/>
                </a:solidFill>
                <a:latin typeface="Old Standard TT"/>
                <a:ea typeface="Old Standard TT"/>
                <a:cs typeface="Old Standard TT"/>
                <a:sym typeface="Old Standard TT"/>
              </a:rPr>
              <a:t>Stepper Driver</a:t>
            </a:r>
            <a:endParaRPr b="1" sz="2300">
              <a:solidFill>
                <a:srgbClr val="FFFFFF"/>
              </a:solidFill>
              <a:latin typeface="Old Standard TT"/>
              <a:ea typeface="Old Standard TT"/>
              <a:cs typeface="Old Standard TT"/>
              <a:sym typeface="Old Standard TT"/>
            </a:endParaRPr>
          </a:p>
        </p:txBody>
      </p:sp>
      <p:sp>
        <p:nvSpPr>
          <p:cNvPr id="545" name="Google Shape;545;p57"/>
          <p:cNvSpPr txBox="1"/>
          <p:nvPr/>
        </p:nvSpPr>
        <p:spPr>
          <a:xfrm>
            <a:off x="6969925" y="2389275"/>
            <a:ext cx="1318500" cy="62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rgbClr val="FFFFFF"/>
                </a:solidFill>
                <a:latin typeface="Old Standard TT"/>
                <a:ea typeface="Old Standard TT"/>
                <a:cs typeface="Old Standard TT"/>
                <a:sym typeface="Old Standard TT"/>
              </a:rPr>
              <a:t>Replay</a:t>
            </a:r>
            <a:endParaRPr b="1" sz="2300">
              <a:solidFill>
                <a:srgbClr val="FFFFFF"/>
              </a:solidFill>
              <a:latin typeface="Old Standard TT"/>
              <a:ea typeface="Old Standard TT"/>
              <a:cs typeface="Old Standard TT"/>
              <a:sym typeface="Old Standard TT"/>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9" name="Shape 549"/>
        <p:cNvGrpSpPr/>
        <p:nvPr/>
      </p:nvGrpSpPr>
      <p:grpSpPr>
        <a:xfrm>
          <a:off x="0" y="0"/>
          <a:ext cx="0" cy="0"/>
          <a:chOff x="0" y="0"/>
          <a:chExt cx="0" cy="0"/>
        </a:xfrm>
      </p:grpSpPr>
      <p:sp>
        <p:nvSpPr>
          <p:cNvPr id="550" name="Google Shape;550;p58"/>
          <p:cNvSpPr txBox="1"/>
          <p:nvPr>
            <p:ph type="title"/>
          </p:nvPr>
        </p:nvSpPr>
        <p:spPr>
          <a:xfrm>
            <a:off x="-100" y="0"/>
            <a:ext cx="9144000" cy="965700"/>
          </a:xfrm>
          <a:prstGeom prst="rect">
            <a:avLst/>
          </a:prstGeom>
          <a:solidFill>
            <a:srgbClr val="000000"/>
          </a:solidFill>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rgbClr val="FFFF00"/>
                </a:solidFill>
              </a:rPr>
              <a:t>Our Bill of Materials consists of purchased items as well as items provided by the Spartan Superway team</a:t>
            </a:r>
            <a:endParaRPr sz="2800">
              <a:solidFill>
                <a:srgbClr val="FFFF00"/>
              </a:solidFill>
            </a:endParaRPr>
          </a:p>
        </p:txBody>
      </p:sp>
      <p:pic>
        <p:nvPicPr>
          <p:cNvPr id="551" name="Google Shape;551;p58"/>
          <p:cNvPicPr preferRelativeResize="0"/>
          <p:nvPr/>
        </p:nvPicPr>
        <p:blipFill>
          <a:blip r:embed="rId3">
            <a:alphaModFix/>
          </a:blip>
          <a:stretch>
            <a:fillRect/>
          </a:stretch>
        </p:blipFill>
        <p:spPr>
          <a:xfrm>
            <a:off x="0" y="4514850"/>
            <a:ext cx="4095750" cy="628650"/>
          </a:xfrm>
          <a:prstGeom prst="rect">
            <a:avLst/>
          </a:prstGeom>
          <a:noFill/>
          <a:ln>
            <a:noFill/>
          </a:ln>
        </p:spPr>
      </p:pic>
      <p:pic>
        <p:nvPicPr>
          <p:cNvPr id="552" name="Google Shape;552;p58"/>
          <p:cNvPicPr preferRelativeResize="0"/>
          <p:nvPr/>
        </p:nvPicPr>
        <p:blipFill>
          <a:blip r:embed="rId4">
            <a:alphaModFix/>
          </a:blip>
          <a:stretch>
            <a:fillRect/>
          </a:stretch>
        </p:blipFill>
        <p:spPr>
          <a:xfrm>
            <a:off x="152400" y="1118100"/>
            <a:ext cx="7057504" cy="2959150"/>
          </a:xfrm>
          <a:prstGeom prst="rect">
            <a:avLst/>
          </a:prstGeom>
          <a:noFill/>
          <a:ln>
            <a:noFill/>
          </a:ln>
        </p:spPr>
      </p:pic>
      <p:pic>
        <p:nvPicPr>
          <p:cNvPr id="553" name="Google Shape;553;p58"/>
          <p:cNvPicPr preferRelativeResize="0"/>
          <p:nvPr/>
        </p:nvPicPr>
        <p:blipFill>
          <a:blip r:embed="rId5">
            <a:alphaModFix/>
          </a:blip>
          <a:stretch>
            <a:fillRect/>
          </a:stretch>
        </p:blipFill>
        <p:spPr>
          <a:xfrm>
            <a:off x="1200201" y="1009350"/>
            <a:ext cx="6547374" cy="4134149"/>
          </a:xfrm>
          <a:prstGeom prst="rect">
            <a:avLst/>
          </a:prstGeom>
          <a:noFill/>
          <a:ln>
            <a:noFill/>
          </a:ln>
        </p:spPr>
      </p:pic>
      <p:sp>
        <p:nvSpPr>
          <p:cNvPr id="554" name="Google Shape;554;p58"/>
          <p:cNvSpPr/>
          <p:nvPr/>
        </p:nvSpPr>
        <p:spPr>
          <a:xfrm>
            <a:off x="3901425" y="4848900"/>
            <a:ext cx="525300" cy="254700"/>
          </a:xfrm>
          <a:prstGeom prst="lef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58"/>
          <p:cNvSpPr txBox="1"/>
          <p:nvPr/>
        </p:nvSpPr>
        <p:spPr>
          <a:xfrm>
            <a:off x="4522450" y="4789200"/>
            <a:ext cx="1114800" cy="37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Total Cost</a:t>
            </a:r>
            <a:endParaRPr>
              <a:latin typeface="Old Standard TT"/>
              <a:ea typeface="Old Standard TT"/>
              <a:cs typeface="Old Standard TT"/>
              <a:sym typeface="Old Standard TT"/>
            </a:endParaRPr>
          </a:p>
        </p:txBody>
      </p:sp>
      <p:sp>
        <p:nvSpPr>
          <p:cNvPr id="556" name="Google Shape;556;p58"/>
          <p:cNvSpPr txBox="1"/>
          <p:nvPr/>
        </p:nvSpPr>
        <p:spPr>
          <a:xfrm>
            <a:off x="7830300" y="4750950"/>
            <a:ext cx="967800" cy="331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Brandon</a:t>
            </a:r>
            <a:endParaRPr>
              <a:latin typeface="Old Standard TT"/>
              <a:ea typeface="Old Standard TT"/>
              <a:cs typeface="Old Standard TT"/>
              <a:sym typeface="Old Standard T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3"/>
                                        </p:tgtEl>
                                        <p:attrNameLst>
                                          <p:attrName>style.visibility</p:attrName>
                                        </p:attrNameLst>
                                      </p:cBhvr>
                                      <p:to>
                                        <p:strVal val="visible"/>
                                      </p:to>
                                    </p:set>
                                    <p:animEffect filter="fade" transition="in">
                                      <p:cBhvr>
                                        <p:cTn dur="1000"/>
                                        <p:tgtEl>
                                          <p:spTgt spid="5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4"/>
                                        </p:tgtEl>
                                        <p:attrNameLst>
                                          <p:attrName>style.visibility</p:attrName>
                                        </p:attrNameLst>
                                      </p:cBhvr>
                                      <p:to>
                                        <p:strVal val="visible"/>
                                      </p:to>
                                    </p:set>
                                    <p:animEffect filter="fade" transition="in">
                                      <p:cBhvr>
                                        <p:cTn dur="1000"/>
                                        <p:tgtEl>
                                          <p:spTgt spid="5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5"/>
                                        </p:tgtEl>
                                        <p:attrNameLst>
                                          <p:attrName>style.visibility</p:attrName>
                                        </p:attrNameLst>
                                      </p:cBhvr>
                                      <p:to>
                                        <p:strVal val="visible"/>
                                      </p:to>
                                    </p:set>
                                    <p:animEffect filter="fade" transition="in">
                                      <p:cBhvr>
                                        <p:cTn dur="1000"/>
                                        <p:tgtEl>
                                          <p:spTgt spid="5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0" name="Shape 560"/>
        <p:cNvGrpSpPr/>
        <p:nvPr/>
      </p:nvGrpSpPr>
      <p:grpSpPr>
        <a:xfrm>
          <a:off x="0" y="0"/>
          <a:ext cx="0" cy="0"/>
          <a:chOff x="0" y="0"/>
          <a:chExt cx="0" cy="0"/>
        </a:xfrm>
      </p:grpSpPr>
      <p:sp>
        <p:nvSpPr>
          <p:cNvPr id="561" name="Google Shape;561;p59"/>
          <p:cNvSpPr txBox="1"/>
          <p:nvPr>
            <p:ph type="title"/>
          </p:nvPr>
        </p:nvSpPr>
        <p:spPr>
          <a:xfrm>
            <a:off x="-100" y="0"/>
            <a:ext cx="9144000" cy="1370700"/>
          </a:xfrm>
          <a:prstGeom prst="rect">
            <a:avLst/>
          </a:prstGeom>
          <a:solidFill>
            <a:srgbClr val="000000"/>
          </a:solidFill>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rgbClr val="FFFF00"/>
                </a:solidFill>
              </a:rPr>
              <a:t>Our budget for the 2019-2020 Half-Scale Team is mainly broken down into 3 sections: Cost of Materials, Cost of Manufacturing and Cost of Transportation</a:t>
            </a:r>
            <a:endParaRPr sz="2800">
              <a:solidFill>
                <a:srgbClr val="FFFF00"/>
              </a:solidFill>
            </a:endParaRPr>
          </a:p>
        </p:txBody>
      </p:sp>
      <p:pic>
        <p:nvPicPr>
          <p:cNvPr id="562" name="Google Shape;562;p59"/>
          <p:cNvPicPr preferRelativeResize="0"/>
          <p:nvPr/>
        </p:nvPicPr>
        <p:blipFill>
          <a:blip r:embed="rId3">
            <a:alphaModFix/>
          </a:blip>
          <a:stretch>
            <a:fillRect/>
          </a:stretch>
        </p:blipFill>
        <p:spPr>
          <a:xfrm>
            <a:off x="3030438" y="1416525"/>
            <a:ext cx="3146825" cy="3695125"/>
          </a:xfrm>
          <a:prstGeom prst="rect">
            <a:avLst/>
          </a:prstGeom>
          <a:noFill/>
          <a:ln>
            <a:noFill/>
          </a:ln>
        </p:spPr>
      </p:pic>
      <p:pic>
        <p:nvPicPr>
          <p:cNvPr id="563" name="Google Shape;563;p59"/>
          <p:cNvPicPr preferRelativeResize="0"/>
          <p:nvPr/>
        </p:nvPicPr>
        <p:blipFill>
          <a:blip r:embed="rId4">
            <a:alphaModFix/>
          </a:blip>
          <a:stretch>
            <a:fillRect/>
          </a:stretch>
        </p:blipFill>
        <p:spPr>
          <a:xfrm>
            <a:off x="-100" y="4761325"/>
            <a:ext cx="2489925" cy="382175"/>
          </a:xfrm>
          <a:prstGeom prst="rect">
            <a:avLst/>
          </a:prstGeom>
          <a:noFill/>
          <a:ln>
            <a:noFill/>
          </a:ln>
        </p:spPr>
      </p:pic>
      <p:sp>
        <p:nvSpPr>
          <p:cNvPr id="564" name="Google Shape;564;p59"/>
          <p:cNvSpPr txBox="1"/>
          <p:nvPr/>
        </p:nvSpPr>
        <p:spPr>
          <a:xfrm>
            <a:off x="7830300" y="4750950"/>
            <a:ext cx="967800" cy="331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Brandon</a:t>
            </a:r>
            <a:endParaRPr>
              <a:latin typeface="Old Standard TT"/>
              <a:ea typeface="Old Standard TT"/>
              <a:cs typeface="Old Standard TT"/>
              <a:sym typeface="Old Standard TT"/>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8" name="Shape 568"/>
        <p:cNvGrpSpPr/>
        <p:nvPr/>
      </p:nvGrpSpPr>
      <p:grpSpPr>
        <a:xfrm>
          <a:off x="0" y="0"/>
          <a:ext cx="0" cy="0"/>
          <a:chOff x="0" y="0"/>
          <a:chExt cx="0" cy="0"/>
        </a:xfrm>
      </p:grpSpPr>
      <p:sp>
        <p:nvSpPr>
          <p:cNvPr id="569" name="Google Shape;569;p60"/>
          <p:cNvSpPr txBox="1"/>
          <p:nvPr>
            <p:ph type="title"/>
          </p:nvPr>
        </p:nvSpPr>
        <p:spPr>
          <a:xfrm>
            <a:off x="0" y="0"/>
            <a:ext cx="9144000" cy="1258200"/>
          </a:xfrm>
          <a:prstGeom prst="rect">
            <a:avLst/>
          </a:prstGeom>
          <a:solidFill>
            <a:srgbClr val="000000"/>
          </a:solidFill>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rgbClr val="FFFF00"/>
                </a:solidFill>
              </a:rPr>
              <a:t>A preview of the new bogie mechanism if all design changes were implemented as a blueprint for future Half-Scale team members</a:t>
            </a:r>
            <a:endParaRPr sz="2800">
              <a:solidFill>
                <a:srgbClr val="FFFF00"/>
              </a:solidFill>
            </a:endParaRPr>
          </a:p>
        </p:txBody>
      </p:sp>
      <p:pic>
        <p:nvPicPr>
          <p:cNvPr id="570" name="Google Shape;570;p60"/>
          <p:cNvPicPr preferRelativeResize="0"/>
          <p:nvPr/>
        </p:nvPicPr>
        <p:blipFill>
          <a:blip r:embed="rId3">
            <a:alphaModFix/>
          </a:blip>
          <a:stretch>
            <a:fillRect/>
          </a:stretch>
        </p:blipFill>
        <p:spPr>
          <a:xfrm>
            <a:off x="0" y="4694825"/>
            <a:ext cx="2923275" cy="448675"/>
          </a:xfrm>
          <a:prstGeom prst="rect">
            <a:avLst/>
          </a:prstGeom>
          <a:noFill/>
          <a:ln>
            <a:noFill/>
          </a:ln>
        </p:spPr>
      </p:pic>
      <p:pic>
        <p:nvPicPr>
          <p:cNvPr id="571" name="Google Shape;571;p60"/>
          <p:cNvPicPr preferRelativeResize="0"/>
          <p:nvPr/>
        </p:nvPicPr>
        <p:blipFill>
          <a:blip r:embed="rId4">
            <a:alphaModFix/>
          </a:blip>
          <a:stretch>
            <a:fillRect/>
          </a:stretch>
        </p:blipFill>
        <p:spPr>
          <a:xfrm>
            <a:off x="3186295" y="1302600"/>
            <a:ext cx="3185705" cy="3767074"/>
          </a:xfrm>
          <a:prstGeom prst="rect">
            <a:avLst/>
          </a:prstGeom>
          <a:noFill/>
          <a:ln>
            <a:noFill/>
          </a:ln>
        </p:spPr>
      </p:pic>
      <p:sp>
        <p:nvSpPr>
          <p:cNvPr id="572" name="Google Shape;572;p60"/>
          <p:cNvSpPr txBox="1"/>
          <p:nvPr/>
        </p:nvSpPr>
        <p:spPr>
          <a:xfrm>
            <a:off x="7830300" y="4750950"/>
            <a:ext cx="967800" cy="331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Brandon</a:t>
            </a:r>
            <a:endParaRPr>
              <a:latin typeface="Old Standard TT"/>
              <a:ea typeface="Old Standard TT"/>
              <a:cs typeface="Old Standard TT"/>
              <a:sym typeface="Old Standard T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Google Shape;111;p17"/>
          <p:cNvSpPr txBox="1"/>
          <p:nvPr>
            <p:ph type="title"/>
          </p:nvPr>
        </p:nvSpPr>
        <p:spPr>
          <a:xfrm>
            <a:off x="265500" y="1382350"/>
            <a:ext cx="4045200" cy="1333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solidFill>
                  <a:schemeClr val="dk2"/>
                </a:solidFill>
              </a:rPr>
              <a:t>4</a:t>
            </a:r>
            <a:r>
              <a:rPr lang="en" sz="3000">
                <a:solidFill>
                  <a:schemeClr val="dk2"/>
                </a:solidFill>
              </a:rPr>
              <a:t>a: Background of Superway </a:t>
            </a:r>
            <a:endParaRPr sz="3000">
              <a:solidFill>
                <a:schemeClr val="dk2"/>
              </a:solidFill>
            </a:endParaRPr>
          </a:p>
        </p:txBody>
      </p:sp>
      <p:sp>
        <p:nvSpPr>
          <p:cNvPr id="112" name="Google Shape;112;p17"/>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lang="en" sz="1400">
                <a:solidFill>
                  <a:srgbClr val="FFFFFF"/>
                </a:solidFill>
                <a:latin typeface="Arial"/>
                <a:ea typeface="Arial"/>
                <a:cs typeface="Arial"/>
                <a:sym typeface="Arial"/>
              </a:rPr>
              <a:t>Background on ATN (what is it?) and Superway (solar ATN)</a:t>
            </a:r>
            <a:endParaRPr sz="2000">
              <a:solidFill>
                <a:srgbClr val="FFFFFF"/>
              </a:solidFill>
            </a:endParaRPr>
          </a:p>
        </p:txBody>
      </p:sp>
      <p:sp>
        <p:nvSpPr>
          <p:cNvPr id="113" name="Google Shape;113;p17"/>
          <p:cNvSpPr txBox="1"/>
          <p:nvPr/>
        </p:nvSpPr>
        <p:spPr>
          <a:xfrm>
            <a:off x="8076438" y="4734075"/>
            <a:ext cx="967800" cy="331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Brandon</a:t>
            </a:r>
            <a:endParaRPr>
              <a:latin typeface="Old Standard TT"/>
              <a:ea typeface="Old Standard TT"/>
              <a:cs typeface="Old Standard TT"/>
              <a:sym typeface="Old Standard T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 name="Shape 117"/>
        <p:cNvGrpSpPr/>
        <p:nvPr/>
      </p:nvGrpSpPr>
      <p:grpSpPr>
        <a:xfrm>
          <a:off x="0" y="0"/>
          <a:ext cx="0" cy="0"/>
          <a:chOff x="0" y="0"/>
          <a:chExt cx="0" cy="0"/>
        </a:xfrm>
      </p:grpSpPr>
      <p:sp>
        <p:nvSpPr>
          <p:cNvPr id="118" name="Google Shape;118;p18"/>
          <p:cNvSpPr txBox="1"/>
          <p:nvPr>
            <p:ph type="title"/>
          </p:nvPr>
        </p:nvSpPr>
        <p:spPr>
          <a:xfrm>
            <a:off x="-100" y="0"/>
            <a:ext cx="9144000" cy="1199100"/>
          </a:xfrm>
          <a:prstGeom prst="rect">
            <a:avLst/>
          </a:prstGeom>
          <a:solidFill>
            <a:srgbClr val="000000"/>
          </a:solidFill>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solidFill>
                <a:srgbClr val="FFFF00"/>
              </a:solidFill>
            </a:endParaRPr>
          </a:p>
          <a:p>
            <a:pPr indent="0" lvl="0" marL="0" rtl="0" algn="l">
              <a:spcBef>
                <a:spcPts val="0"/>
              </a:spcBef>
              <a:spcAft>
                <a:spcPts val="0"/>
              </a:spcAft>
              <a:buNone/>
            </a:pPr>
            <a:r>
              <a:rPr lang="en" sz="2800">
                <a:solidFill>
                  <a:srgbClr val="FFFF00"/>
                </a:solidFill>
              </a:rPr>
              <a:t>The Spartan Superway is a Solar Automated Transit Network (ATN), it operates autonomously using solar energy</a:t>
            </a:r>
            <a:endParaRPr sz="2800">
              <a:solidFill>
                <a:srgbClr val="FFFF00"/>
              </a:solidFill>
            </a:endParaRPr>
          </a:p>
          <a:p>
            <a:pPr indent="0" lvl="0" marL="0" rtl="0" algn="l">
              <a:spcBef>
                <a:spcPts val="0"/>
              </a:spcBef>
              <a:spcAft>
                <a:spcPts val="0"/>
              </a:spcAft>
              <a:buNone/>
            </a:pPr>
            <a:r>
              <a:t/>
            </a:r>
            <a:endParaRPr sz="2400">
              <a:solidFill>
                <a:srgbClr val="FFFF00"/>
              </a:solidFill>
            </a:endParaRPr>
          </a:p>
        </p:txBody>
      </p:sp>
      <p:pic>
        <p:nvPicPr>
          <p:cNvPr id="119" name="Google Shape;119;p18"/>
          <p:cNvPicPr preferRelativeResize="0"/>
          <p:nvPr/>
        </p:nvPicPr>
        <p:blipFill rotWithShape="1">
          <a:blip r:embed="rId3">
            <a:alphaModFix/>
          </a:blip>
          <a:srcRect b="14515" l="0" r="18307" t="0"/>
          <a:stretch/>
        </p:blipFill>
        <p:spPr>
          <a:xfrm>
            <a:off x="3630875" y="1199175"/>
            <a:ext cx="5436376" cy="3315675"/>
          </a:xfrm>
          <a:prstGeom prst="rect">
            <a:avLst/>
          </a:prstGeom>
          <a:noFill/>
          <a:ln>
            <a:noFill/>
          </a:ln>
        </p:spPr>
      </p:pic>
      <p:pic>
        <p:nvPicPr>
          <p:cNvPr id="120" name="Google Shape;120;p18"/>
          <p:cNvPicPr preferRelativeResize="0"/>
          <p:nvPr/>
        </p:nvPicPr>
        <p:blipFill rotWithShape="1">
          <a:blip r:embed="rId4">
            <a:alphaModFix/>
          </a:blip>
          <a:srcRect b="9826" l="20835" r="0" t="16460"/>
          <a:stretch/>
        </p:blipFill>
        <p:spPr>
          <a:xfrm rot="-5400000">
            <a:off x="79740" y="1205438"/>
            <a:ext cx="3497572" cy="3485052"/>
          </a:xfrm>
          <a:prstGeom prst="rect">
            <a:avLst/>
          </a:prstGeom>
          <a:noFill/>
          <a:ln>
            <a:noFill/>
          </a:ln>
        </p:spPr>
      </p:pic>
      <p:pic>
        <p:nvPicPr>
          <p:cNvPr id="121" name="Google Shape;121;p18"/>
          <p:cNvPicPr preferRelativeResize="0"/>
          <p:nvPr/>
        </p:nvPicPr>
        <p:blipFill>
          <a:blip r:embed="rId5">
            <a:alphaModFix/>
          </a:blip>
          <a:stretch>
            <a:fillRect/>
          </a:stretch>
        </p:blipFill>
        <p:spPr>
          <a:xfrm>
            <a:off x="0" y="4514850"/>
            <a:ext cx="4095750" cy="628650"/>
          </a:xfrm>
          <a:prstGeom prst="rect">
            <a:avLst/>
          </a:prstGeom>
          <a:noFill/>
          <a:ln>
            <a:noFill/>
          </a:ln>
        </p:spPr>
      </p:pic>
      <p:sp>
        <p:nvSpPr>
          <p:cNvPr id="122" name="Google Shape;122;p18"/>
          <p:cNvSpPr txBox="1"/>
          <p:nvPr/>
        </p:nvSpPr>
        <p:spPr>
          <a:xfrm>
            <a:off x="8099438" y="4696750"/>
            <a:ext cx="967800" cy="331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Brandon</a:t>
            </a:r>
            <a:endParaRPr>
              <a:latin typeface="Old Standard TT"/>
              <a:ea typeface="Old Standard TT"/>
              <a:cs typeface="Old Standard TT"/>
              <a:sym typeface="Old Standard T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pic>
        <p:nvPicPr>
          <p:cNvPr id="127" name="Google Shape;127;p19"/>
          <p:cNvPicPr preferRelativeResize="0"/>
          <p:nvPr/>
        </p:nvPicPr>
        <p:blipFill>
          <a:blip r:embed="rId3">
            <a:alphaModFix/>
          </a:blip>
          <a:stretch>
            <a:fillRect/>
          </a:stretch>
        </p:blipFill>
        <p:spPr>
          <a:xfrm>
            <a:off x="6134100" y="965700"/>
            <a:ext cx="2957785" cy="4081724"/>
          </a:xfrm>
          <a:prstGeom prst="rect">
            <a:avLst/>
          </a:prstGeom>
          <a:noFill/>
          <a:ln>
            <a:noFill/>
          </a:ln>
        </p:spPr>
      </p:pic>
      <p:pic>
        <p:nvPicPr>
          <p:cNvPr id="128" name="Google Shape;128;p19"/>
          <p:cNvPicPr preferRelativeResize="0"/>
          <p:nvPr/>
        </p:nvPicPr>
        <p:blipFill>
          <a:blip r:embed="rId4">
            <a:alphaModFix/>
          </a:blip>
          <a:stretch>
            <a:fillRect/>
          </a:stretch>
        </p:blipFill>
        <p:spPr>
          <a:xfrm>
            <a:off x="0" y="776225"/>
            <a:ext cx="5966676" cy="2661825"/>
          </a:xfrm>
          <a:prstGeom prst="rect">
            <a:avLst/>
          </a:prstGeom>
          <a:noFill/>
          <a:ln>
            <a:noFill/>
          </a:ln>
        </p:spPr>
      </p:pic>
      <p:pic>
        <p:nvPicPr>
          <p:cNvPr id="129" name="Google Shape;129;p19"/>
          <p:cNvPicPr preferRelativeResize="0"/>
          <p:nvPr/>
        </p:nvPicPr>
        <p:blipFill>
          <a:blip r:embed="rId5">
            <a:alphaModFix/>
          </a:blip>
          <a:stretch>
            <a:fillRect/>
          </a:stretch>
        </p:blipFill>
        <p:spPr>
          <a:xfrm>
            <a:off x="42700" y="2600422"/>
            <a:ext cx="5966674" cy="1914428"/>
          </a:xfrm>
          <a:prstGeom prst="rect">
            <a:avLst/>
          </a:prstGeom>
          <a:noFill/>
          <a:ln>
            <a:noFill/>
          </a:ln>
        </p:spPr>
      </p:pic>
      <p:pic>
        <p:nvPicPr>
          <p:cNvPr id="130" name="Google Shape;130;p19"/>
          <p:cNvPicPr preferRelativeResize="0"/>
          <p:nvPr/>
        </p:nvPicPr>
        <p:blipFill>
          <a:blip r:embed="rId6">
            <a:alphaModFix/>
          </a:blip>
          <a:stretch>
            <a:fillRect/>
          </a:stretch>
        </p:blipFill>
        <p:spPr>
          <a:xfrm>
            <a:off x="0" y="4514850"/>
            <a:ext cx="4095750" cy="628650"/>
          </a:xfrm>
          <a:prstGeom prst="rect">
            <a:avLst/>
          </a:prstGeom>
          <a:noFill/>
          <a:ln>
            <a:noFill/>
          </a:ln>
        </p:spPr>
      </p:pic>
      <p:sp>
        <p:nvSpPr>
          <p:cNvPr id="131" name="Google Shape;131;p19"/>
          <p:cNvSpPr txBox="1"/>
          <p:nvPr>
            <p:ph type="title"/>
          </p:nvPr>
        </p:nvSpPr>
        <p:spPr>
          <a:xfrm>
            <a:off x="0" y="0"/>
            <a:ext cx="9144000" cy="1247400"/>
          </a:xfrm>
          <a:prstGeom prst="rect">
            <a:avLst/>
          </a:prstGeom>
          <a:solidFill>
            <a:srgbClr val="000000"/>
          </a:solidFill>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rgbClr val="FFFF00"/>
                </a:solidFill>
              </a:rPr>
              <a:t>The Suncheon Bay VECTUS system, which has been operating as a Personal Rapid Transit System (PRT) since 2013, is similar to the Superway system</a:t>
            </a:r>
            <a:endParaRPr sz="2800">
              <a:solidFill>
                <a:srgbClr val="FFFF00"/>
              </a:solidFill>
            </a:endParaRPr>
          </a:p>
        </p:txBody>
      </p:sp>
      <p:sp>
        <p:nvSpPr>
          <p:cNvPr id="132" name="Google Shape;132;p19"/>
          <p:cNvSpPr txBox="1"/>
          <p:nvPr/>
        </p:nvSpPr>
        <p:spPr>
          <a:xfrm>
            <a:off x="4631013" y="4715925"/>
            <a:ext cx="967800" cy="331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Keanu</a:t>
            </a:r>
            <a:endParaRPr>
              <a:latin typeface="Old Standard TT"/>
              <a:ea typeface="Old Standard TT"/>
              <a:cs typeface="Old Standard TT"/>
              <a:sym typeface="Old Standard T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pic>
        <p:nvPicPr>
          <p:cNvPr id="137" name="Google Shape;137;p20"/>
          <p:cNvPicPr preferRelativeResize="0"/>
          <p:nvPr/>
        </p:nvPicPr>
        <p:blipFill>
          <a:blip r:embed="rId3">
            <a:alphaModFix/>
          </a:blip>
          <a:stretch>
            <a:fillRect/>
          </a:stretch>
        </p:blipFill>
        <p:spPr>
          <a:xfrm>
            <a:off x="119550" y="1029450"/>
            <a:ext cx="3228975" cy="1920375"/>
          </a:xfrm>
          <a:prstGeom prst="rect">
            <a:avLst/>
          </a:prstGeom>
          <a:noFill/>
          <a:ln>
            <a:noFill/>
          </a:ln>
        </p:spPr>
      </p:pic>
      <p:pic>
        <p:nvPicPr>
          <p:cNvPr id="138" name="Google Shape;138;p20"/>
          <p:cNvPicPr preferRelativeResize="0"/>
          <p:nvPr/>
        </p:nvPicPr>
        <p:blipFill>
          <a:blip r:embed="rId4">
            <a:alphaModFix/>
          </a:blip>
          <a:stretch>
            <a:fillRect/>
          </a:stretch>
        </p:blipFill>
        <p:spPr>
          <a:xfrm>
            <a:off x="119550" y="3013575"/>
            <a:ext cx="3228975" cy="1977525"/>
          </a:xfrm>
          <a:prstGeom prst="rect">
            <a:avLst/>
          </a:prstGeom>
          <a:noFill/>
          <a:ln>
            <a:noFill/>
          </a:ln>
        </p:spPr>
      </p:pic>
      <p:pic>
        <p:nvPicPr>
          <p:cNvPr id="139" name="Google Shape;139;p20"/>
          <p:cNvPicPr preferRelativeResize="0"/>
          <p:nvPr/>
        </p:nvPicPr>
        <p:blipFill>
          <a:blip r:embed="rId5">
            <a:alphaModFix/>
          </a:blip>
          <a:stretch>
            <a:fillRect/>
          </a:stretch>
        </p:blipFill>
        <p:spPr>
          <a:xfrm>
            <a:off x="3431875" y="1029450"/>
            <a:ext cx="5652600" cy="3961650"/>
          </a:xfrm>
          <a:prstGeom prst="rect">
            <a:avLst/>
          </a:prstGeom>
          <a:noFill/>
          <a:ln>
            <a:noFill/>
          </a:ln>
        </p:spPr>
      </p:pic>
      <p:pic>
        <p:nvPicPr>
          <p:cNvPr id="140" name="Google Shape;140;p20"/>
          <p:cNvPicPr preferRelativeResize="0"/>
          <p:nvPr/>
        </p:nvPicPr>
        <p:blipFill>
          <a:blip r:embed="rId6">
            <a:alphaModFix/>
          </a:blip>
          <a:stretch>
            <a:fillRect/>
          </a:stretch>
        </p:blipFill>
        <p:spPr>
          <a:xfrm>
            <a:off x="-100" y="4514850"/>
            <a:ext cx="4095750" cy="628650"/>
          </a:xfrm>
          <a:prstGeom prst="rect">
            <a:avLst/>
          </a:prstGeom>
          <a:noFill/>
          <a:ln>
            <a:noFill/>
          </a:ln>
        </p:spPr>
      </p:pic>
      <p:sp>
        <p:nvSpPr>
          <p:cNvPr id="141" name="Google Shape;141;p20"/>
          <p:cNvSpPr txBox="1"/>
          <p:nvPr>
            <p:ph type="title"/>
          </p:nvPr>
        </p:nvSpPr>
        <p:spPr>
          <a:xfrm>
            <a:off x="-100" y="0"/>
            <a:ext cx="9144000" cy="1306200"/>
          </a:xfrm>
          <a:prstGeom prst="rect">
            <a:avLst/>
          </a:prstGeom>
          <a:solidFill>
            <a:srgbClr val="000000"/>
          </a:solidFill>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solidFill>
                <a:srgbClr val="FFFF00"/>
              </a:solidFill>
            </a:endParaRPr>
          </a:p>
          <a:p>
            <a:pPr indent="0" lvl="0" marL="0" rtl="0" algn="l">
              <a:spcBef>
                <a:spcPts val="0"/>
              </a:spcBef>
              <a:spcAft>
                <a:spcPts val="0"/>
              </a:spcAft>
              <a:buNone/>
            </a:pPr>
            <a:r>
              <a:rPr lang="en" sz="2800">
                <a:solidFill>
                  <a:srgbClr val="FFFF00"/>
                </a:solidFill>
              </a:rPr>
              <a:t>The Spartan Superway is designed with similar concepts as the VECTUS, but will take them further to create a transit system that can span an urban area</a:t>
            </a:r>
            <a:endParaRPr sz="2800">
              <a:solidFill>
                <a:srgbClr val="FFFF00"/>
              </a:solidFill>
            </a:endParaRPr>
          </a:p>
          <a:p>
            <a:pPr indent="0" lvl="0" marL="0" rtl="0" algn="l">
              <a:spcBef>
                <a:spcPts val="0"/>
              </a:spcBef>
              <a:spcAft>
                <a:spcPts val="0"/>
              </a:spcAft>
              <a:buNone/>
            </a:pPr>
            <a:r>
              <a:t/>
            </a:r>
            <a:endParaRPr sz="2400">
              <a:solidFill>
                <a:srgbClr val="FFFF00"/>
              </a:solidFill>
            </a:endParaRPr>
          </a:p>
        </p:txBody>
      </p:sp>
      <p:sp>
        <p:nvSpPr>
          <p:cNvPr id="142" name="Google Shape;142;p20"/>
          <p:cNvSpPr txBox="1"/>
          <p:nvPr/>
        </p:nvSpPr>
        <p:spPr>
          <a:xfrm>
            <a:off x="8040788" y="4722175"/>
            <a:ext cx="967800" cy="331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Keanu</a:t>
            </a:r>
            <a:endParaRPr>
              <a:latin typeface="Old Standard TT"/>
              <a:ea typeface="Old Standard TT"/>
              <a:cs typeface="Old Standard TT"/>
              <a:sym typeface="Old Standard T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sp>
        <p:nvSpPr>
          <p:cNvPr id="147" name="Google Shape;147;p21"/>
          <p:cNvSpPr txBox="1"/>
          <p:nvPr>
            <p:ph type="title"/>
          </p:nvPr>
        </p:nvSpPr>
        <p:spPr>
          <a:xfrm>
            <a:off x="265500" y="1382350"/>
            <a:ext cx="4045200" cy="1333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solidFill>
                  <a:schemeClr val="dk2"/>
                </a:solidFill>
              </a:rPr>
              <a:t>5</a:t>
            </a:r>
            <a:r>
              <a:rPr lang="en" sz="3000">
                <a:solidFill>
                  <a:schemeClr val="dk2"/>
                </a:solidFill>
              </a:rPr>
              <a:t>a: Motivations</a:t>
            </a:r>
            <a:endParaRPr sz="3000">
              <a:solidFill>
                <a:schemeClr val="dk2"/>
              </a:solidFill>
            </a:endParaRPr>
          </a:p>
        </p:txBody>
      </p:sp>
      <p:sp>
        <p:nvSpPr>
          <p:cNvPr id="148" name="Google Shape;148;p21"/>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lang="en" sz="1600">
                <a:solidFill>
                  <a:srgbClr val="FFFFFF"/>
                </a:solidFill>
                <a:latin typeface="Arial"/>
                <a:ea typeface="Arial"/>
                <a:cs typeface="Arial"/>
                <a:sym typeface="Arial"/>
              </a:rPr>
              <a:t>Background and motivation for your specific project in the context of solar ATN development</a:t>
            </a:r>
            <a:endParaRPr sz="2200">
              <a:solidFill>
                <a:srgbClr val="FFFFFF"/>
              </a:solidFill>
            </a:endParaRPr>
          </a:p>
        </p:txBody>
      </p:sp>
      <p:sp>
        <p:nvSpPr>
          <p:cNvPr id="149" name="Google Shape;149;p21"/>
          <p:cNvSpPr txBox="1"/>
          <p:nvPr/>
        </p:nvSpPr>
        <p:spPr>
          <a:xfrm>
            <a:off x="8128188" y="4734700"/>
            <a:ext cx="967800" cy="331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Edward</a:t>
            </a:r>
            <a:endParaRPr>
              <a:latin typeface="Old Standard TT"/>
              <a:ea typeface="Old Standard TT"/>
              <a:cs typeface="Old Standard TT"/>
              <a:sym typeface="Old Standard T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