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66" r:id="rId9"/>
    <p:sldId id="262" r:id="rId10"/>
    <p:sldId id="265" r:id="rId11"/>
    <p:sldId id="264" r:id="rId12"/>
    <p:sldId id="283" r:id="rId13"/>
    <p:sldId id="271" r:id="rId14"/>
    <p:sldId id="270" r:id="rId15"/>
    <p:sldId id="268" r:id="rId16"/>
    <p:sldId id="263" r:id="rId17"/>
    <p:sldId id="272" r:id="rId18"/>
    <p:sldId id="273" r:id="rId19"/>
    <p:sldId id="282" r:id="rId20"/>
    <p:sldId id="269" r:id="rId21"/>
    <p:sldId id="278" r:id="rId22"/>
    <p:sldId id="274" r:id="rId23"/>
    <p:sldId id="275" r:id="rId24"/>
    <p:sldId id="276" r:id="rId25"/>
    <p:sldId id="277" r:id="rId26"/>
    <p:sldId id="281" r:id="rId27"/>
    <p:sldId id="279" r:id="rId28"/>
    <p:sldId id="280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6" autoAdjust="0"/>
  </p:normalViewPr>
  <p:slideViewPr>
    <p:cSldViewPr snapToGrid="0">
      <p:cViewPr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Wheel Diameter Vs. RPM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Sheet1!$C$13:$C$25</c:f>
              <c:numCache>
                <c:formatCode>General</c:formatCode>
                <c:ptCount val="13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</c:numCache>
            </c:numRef>
          </c:xVal>
          <c:yVal>
            <c:numRef>
              <c:f>Sheet1!$D$13:$D$25</c:f>
              <c:numCache>
                <c:formatCode>General</c:formatCode>
                <c:ptCount val="13"/>
                <c:pt idx="0">
                  <c:v>2100</c:v>
                </c:pt>
                <c:pt idx="1">
                  <c:v>1680</c:v>
                </c:pt>
                <c:pt idx="2">
                  <c:v>1400</c:v>
                </c:pt>
                <c:pt idx="3">
                  <c:v>1200</c:v>
                </c:pt>
                <c:pt idx="4">
                  <c:v>1050</c:v>
                </c:pt>
                <c:pt idx="5">
                  <c:v>934</c:v>
                </c:pt>
                <c:pt idx="6">
                  <c:v>840</c:v>
                </c:pt>
                <c:pt idx="7">
                  <c:v>764</c:v>
                </c:pt>
                <c:pt idx="8">
                  <c:v>700</c:v>
                </c:pt>
                <c:pt idx="9">
                  <c:v>646</c:v>
                </c:pt>
                <c:pt idx="10">
                  <c:v>600</c:v>
                </c:pt>
                <c:pt idx="11">
                  <c:v>560</c:v>
                </c:pt>
                <c:pt idx="12">
                  <c:v>525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631-424F-AA80-F9FB01953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3431096"/>
        <c:axId val="449374432"/>
      </c:scatterChart>
      <c:valAx>
        <c:axId val="433431096"/>
        <c:scaling>
          <c:orientation val="minMax"/>
          <c:min val="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Wheel Diameter (in)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374432"/>
        <c:crosses val="autoZero"/>
        <c:crossBetween val="midCat"/>
      </c:valAx>
      <c:valAx>
        <c:axId val="449374432"/>
        <c:scaling>
          <c:orientation val="minMax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RPM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431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17E6F-03A6-4739-B702-BD85F54AB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6FE9C-2A6E-44B0-8AE4-670F37F17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7A001-14B0-4B0C-B6BA-3F06BF4B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66F4-8BC0-4BF2-A36A-0AABCCC26A97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24332-C0BB-4D0E-9C83-B86ABFA6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9C4B0-6327-4346-8291-02EA74E4A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5A8D-008F-4DC5-8118-1447022E8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3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012B4-E52D-4756-95FB-C00D6FF1C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5B0F2-397C-4EA8-BDA0-30007147A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9E26A-F7A3-45DD-B7B8-9B3DD1FA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66F4-8BC0-4BF2-A36A-0AABCCC26A97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77F0A-0211-4177-81CE-C1588881F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43EBD-8B68-445E-9652-C11AAE678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5A8D-008F-4DC5-8118-1447022E8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5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A41297-2B21-44A6-8317-115B28705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3DA25-81B5-483F-8359-9F0496EE5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8354A-6E24-48FC-B0E1-718CA33A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66F4-8BC0-4BF2-A36A-0AABCCC26A97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8D4DA-58D8-4656-90C8-BE8EAD47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1E423-4FC5-4CEE-A423-1E718498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5A8D-008F-4DC5-8118-1447022E8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8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76AE6-8F14-4659-82F5-48C94A40A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A5A5E-BFCD-48C0-8AA7-D932F012F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DF171-21AD-41D1-B717-E805CE480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66F4-8BC0-4BF2-A36A-0AABCCC26A97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B1A26-4F6C-4AD9-9570-78EBBA81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343A8-4F3B-4D97-A97E-9C1D2AB9B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5A8D-008F-4DC5-8118-1447022E8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7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EF1C-76A2-41AB-9AFF-EAD388882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23BDC-FA5E-4C54-B1C2-A4DA0274C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1D092-0E83-465D-92BA-2DF2A775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66F4-8BC0-4BF2-A36A-0AABCCC26A97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9DB2C-65CD-4DEA-9496-DCAD5030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17A3-6C36-4512-8491-7ECF96304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5A8D-008F-4DC5-8118-1447022E8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9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3C7C-69A8-413A-B0FB-BE5CE5917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7C7EC-430B-4237-AB7D-422E7C653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D0FA0-780D-4064-A62E-BEE38C9A5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71818-9931-4738-A562-E7860E025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66F4-8BC0-4BF2-A36A-0AABCCC26A97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B4BCB-C3AE-44C9-8736-A86B24B6F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B981F-335F-48B2-90CD-92AD5887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5A8D-008F-4DC5-8118-1447022E8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45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6364-0778-4C82-AE38-AAE6505A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D1E8A-7C8A-48DE-9A8F-3DC07BF2E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B5F07-D8C2-4D03-A8A5-8824CFC8D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579C8-A72C-4B43-89C9-412DADB17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6EF75-BE0E-4282-8CB2-971D0E523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8AE645-3424-420B-A099-343F081B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66F4-8BC0-4BF2-A36A-0AABCCC26A97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BC2A9B-469D-4E6C-A37F-AC3BC0BE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7D0AA-A26A-4E86-AE3C-99527259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5A8D-008F-4DC5-8118-1447022E8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1859-D772-402D-88F4-F49996F26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58097-C24B-4A96-8ED3-A48AC12D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66F4-8BC0-4BF2-A36A-0AABCCC26A97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8AC1EF-44F3-4C04-9FE5-BB462D577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A116D-5DCE-4181-BF7D-5D0A743A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5A8D-008F-4DC5-8118-1447022E8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7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8DC19-6587-43B7-A78A-2FE0172E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66F4-8BC0-4BF2-A36A-0AABCCC26A97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7F79F-DFB6-4CC2-A952-67E7EC78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82E42-F7B2-4C85-A667-DFE60105E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5A8D-008F-4DC5-8118-1447022E8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3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AEEB2-A11D-462A-8C9E-88E26FD9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4CE5F-269F-425A-B95B-BAF8D8CBE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C3E8E-E8CE-4AA7-8AA4-DFC129819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7E0C8-4CBA-4447-8710-74002B95C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66F4-8BC0-4BF2-A36A-0AABCCC26A97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F1597-C0E4-446B-B00F-7A5ACFC1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7EB35-829B-485C-8B2C-690AB24C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5A8D-008F-4DC5-8118-1447022E8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C785A-B6E9-41B5-8660-F4904B46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F83B1-E1FF-40E9-A0F0-D9131CA5D4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7EA48-CC46-4FB4-B449-33A4286DE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02FBE-881D-4843-8B1C-72ABCF147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66F4-8BC0-4BF2-A36A-0AABCCC26A97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2CA49-9149-4004-95D2-656E99AF5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4A828-379F-4975-B019-B3C3C02F0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5A8D-008F-4DC5-8118-1447022E8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8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1F341-4E93-484F-86B6-FC1A68BB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1C309-4928-44A8-B48C-9838D0B6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F5AAF-4B18-41F5-95FE-345ACD7BB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A66F4-8BC0-4BF2-A36A-0AABCCC26A97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ABF8B-2C19-4537-BF32-D59DEB07F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86046-D407-4112-8DEF-07042CE2C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D5A8D-008F-4DC5-8118-1447022E8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, truck, air, small&#10;&#10;Description automatically generated">
            <a:extLst>
              <a:ext uri="{FF2B5EF4-FFF2-40B4-BE49-F238E27FC236}">
                <a16:creationId xmlns:a16="http://schemas.microsoft.com/office/drawing/2014/main" id="{38AA3D69-8CAB-4E64-BFD4-2D3E9D8FD2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5" r="15110"/>
          <a:stretch/>
        </p:blipFill>
        <p:spPr>
          <a:xfrm>
            <a:off x="5468645" y="10"/>
            <a:ext cx="6723050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A934E1-07F2-4F77-B7D2-B07D6F6E2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100" b="1" dirty="0">
                <a:solidFill>
                  <a:srgbClr val="000000"/>
                </a:solidFill>
              </a:rPr>
              <a:t>Bogie Design for a Suspended Solar-Powered ATN Vehicle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876B6-E14F-4FE0-9DA6-770F6DC09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997" y="4057095"/>
            <a:ext cx="2808215" cy="2003878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</a:rPr>
              <a:t>Mohammed Saiyed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Department of Mechanical Engineering 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San Jose State University 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May 14</a:t>
            </a:r>
            <a:r>
              <a:rPr lang="en-US" sz="2000" baseline="30000" dirty="0">
                <a:solidFill>
                  <a:srgbClr val="000000"/>
                </a:solidFill>
              </a:rPr>
              <a:t>th</a:t>
            </a:r>
            <a:r>
              <a:rPr lang="en-US" sz="2000" dirty="0">
                <a:solidFill>
                  <a:srgbClr val="000000"/>
                </a:solidFill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15798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2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EBF3D-8E3C-4481-AE62-789909F15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dirty="0">
                <a:solidFill>
                  <a:srgbClr val="FFFFFF"/>
                </a:solidFill>
              </a:rPr>
              <a:t>Different switching mechanism used commercially and previous work done by SPARTAN Superway.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0BDEBE-7056-4E95-82C0-D1994E0BD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080" y="307731"/>
            <a:ext cx="3657837" cy="3997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F3529D-D229-4710-B377-0F473B29A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3" y="444718"/>
            <a:ext cx="5455917" cy="3723663"/>
          </a:xfrm>
          <a:prstGeom prst="rect">
            <a:avLst/>
          </a:prstGeom>
        </p:spPr>
      </p:pic>
      <p:cxnSp>
        <p:nvCxnSpPr>
          <p:cNvPr id="33" name="Straight Connector 2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2442B7E-01A7-4122-8513-964AD4E6F5D2}"/>
              </a:ext>
            </a:extLst>
          </p:cNvPr>
          <p:cNvSpPr txBox="1"/>
          <p:nvPr/>
        </p:nvSpPr>
        <p:spPr>
          <a:xfrm>
            <a:off x="1887826" y="4215171"/>
            <a:ext cx="3346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H-Ban switching mechanism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B45856-1178-438D-8D6D-AF03931172F9}"/>
              </a:ext>
            </a:extLst>
          </p:cNvPr>
          <p:cNvSpPr/>
          <p:nvPr/>
        </p:nvSpPr>
        <p:spPr>
          <a:xfrm>
            <a:off x="7400254" y="4218839"/>
            <a:ext cx="34874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Bill’s design (SPARTAN Superway), 2020 </a:t>
            </a:r>
          </a:p>
        </p:txBody>
      </p:sp>
    </p:spTree>
    <p:extLst>
      <p:ext uri="{BB962C8B-B14F-4D97-AF65-F5344CB8AC3E}">
        <p14:creationId xmlns:p14="http://schemas.microsoft.com/office/powerpoint/2010/main" val="2351144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oy, truck, air, small&#10;&#10;Description automatically generated">
            <a:extLst>
              <a:ext uri="{FF2B5EF4-FFF2-40B4-BE49-F238E27FC236}">
                <a16:creationId xmlns:a16="http://schemas.microsoft.com/office/drawing/2014/main" id="{6E0CBF54-60E5-4D4C-9D9A-0A306DABF6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763"/>
            <a:ext cx="12192000" cy="6858000"/>
          </a:xfrm>
          <a:prstGeom prst="rect">
            <a:avLst/>
          </a:prstGeom>
        </p:spPr>
      </p:pic>
      <p:sp>
        <p:nvSpPr>
          <p:cNvPr id="12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3F686-33A4-4103-9465-DD23A2E6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>
                <a:solidFill>
                  <a:schemeClr val="bg1"/>
                </a:solidFill>
              </a:rPr>
              <a:t>Design Overview for Bogie Assembly showing major components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2BB088-5B97-4BA0-8916-19AD4221DA95}"/>
              </a:ext>
            </a:extLst>
          </p:cNvPr>
          <p:cNvCxnSpPr/>
          <p:nvPr/>
        </p:nvCxnSpPr>
        <p:spPr>
          <a:xfrm flipH="1">
            <a:off x="8664606" y="1012054"/>
            <a:ext cx="1376039" cy="150032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ADAD5B-39E8-426E-AD63-841B4A3A8238}"/>
              </a:ext>
            </a:extLst>
          </p:cNvPr>
          <p:cNvCxnSpPr>
            <a:cxnSpLocks/>
          </p:cNvCxnSpPr>
          <p:nvPr/>
        </p:nvCxnSpPr>
        <p:spPr>
          <a:xfrm flipH="1">
            <a:off x="7759083" y="408373"/>
            <a:ext cx="1296140" cy="15979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A78D1F5-D35A-4A95-B036-D2FB197EA4F5}"/>
              </a:ext>
            </a:extLst>
          </p:cNvPr>
          <p:cNvCxnSpPr>
            <a:cxnSpLocks/>
          </p:cNvCxnSpPr>
          <p:nvPr/>
        </p:nvCxnSpPr>
        <p:spPr>
          <a:xfrm flipV="1">
            <a:off x="1782377" y="2770158"/>
            <a:ext cx="3579736" cy="112718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9BD2CD-2B67-4F21-A14C-548264A1FB25}"/>
              </a:ext>
            </a:extLst>
          </p:cNvPr>
          <p:cNvCxnSpPr>
            <a:cxnSpLocks/>
          </p:cNvCxnSpPr>
          <p:nvPr/>
        </p:nvCxnSpPr>
        <p:spPr>
          <a:xfrm flipH="1">
            <a:off x="9250532" y="2916315"/>
            <a:ext cx="1707472" cy="123843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D47B50-31E1-4CAE-9EDA-5C4807D33681}"/>
              </a:ext>
            </a:extLst>
          </p:cNvPr>
          <p:cNvCxnSpPr/>
          <p:nvPr/>
        </p:nvCxnSpPr>
        <p:spPr>
          <a:xfrm flipH="1">
            <a:off x="8664606" y="2325950"/>
            <a:ext cx="1376039" cy="120958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3D8C0FC-9383-42B8-9205-25B758B7EEBA}"/>
              </a:ext>
            </a:extLst>
          </p:cNvPr>
          <p:cNvCxnSpPr>
            <a:cxnSpLocks/>
          </p:cNvCxnSpPr>
          <p:nvPr/>
        </p:nvCxnSpPr>
        <p:spPr>
          <a:xfrm flipV="1">
            <a:off x="5477522" y="6079787"/>
            <a:ext cx="3187084" cy="28550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E4D6A71-01A9-4490-AD52-DFFAA1E92813}"/>
              </a:ext>
            </a:extLst>
          </p:cNvPr>
          <p:cNvCxnSpPr>
            <a:cxnSpLocks/>
          </p:cNvCxnSpPr>
          <p:nvPr/>
        </p:nvCxnSpPr>
        <p:spPr>
          <a:xfrm flipV="1">
            <a:off x="3533313" y="5291091"/>
            <a:ext cx="2317071" cy="33735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B2CB6F8-B600-42EA-9B0F-5BD1558617C7}"/>
              </a:ext>
            </a:extLst>
          </p:cNvPr>
          <p:cNvSpPr txBox="1"/>
          <p:nvPr/>
        </p:nvSpPr>
        <p:spPr>
          <a:xfrm>
            <a:off x="9055223" y="208170"/>
            <a:ext cx="228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Switching Mechanism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29BCF4-4B4F-4329-B39A-C9CF56B342E5}"/>
              </a:ext>
            </a:extLst>
          </p:cNvPr>
          <p:cNvSpPr txBox="1"/>
          <p:nvPr/>
        </p:nvSpPr>
        <p:spPr>
          <a:xfrm>
            <a:off x="10008094" y="812144"/>
            <a:ext cx="158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Switch support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4CDC15-9DF0-460B-9D99-EF74F523950D}"/>
              </a:ext>
            </a:extLst>
          </p:cNvPr>
          <p:cNvSpPr txBox="1"/>
          <p:nvPr/>
        </p:nvSpPr>
        <p:spPr>
          <a:xfrm>
            <a:off x="9981554" y="2034752"/>
            <a:ext cx="207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Frame Shock Mount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F8B6BE-2AC4-4657-86D3-A92155A4891B}"/>
              </a:ext>
            </a:extLst>
          </p:cNvPr>
          <p:cNvSpPr txBox="1"/>
          <p:nvPr/>
        </p:nvSpPr>
        <p:spPr>
          <a:xfrm>
            <a:off x="10958004" y="2746075"/>
            <a:ext cx="110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Swingarm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675546F-BC8D-42FB-ABF7-1408D2CD3A80}"/>
              </a:ext>
            </a:extLst>
          </p:cNvPr>
          <p:cNvCxnSpPr/>
          <p:nvPr/>
        </p:nvCxnSpPr>
        <p:spPr>
          <a:xfrm flipH="1" flipV="1">
            <a:off x="10329117" y="4714042"/>
            <a:ext cx="754602" cy="57704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F352C43-0976-483D-8E23-287A7FFF05C2}"/>
              </a:ext>
            </a:extLst>
          </p:cNvPr>
          <p:cNvSpPr txBox="1"/>
          <p:nvPr/>
        </p:nvSpPr>
        <p:spPr>
          <a:xfrm>
            <a:off x="10555550" y="5513033"/>
            <a:ext cx="143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 Wheels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993F47-DB9F-4700-BE4F-82C2E745D647}"/>
              </a:ext>
            </a:extLst>
          </p:cNvPr>
          <p:cNvSpPr txBox="1"/>
          <p:nvPr/>
        </p:nvSpPr>
        <p:spPr>
          <a:xfrm>
            <a:off x="3914775" y="6180623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Guide Wheels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C931A4-AEDF-4486-B87E-4DE78358591B}"/>
              </a:ext>
            </a:extLst>
          </p:cNvPr>
          <p:cNvSpPr txBox="1"/>
          <p:nvPr/>
        </p:nvSpPr>
        <p:spPr>
          <a:xfrm>
            <a:off x="1260907" y="5443777"/>
            <a:ext cx="2311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Cabin is Attached Here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0B6662-0566-42BC-8559-974E307F1E90}"/>
              </a:ext>
            </a:extLst>
          </p:cNvPr>
          <p:cNvSpPr txBox="1"/>
          <p:nvPr/>
        </p:nvSpPr>
        <p:spPr>
          <a:xfrm>
            <a:off x="416193" y="3712678"/>
            <a:ext cx="134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Battery Pack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FFD7934-96E5-4A36-9C78-A5D771C33B09}"/>
              </a:ext>
            </a:extLst>
          </p:cNvPr>
          <p:cNvCxnSpPr>
            <a:cxnSpLocks/>
          </p:cNvCxnSpPr>
          <p:nvPr/>
        </p:nvCxnSpPr>
        <p:spPr>
          <a:xfrm flipV="1">
            <a:off x="2416576" y="3773801"/>
            <a:ext cx="3353909" cy="6739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EB172DA-C1C8-492A-9CD3-872762FC0298}"/>
              </a:ext>
            </a:extLst>
          </p:cNvPr>
          <p:cNvSpPr txBox="1"/>
          <p:nvPr/>
        </p:nvSpPr>
        <p:spPr>
          <a:xfrm>
            <a:off x="1105717" y="4263048"/>
            <a:ext cx="135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Bogie Frame</a:t>
            </a:r>
          </a:p>
        </p:txBody>
      </p:sp>
    </p:spTree>
    <p:extLst>
      <p:ext uri="{BB962C8B-B14F-4D97-AF65-F5344CB8AC3E}">
        <p14:creationId xmlns:p14="http://schemas.microsoft.com/office/powerpoint/2010/main" val="2267428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1ADC70-97D9-45BD-B40B-04304C88EEF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5924" r="4812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28D3-85EC-44F5-BC3D-6EB073F4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Bogie on top of a guideway with switching mechanism in action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9F9821-0E87-47D3-B09A-B12E7EA338D6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682131" y="5741131"/>
            <a:ext cx="2994894" cy="31938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D03D774-3221-465F-8D10-516315D4108F}"/>
              </a:ext>
            </a:extLst>
          </p:cNvPr>
          <p:cNvSpPr txBox="1"/>
          <p:nvPr/>
        </p:nvSpPr>
        <p:spPr>
          <a:xfrm>
            <a:off x="6677025" y="5279466"/>
            <a:ext cx="4050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Bottom guide wheels making contact with the track to keep the bogie centered on the track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C5E302-4EE6-4853-BA09-15D64FB360F0}"/>
              </a:ext>
            </a:extLst>
          </p:cNvPr>
          <p:cNvCxnSpPr>
            <a:cxnSpLocks/>
          </p:cNvCxnSpPr>
          <p:nvPr/>
        </p:nvCxnSpPr>
        <p:spPr>
          <a:xfrm flipH="1" flipV="1">
            <a:off x="4343400" y="3686175"/>
            <a:ext cx="1676401" cy="87204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E944410-AB73-4D3D-ACA9-96F65FCD5B0E}"/>
              </a:ext>
            </a:extLst>
          </p:cNvPr>
          <p:cNvSpPr txBox="1"/>
          <p:nvPr/>
        </p:nvSpPr>
        <p:spPr>
          <a:xfrm>
            <a:off x="6019801" y="4235057"/>
            <a:ext cx="322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Switch hooks theses wheels into the track to turn the bogie </a:t>
            </a:r>
          </a:p>
        </p:txBody>
      </p:sp>
    </p:spTree>
    <p:extLst>
      <p:ext uri="{BB962C8B-B14F-4D97-AF65-F5344CB8AC3E}">
        <p14:creationId xmlns:p14="http://schemas.microsoft.com/office/powerpoint/2010/main" val="193300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45D0B-DDA9-43CF-B354-02CC5699E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Switch bar support to compliment the switching mechanism</a:t>
            </a:r>
          </a:p>
        </p:txBody>
      </p:sp>
      <p:pic>
        <p:nvPicPr>
          <p:cNvPr id="8" name="Picture 7" descr="A picture containing indoor, toy, sitting, table&#10;&#10;Description automatically generated">
            <a:extLst>
              <a:ext uri="{FF2B5EF4-FFF2-40B4-BE49-F238E27FC236}">
                <a16:creationId xmlns:a16="http://schemas.microsoft.com/office/drawing/2014/main" id="{79C0CCA6-F0AA-4A49-B2FF-712CE5165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078" y="643466"/>
            <a:ext cx="6689175" cy="556873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E9EE01-F2BB-4AB6-BFE8-8C5F6106B07B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861540" y="4659549"/>
            <a:ext cx="4512026" cy="10010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4F71745-457A-4DCA-8CA0-40CF6DAA312F}"/>
              </a:ext>
            </a:extLst>
          </p:cNvPr>
          <p:cNvSpPr txBox="1"/>
          <p:nvPr/>
        </p:nvSpPr>
        <p:spPr>
          <a:xfrm>
            <a:off x="1506553" y="5660609"/>
            <a:ext cx="270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Transfers load to the frame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34485E-2CE2-4D50-80AC-F500AC00F740}"/>
              </a:ext>
            </a:extLst>
          </p:cNvPr>
          <p:cNvCxnSpPr>
            <a:cxnSpLocks/>
          </p:cNvCxnSpPr>
          <p:nvPr/>
        </p:nvCxnSpPr>
        <p:spPr>
          <a:xfrm flipH="1">
            <a:off x="7003915" y="362674"/>
            <a:ext cx="1595335" cy="8347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04590DE-B70C-492E-A449-0F3A2A79E198}"/>
              </a:ext>
            </a:extLst>
          </p:cNvPr>
          <p:cNvSpPr txBox="1"/>
          <p:nvPr/>
        </p:nvSpPr>
        <p:spPr>
          <a:xfrm>
            <a:off x="7702113" y="36302"/>
            <a:ext cx="179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Direction of Load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5679EC-90B6-417A-8948-7BB4F16F738C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9640112" y="1574019"/>
            <a:ext cx="1050586" cy="195712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50C1975-987C-435A-8A18-B22792AC433F}"/>
              </a:ext>
            </a:extLst>
          </p:cNvPr>
          <p:cNvSpPr txBox="1"/>
          <p:nvPr/>
        </p:nvSpPr>
        <p:spPr>
          <a:xfrm>
            <a:off x="9778962" y="927688"/>
            <a:ext cx="182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Rubber to reduce noise </a:t>
            </a:r>
          </a:p>
        </p:txBody>
      </p:sp>
    </p:spTree>
    <p:extLst>
      <p:ext uri="{BB962C8B-B14F-4D97-AF65-F5344CB8AC3E}">
        <p14:creationId xmlns:p14="http://schemas.microsoft.com/office/powerpoint/2010/main" val="3619612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1E8F1-8604-4321-A0A5-31770C51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FEA analysis results of the support block to transfer load to the frame.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1FF1C6-E64A-49DD-B078-D0C1DA6C318D}"/>
              </a:ext>
            </a:extLst>
          </p:cNvPr>
          <p:cNvPicPr/>
          <p:nvPr/>
        </p:nvPicPr>
        <p:blipFill rotWithShape="1">
          <a:blip r:embed="rId2"/>
          <a:srcRect r="56" b="2"/>
          <a:stretch/>
        </p:blipFill>
        <p:spPr>
          <a:xfrm>
            <a:off x="317635" y="365525"/>
            <a:ext cx="4160452" cy="30492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456EAA-7EB8-43E7-B1C8-76C2253A8FD3}"/>
              </a:ext>
            </a:extLst>
          </p:cNvPr>
          <p:cNvPicPr/>
          <p:nvPr/>
        </p:nvPicPr>
        <p:blipFill rotWithShape="1">
          <a:blip r:embed="rId3"/>
          <a:srcRect t="2116" r="2" b="634"/>
          <a:stretch/>
        </p:blipFill>
        <p:spPr>
          <a:xfrm>
            <a:off x="5616011" y="94046"/>
            <a:ext cx="4696153" cy="325399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4B5AFF3-23B7-4B44-803D-21CCEA81572C}"/>
              </a:ext>
            </a:extLst>
          </p:cNvPr>
          <p:cNvPicPr/>
          <p:nvPr/>
        </p:nvPicPr>
        <p:blipFill rotWithShape="1">
          <a:blip r:embed="rId4"/>
          <a:srcRect t="2582" r="-1" b="1689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5371F3-7726-4C6F-A356-E8C22D297AC3}"/>
              </a:ext>
            </a:extLst>
          </p:cNvPr>
          <p:cNvSpPr txBox="1"/>
          <p:nvPr/>
        </p:nvSpPr>
        <p:spPr>
          <a:xfrm>
            <a:off x="7060120" y="3107461"/>
            <a:ext cx="3252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Factor of Safety (minimum = 5.3)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D5AF56-7E52-45E8-85C8-D73B224262C6}"/>
              </a:ext>
            </a:extLst>
          </p:cNvPr>
          <p:cNvSpPr txBox="1"/>
          <p:nvPr/>
        </p:nvSpPr>
        <p:spPr>
          <a:xfrm>
            <a:off x="797425" y="6477802"/>
            <a:ext cx="3566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Deflection (maximum  = 0.0022mm)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077F4-4E23-41EF-B76C-0BCC93653F1B}"/>
              </a:ext>
            </a:extLst>
          </p:cNvPr>
          <p:cNvSpPr txBox="1"/>
          <p:nvPr/>
        </p:nvSpPr>
        <p:spPr>
          <a:xfrm>
            <a:off x="898634" y="-3807"/>
            <a:ext cx="312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Von Mises (maximum 5.1E6Pa) </a:t>
            </a:r>
          </a:p>
        </p:txBody>
      </p:sp>
    </p:spTree>
    <p:extLst>
      <p:ext uri="{BB962C8B-B14F-4D97-AF65-F5344CB8AC3E}">
        <p14:creationId xmlns:p14="http://schemas.microsoft.com/office/powerpoint/2010/main" val="2447350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497FB-D73A-4B6E-8454-9F22C37E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Frame components</a:t>
            </a:r>
          </a:p>
        </p:txBody>
      </p:sp>
      <p:pic>
        <p:nvPicPr>
          <p:cNvPr id="4" name="Picture 3" descr="A picture containing building, gate, bridge&#10;&#10;Description automatically generated">
            <a:extLst>
              <a:ext uri="{FF2B5EF4-FFF2-40B4-BE49-F238E27FC236}">
                <a16:creationId xmlns:a16="http://schemas.microsoft.com/office/drawing/2014/main" id="{A07EFDFC-4FC9-4463-9BCE-46346889C0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77316" y="969831"/>
            <a:ext cx="6780700" cy="491600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F4A0C79-9433-42CC-8E9D-F3CC50B5C7CF}"/>
              </a:ext>
            </a:extLst>
          </p:cNvPr>
          <p:cNvCxnSpPr/>
          <p:nvPr/>
        </p:nvCxnSpPr>
        <p:spPr>
          <a:xfrm flipH="1">
            <a:off x="7977673" y="513184"/>
            <a:ext cx="746449" cy="73711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E36604-66B8-4B64-B1B6-572B2914C5FC}"/>
              </a:ext>
            </a:extLst>
          </p:cNvPr>
          <p:cNvCxnSpPr/>
          <p:nvPr/>
        </p:nvCxnSpPr>
        <p:spPr>
          <a:xfrm>
            <a:off x="8724122" y="513184"/>
            <a:ext cx="0" cy="88640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9F9CA3-1523-484B-BFCF-F36A119A2B56}"/>
              </a:ext>
            </a:extLst>
          </p:cNvPr>
          <p:cNvCxnSpPr/>
          <p:nvPr/>
        </p:nvCxnSpPr>
        <p:spPr>
          <a:xfrm flipV="1">
            <a:off x="5533053" y="5346441"/>
            <a:ext cx="1735494" cy="89573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F264E2-1F3C-474D-B4DE-BFA37CF82ED1}"/>
              </a:ext>
            </a:extLst>
          </p:cNvPr>
          <p:cNvCxnSpPr/>
          <p:nvPr/>
        </p:nvCxnSpPr>
        <p:spPr>
          <a:xfrm flipV="1">
            <a:off x="5533053" y="5029200"/>
            <a:ext cx="2634613" cy="121298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C6C59B-78F0-4A97-8CF5-B69793A6532D}"/>
              </a:ext>
            </a:extLst>
          </p:cNvPr>
          <p:cNvCxnSpPr/>
          <p:nvPr/>
        </p:nvCxnSpPr>
        <p:spPr>
          <a:xfrm flipV="1">
            <a:off x="5533053" y="5551714"/>
            <a:ext cx="2444620" cy="69046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C5E6C4-182A-4473-BFA1-D9835E0A8183}"/>
              </a:ext>
            </a:extLst>
          </p:cNvPr>
          <p:cNvCxnSpPr/>
          <p:nvPr/>
        </p:nvCxnSpPr>
        <p:spPr>
          <a:xfrm flipV="1">
            <a:off x="5533053" y="5122506"/>
            <a:ext cx="3415004" cy="11196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F3C9BE-9A0C-4B07-A715-D5A76AD0C402}"/>
              </a:ext>
            </a:extLst>
          </p:cNvPr>
          <p:cNvCxnSpPr>
            <a:cxnSpLocks/>
          </p:cNvCxnSpPr>
          <p:nvPr/>
        </p:nvCxnSpPr>
        <p:spPr>
          <a:xfrm flipH="1">
            <a:off x="10375641" y="1250302"/>
            <a:ext cx="270588" cy="121148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F67F393-C7DF-45CF-BEBF-D32B3246ECB0}"/>
              </a:ext>
            </a:extLst>
          </p:cNvPr>
          <p:cNvCxnSpPr/>
          <p:nvPr/>
        </p:nvCxnSpPr>
        <p:spPr>
          <a:xfrm flipV="1">
            <a:off x="3760237" y="4021494"/>
            <a:ext cx="1595534" cy="132494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876D6FC-2CDC-4D0A-8219-92098C389A0F}"/>
              </a:ext>
            </a:extLst>
          </p:cNvPr>
          <p:cNvCxnSpPr/>
          <p:nvPr/>
        </p:nvCxnSpPr>
        <p:spPr>
          <a:xfrm flipV="1">
            <a:off x="3760237" y="4404049"/>
            <a:ext cx="1772816" cy="94239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F40EB6B-CB7C-4C43-A3E4-8067CBE43EDF}"/>
              </a:ext>
            </a:extLst>
          </p:cNvPr>
          <p:cNvCxnSpPr>
            <a:cxnSpLocks/>
          </p:cNvCxnSpPr>
          <p:nvPr/>
        </p:nvCxnSpPr>
        <p:spPr>
          <a:xfrm>
            <a:off x="4777315" y="1149999"/>
            <a:ext cx="1891263" cy="243062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41A3E7E-5734-44FC-B914-811FB90534BB}"/>
              </a:ext>
            </a:extLst>
          </p:cNvPr>
          <p:cNvSpPr txBox="1"/>
          <p:nvPr/>
        </p:nvSpPr>
        <p:spPr>
          <a:xfrm>
            <a:off x="4552764" y="6242180"/>
            <a:ext cx="21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Cabin Attached Here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19C90D-82BA-4A5D-A328-945B625D2C1C}"/>
              </a:ext>
            </a:extLst>
          </p:cNvPr>
          <p:cNvSpPr txBox="1"/>
          <p:nvPr/>
        </p:nvSpPr>
        <p:spPr>
          <a:xfrm>
            <a:off x="2465533" y="5301016"/>
            <a:ext cx="223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Forks for guidewheels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AD7A51-8BBA-4911-AF3F-56BF14F05E62}"/>
              </a:ext>
            </a:extLst>
          </p:cNvPr>
          <p:cNvSpPr txBox="1"/>
          <p:nvPr/>
        </p:nvSpPr>
        <p:spPr>
          <a:xfrm>
            <a:off x="3605683" y="734014"/>
            <a:ext cx="226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Saving cutouts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1F91AD-6610-4BF3-B218-4954A2CBFC10}"/>
              </a:ext>
            </a:extLst>
          </p:cNvPr>
          <p:cNvSpPr txBox="1"/>
          <p:nvPr/>
        </p:nvSpPr>
        <p:spPr>
          <a:xfrm>
            <a:off x="6954887" y="197890"/>
            <a:ext cx="353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Attached using L brackets and bolts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1D0FC5-77C8-4F3D-8D9C-26D5F911C1AC}"/>
              </a:ext>
            </a:extLst>
          </p:cNvPr>
          <p:cNvSpPr txBox="1"/>
          <p:nvPr/>
        </p:nvSpPr>
        <p:spPr>
          <a:xfrm>
            <a:off x="9772287" y="613490"/>
            <a:ext cx="2463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Follows the curve to transfer load to the frame</a:t>
            </a:r>
          </a:p>
        </p:txBody>
      </p:sp>
    </p:spTree>
    <p:extLst>
      <p:ext uri="{BB962C8B-B14F-4D97-AF65-F5344CB8AC3E}">
        <p14:creationId xmlns:p14="http://schemas.microsoft.com/office/powerpoint/2010/main" val="3434351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392DE-298E-475F-B1F6-595B13C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914737"/>
            <a:ext cx="7772400" cy="1012806"/>
          </a:xfrm>
          <a:solidFill>
            <a:srgbClr val="FFFFFF">
              <a:alpha val="10000"/>
            </a:srgb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2800"/>
              <a:t>FEA analysis results for the bogie frame and frame shock mount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2531E-04C3-4CD4-80D2-FC90C53AA4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89625" y="2582863"/>
            <a:ext cx="4919663" cy="3119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3DCE3A-1831-4F6E-8AAF-FCD763CF5B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82713" y="2582863"/>
            <a:ext cx="4424363" cy="3119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678882-B252-46E6-B2FC-D37B8EF69E2B}"/>
              </a:ext>
            </a:extLst>
          </p:cNvPr>
          <p:cNvSpPr txBox="1"/>
          <p:nvPr/>
        </p:nvSpPr>
        <p:spPr>
          <a:xfrm>
            <a:off x="3135473" y="5332969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10000N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F0266-FE22-485C-876D-4B2F7B44C6B5}"/>
              </a:ext>
            </a:extLst>
          </p:cNvPr>
          <p:cNvSpPr txBox="1"/>
          <p:nvPr/>
        </p:nvSpPr>
        <p:spPr>
          <a:xfrm>
            <a:off x="9311951" y="396551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2500N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59407-B1C0-4E85-8C70-95E82176977C}"/>
              </a:ext>
            </a:extLst>
          </p:cNvPr>
          <p:cNvSpPr txBox="1"/>
          <p:nvPr/>
        </p:nvSpPr>
        <p:spPr>
          <a:xfrm>
            <a:off x="1875453" y="5784979"/>
            <a:ext cx="2982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Maximum Stress 1.17E8 Pa</a:t>
            </a:r>
          </a:p>
          <a:p>
            <a:r>
              <a:rPr lang="en-US" dirty="0"/>
              <a:t>Minimum Factor of Safety 5.3</a:t>
            </a:r>
          </a:p>
          <a:p>
            <a:r>
              <a:rPr lang="en-US" dirty="0"/>
              <a:t>Maximum Deflection 0.40mm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AC1B56-ACC6-42E6-A86D-506F506461B0}"/>
              </a:ext>
            </a:extLst>
          </p:cNvPr>
          <p:cNvSpPr txBox="1"/>
          <p:nvPr/>
        </p:nvSpPr>
        <p:spPr>
          <a:xfrm>
            <a:off x="6999652" y="5754474"/>
            <a:ext cx="2982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Maximum Stress 8.03E7 Pa</a:t>
            </a:r>
          </a:p>
          <a:p>
            <a:r>
              <a:rPr lang="en-US" dirty="0"/>
              <a:t>Minimum Factor of Safety 4.3 </a:t>
            </a:r>
          </a:p>
          <a:p>
            <a:r>
              <a:rPr lang="en-US" dirty="0"/>
              <a:t>Maximum Deflection 0.32mm</a:t>
            </a:r>
          </a:p>
        </p:txBody>
      </p:sp>
    </p:spTree>
    <p:extLst>
      <p:ext uri="{BB962C8B-B14F-4D97-AF65-F5344CB8AC3E}">
        <p14:creationId xmlns:p14="http://schemas.microsoft.com/office/powerpoint/2010/main" val="2061022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3007D-9E9A-4118-B731-069100C9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Swingarm design ang how it works with the frame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D6BC4-8053-4CCA-BB31-AA6601CF7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503812"/>
            <a:ext cx="6780700" cy="384804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3B48C4-A342-475C-A3BD-3F368694F070}"/>
              </a:ext>
            </a:extLst>
          </p:cNvPr>
          <p:cNvCxnSpPr>
            <a:cxnSpLocks/>
            <a:stCxn id="17" idx="3"/>
          </p:cNvCxnSpPr>
          <p:nvPr/>
        </p:nvCxnSpPr>
        <p:spPr>
          <a:xfrm flipH="1" flipV="1">
            <a:off x="5385054" y="3275185"/>
            <a:ext cx="28498" cy="226134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C41F9F-D189-412C-BDF9-C5C8BAC41FA1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5413552" y="5081125"/>
            <a:ext cx="2221688" cy="4554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861299-09BE-47FC-AC35-3E2986F7CBFF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10840065" y="4514523"/>
            <a:ext cx="0" cy="140204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F7ABBB-616C-4FAB-AD97-46401E9BDF45}"/>
              </a:ext>
            </a:extLst>
          </p:cNvPr>
          <p:cNvCxnSpPr/>
          <p:nvPr/>
        </p:nvCxnSpPr>
        <p:spPr>
          <a:xfrm flipH="1">
            <a:off x="8509819" y="1777181"/>
            <a:ext cx="966020" cy="70054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256F5CE-02B8-470B-993B-797F24667521}"/>
              </a:ext>
            </a:extLst>
          </p:cNvPr>
          <p:cNvSpPr txBox="1"/>
          <p:nvPr/>
        </p:nvSpPr>
        <p:spPr>
          <a:xfrm>
            <a:off x="3019499" y="5351859"/>
            <a:ext cx="239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Swing Arm Pivot Points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D6689B-C967-4F79-8D20-7951FE44D90C}"/>
              </a:ext>
            </a:extLst>
          </p:cNvPr>
          <p:cNvSpPr txBox="1"/>
          <p:nvPr/>
        </p:nvSpPr>
        <p:spPr>
          <a:xfrm>
            <a:off x="9475839" y="1574019"/>
            <a:ext cx="14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Shock Mount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B3590F-61A6-49CE-AA28-B3E456296B52}"/>
              </a:ext>
            </a:extLst>
          </p:cNvPr>
          <p:cNvSpPr txBox="1"/>
          <p:nvPr/>
        </p:nvSpPr>
        <p:spPr>
          <a:xfrm>
            <a:off x="9997815" y="5916563"/>
            <a:ext cx="168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Adjustable Axle </a:t>
            </a:r>
          </a:p>
        </p:txBody>
      </p:sp>
    </p:spTree>
    <p:extLst>
      <p:ext uri="{BB962C8B-B14F-4D97-AF65-F5344CB8AC3E}">
        <p14:creationId xmlns:p14="http://schemas.microsoft.com/office/powerpoint/2010/main" val="119610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A1563-A02F-42B6-8B9C-ED7177CCC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Swingarm FEA analysis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9046A-9063-4959-A022-067AA31830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18129" y="4122389"/>
            <a:ext cx="3955742" cy="2323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38532B-0D7B-4037-B0C5-D2C34D4E16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159878" y="4122389"/>
            <a:ext cx="3957662" cy="2323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45CBAC-76C5-441B-B83E-96116061049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45178" y="285078"/>
            <a:ext cx="6629400" cy="3481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BAC70E-38A9-4DC0-AF34-8DF489D17357}"/>
              </a:ext>
            </a:extLst>
          </p:cNvPr>
          <p:cNvSpPr txBox="1"/>
          <p:nvPr/>
        </p:nvSpPr>
        <p:spPr>
          <a:xfrm>
            <a:off x="7680681" y="790534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2500N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1B57D1-E38B-4DB9-A8A9-A32C98B8E1D9}"/>
              </a:ext>
            </a:extLst>
          </p:cNvPr>
          <p:cNvSpPr txBox="1"/>
          <p:nvPr/>
        </p:nvSpPr>
        <p:spPr>
          <a:xfrm>
            <a:off x="6582813" y="3055223"/>
            <a:ext cx="510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Fixed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D325DF-FD49-482A-945A-FE3BAD340D34}"/>
              </a:ext>
            </a:extLst>
          </p:cNvPr>
          <p:cNvSpPr txBox="1"/>
          <p:nvPr/>
        </p:nvSpPr>
        <p:spPr>
          <a:xfrm>
            <a:off x="4333461" y="6388256"/>
            <a:ext cx="3252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Factor of Safety (minimum = 2.1)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C29CD6-6723-4DE8-BBC9-A55EB467F1CF}"/>
              </a:ext>
            </a:extLst>
          </p:cNvPr>
          <p:cNvSpPr txBox="1"/>
          <p:nvPr/>
        </p:nvSpPr>
        <p:spPr>
          <a:xfrm>
            <a:off x="8616122" y="6427590"/>
            <a:ext cx="3332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Deflection (maximum  = 0.86mm)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85079-0E41-4098-A4C7-0DEB878676CB}"/>
              </a:ext>
            </a:extLst>
          </p:cNvPr>
          <p:cNvSpPr txBox="1"/>
          <p:nvPr/>
        </p:nvSpPr>
        <p:spPr>
          <a:xfrm>
            <a:off x="7853422" y="3442532"/>
            <a:ext cx="312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Von Mises (maximum 2.8E8Pa) </a:t>
            </a:r>
          </a:p>
        </p:txBody>
      </p:sp>
    </p:spTree>
    <p:extLst>
      <p:ext uri="{BB962C8B-B14F-4D97-AF65-F5344CB8AC3E}">
        <p14:creationId xmlns:p14="http://schemas.microsoft.com/office/powerpoint/2010/main" val="976721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A92AE-5529-4DDE-8953-0230D935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Battery pack specifications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00587B4-8B75-4643-9106-1009B648D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019540"/>
              </p:ext>
            </p:extLst>
          </p:nvPr>
        </p:nvGraphicFramePr>
        <p:xfrm>
          <a:off x="1492250" y="3003550"/>
          <a:ext cx="4786312" cy="2736846"/>
        </p:xfrm>
        <a:graphic>
          <a:graphicData uri="http://schemas.openxmlformats.org/drawingml/2006/table">
            <a:tbl>
              <a:tblPr firstRow="1">
                <a:tableStyleId>{8799B23B-EC83-4686-B30A-512413B5E67A}</a:tableStyleId>
              </a:tblPr>
              <a:tblGrid>
                <a:gridCol w="2785656">
                  <a:extLst>
                    <a:ext uri="{9D8B030D-6E8A-4147-A177-3AD203B41FA5}">
                      <a16:colId xmlns:a16="http://schemas.microsoft.com/office/drawing/2014/main" val="3816550421"/>
                    </a:ext>
                  </a:extLst>
                </a:gridCol>
                <a:gridCol w="2000656">
                  <a:extLst>
                    <a:ext uri="{9D8B030D-6E8A-4147-A177-3AD203B41FA5}">
                      <a16:colId xmlns:a16="http://schemas.microsoft.com/office/drawing/2014/main" val="1331623487"/>
                    </a:ext>
                  </a:extLst>
                </a:gridCol>
              </a:tblGrid>
              <a:tr h="39097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High Voltage Pack</a:t>
                      </a:r>
                    </a:p>
                  </a:txBody>
                  <a:tcPr marL="88859" marR="88859" marT="44429" marB="44429"/>
                </a:tc>
                <a:tc hMerge="1"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994625"/>
                  </a:ext>
                </a:extLst>
              </a:tr>
              <a:tr h="390978">
                <a:tc>
                  <a:txBody>
                    <a:bodyPr/>
                    <a:lstStyle/>
                    <a:p>
                      <a:r>
                        <a:rPr lang="en-US" sz="1700" b="0"/>
                        <a:t>Parallel Connections</a:t>
                      </a:r>
                    </a:p>
                  </a:txBody>
                  <a:tcPr marL="88859" marR="88859" marT="44429" marB="44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/>
                        <a:t>16</a:t>
                      </a:r>
                    </a:p>
                  </a:txBody>
                  <a:tcPr marL="88859" marR="88859" marT="44429" marB="44429"/>
                </a:tc>
                <a:extLst>
                  <a:ext uri="{0D108BD9-81ED-4DB2-BD59-A6C34878D82A}">
                    <a16:rowId xmlns:a16="http://schemas.microsoft.com/office/drawing/2014/main" val="781268401"/>
                  </a:ext>
                </a:extLst>
              </a:tr>
              <a:tr h="390978">
                <a:tc>
                  <a:txBody>
                    <a:bodyPr/>
                    <a:lstStyle/>
                    <a:p>
                      <a:r>
                        <a:rPr lang="en-US" sz="1700"/>
                        <a:t>Series Connections</a:t>
                      </a:r>
                    </a:p>
                  </a:txBody>
                  <a:tcPr marL="88859" marR="88859" marT="44429" marB="44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72</a:t>
                      </a:r>
                    </a:p>
                  </a:txBody>
                  <a:tcPr marL="88859" marR="88859" marT="44429" marB="44429"/>
                </a:tc>
                <a:extLst>
                  <a:ext uri="{0D108BD9-81ED-4DB2-BD59-A6C34878D82A}">
                    <a16:rowId xmlns:a16="http://schemas.microsoft.com/office/drawing/2014/main" val="521529753"/>
                  </a:ext>
                </a:extLst>
              </a:tr>
              <a:tr h="390978">
                <a:tc>
                  <a:txBody>
                    <a:bodyPr/>
                    <a:lstStyle/>
                    <a:p>
                      <a:r>
                        <a:rPr lang="en-US" sz="1700"/>
                        <a:t>Total Cells</a:t>
                      </a:r>
                    </a:p>
                  </a:txBody>
                  <a:tcPr marL="88859" marR="88859" marT="44429" marB="44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1152 Cells</a:t>
                      </a:r>
                    </a:p>
                  </a:txBody>
                  <a:tcPr marL="88859" marR="88859" marT="44429" marB="44429"/>
                </a:tc>
                <a:extLst>
                  <a:ext uri="{0D108BD9-81ED-4DB2-BD59-A6C34878D82A}">
                    <a16:rowId xmlns:a16="http://schemas.microsoft.com/office/drawing/2014/main" val="3312001826"/>
                  </a:ext>
                </a:extLst>
              </a:tr>
              <a:tr h="390978">
                <a:tc>
                  <a:txBody>
                    <a:bodyPr/>
                    <a:lstStyle/>
                    <a:p>
                      <a:r>
                        <a:rPr lang="en-US" sz="1700"/>
                        <a:t>Voltage</a:t>
                      </a:r>
                    </a:p>
                  </a:txBody>
                  <a:tcPr marL="88859" marR="88859" marT="44429" marB="44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273.6 V</a:t>
                      </a:r>
                    </a:p>
                  </a:txBody>
                  <a:tcPr marL="88859" marR="88859" marT="44429" marB="44429"/>
                </a:tc>
                <a:extLst>
                  <a:ext uri="{0D108BD9-81ED-4DB2-BD59-A6C34878D82A}">
                    <a16:rowId xmlns:a16="http://schemas.microsoft.com/office/drawing/2014/main" val="2686766736"/>
                  </a:ext>
                </a:extLst>
              </a:tr>
              <a:tr h="390978">
                <a:tc>
                  <a:txBody>
                    <a:bodyPr/>
                    <a:lstStyle/>
                    <a:p>
                      <a:r>
                        <a:rPr lang="en-US" sz="1700"/>
                        <a:t>Capacity</a:t>
                      </a:r>
                    </a:p>
                  </a:txBody>
                  <a:tcPr marL="88859" marR="88859" marT="44429" marB="44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21,888 Wh</a:t>
                      </a:r>
                    </a:p>
                  </a:txBody>
                  <a:tcPr marL="88859" marR="88859" marT="44429" marB="44429"/>
                </a:tc>
                <a:extLst>
                  <a:ext uri="{0D108BD9-81ED-4DB2-BD59-A6C34878D82A}">
                    <a16:rowId xmlns:a16="http://schemas.microsoft.com/office/drawing/2014/main" val="1742436736"/>
                  </a:ext>
                </a:extLst>
              </a:tr>
              <a:tr h="390978">
                <a:tc>
                  <a:txBody>
                    <a:bodyPr/>
                    <a:lstStyle/>
                    <a:p>
                      <a:r>
                        <a:rPr lang="en-US" sz="1700"/>
                        <a:t>Cell Weight</a:t>
                      </a:r>
                    </a:p>
                  </a:txBody>
                  <a:tcPr marL="88859" marR="88859" marT="44429" marB="44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74.88 Kg</a:t>
                      </a:r>
                    </a:p>
                  </a:txBody>
                  <a:tcPr marL="88859" marR="88859" marT="44429" marB="44429"/>
                </a:tc>
                <a:extLst>
                  <a:ext uri="{0D108BD9-81ED-4DB2-BD59-A6C34878D82A}">
                    <a16:rowId xmlns:a16="http://schemas.microsoft.com/office/drawing/2014/main" val="3741125711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D0AC8668-05DA-48B5-B701-3B3EBF299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946522"/>
              </p:ext>
            </p:extLst>
          </p:nvPr>
        </p:nvGraphicFramePr>
        <p:xfrm>
          <a:off x="6361113" y="3003550"/>
          <a:ext cx="4789487" cy="2736846"/>
        </p:xfrm>
        <a:graphic>
          <a:graphicData uri="http://schemas.openxmlformats.org/drawingml/2006/table">
            <a:tbl>
              <a:tblPr firstRow="1">
                <a:tableStyleId>{8799B23B-EC83-4686-B30A-512413B5E67A}</a:tableStyleId>
              </a:tblPr>
              <a:tblGrid>
                <a:gridCol w="2787504">
                  <a:extLst>
                    <a:ext uri="{9D8B030D-6E8A-4147-A177-3AD203B41FA5}">
                      <a16:colId xmlns:a16="http://schemas.microsoft.com/office/drawing/2014/main" val="3816550421"/>
                    </a:ext>
                  </a:extLst>
                </a:gridCol>
                <a:gridCol w="2001983">
                  <a:extLst>
                    <a:ext uri="{9D8B030D-6E8A-4147-A177-3AD203B41FA5}">
                      <a16:colId xmlns:a16="http://schemas.microsoft.com/office/drawing/2014/main" val="1331623487"/>
                    </a:ext>
                  </a:extLst>
                </a:gridCol>
              </a:tblGrid>
              <a:tr h="39097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Low Voltage Pack</a:t>
                      </a:r>
                    </a:p>
                  </a:txBody>
                  <a:tcPr marL="88859" marR="88859" marT="44429" marB="44429"/>
                </a:tc>
                <a:tc hMerge="1"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677966"/>
                  </a:ext>
                </a:extLst>
              </a:tr>
              <a:tr h="390978">
                <a:tc>
                  <a:txBody>
                    <a:bodyPr/>
                    <a:lstStyle/>
                    <a:p>
                      <a:r>
                        <a:rPr lang="en-US" sz="1700" b="0"/>
                        <a:t>Parallel Connections</a:t>
                      </a:r>
                    </a:p>
                  </a:txBody>
                  <a:tcPr marL="88859" marR="88859" marT="44429" marB="44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/>
                        <a:t>32</a:t>
                      </a:r>
                    </a:p>
                  </a:txBody>
                  <a:tcPr marL="88859" marR="88859" marT="44429" marB="44429"/>
                </a:tc>
                <a:extLst>
                  <a:ext uri="{0D108BD9-81ED-4DB2-BD59-A6C34878D82A}">
                    <a16:rowId xmlns:a16="http://schemas.microsoft.com/office/drawing/2014/main" val="781268401"/>
                  </a:ext>
                </a:extLst>
              </a:tr>
              <a:tr h="390978">
                <a:tc>
                  <a:txBody>
                    <a:bodyPr/>
                    <a:lstStyle/>
                    <a:p>
                      <a:r>
                        <a:rPr lang="en-US" sz="1700"/>
                        <a:t>Series Connections</a:t>
                      </a:r>
                    </a:p>
                  </a:txBody>
                  <a:tcPr marL="88859" marR="88859" marT="44429" marB="44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36</a:t>
                      </a:r>
                    </a:p>
                  </a:txBody>
                  <a:tcPr marL="88859" marR="88859" marT="44429" marB="44429"/>
                </a:tc>
                <a:extLst>
                  <a:ext uri="{0D108BD9-81ED-4DB2-BD59-A6C34878D82A}">
                    <a16:rowId xmlns:a16="http://schemas.microsoft.com/office/drawing/2014/main" val="521529753"/>
                  </a:ext>
                </a:extLst>
              </a:tr>
              <a:tr h="390978">
                <a:tc>
                  <a:txBody>
                    <a:bodyPr/>
                    <a:lstStyle/>
                    <a:p>
                      <a:r>
                        <a:rPr lang="en-US" sz="1700"/>
                        <a:t>Total Cells</a:t>
                      </a:r>
                    </a:p>
                  </a:txBody>
                  <a:tcPr marL="88859" marR="88859" marT="44429" marB="44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1152 Cells</a:t>
                      </a:r>
                    </a:p>
                  </a:txBody>
                  <a:tcPr marL="88859" marR="88859" marT="44429" marB="44429"/>
                </a:tc>
                <a:extLst>
                  <a:ext uri="{0D108BD9-81ED-4DB2-BD59-A6C34878D82A}">
                    <a16:rowId xmlns:a16="http://schemas.microsoft.com/office/drawing/2014/main" val="3312001826"/>
                  </a:ext>
                </a:extLst>
              </a:tr>
              <a:tr h="390978">
                <a:tc>
                  <a:txBody>
                    <a:bodyPr/>
                    <a:lstStyle/>
                    <a:p>
                      <a:r>
                        <a:rPr lang="en-US" sz="1700"/>
                        <a:t>Voltage</a:t>
                      </a:r>
                    </a:p>
                  </a:txBody>
                  <a:tcPr marL="88859" marR="88859" marT="44429" marB="44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136.8 V</a:t>
                      </a:r>
                    </a:p>
                  </a:txBody>
                  <a:tcPr marL="88859" marR="88859" marT="44429" marB="44429"/>
                </a:tc>
                <a:extLst>
                  <a:ext uri="{0D108BD9-81ED-4DB2-BD59-A6C34878D82A}">
                    <a16:rowId xmlns:a16="http://schemas.microsoft.com/office/drawing/2014/main" val="2686766736"/>
                  </a:ext>
                </a:extLst>
              </a:tr>
              <a:tr h="390978">
                <a:tc>
                  <a:txBody>
                    <a:bodyPr/>
                    <a:lstStyle/>
                    <a:p>
                      <a:r>
                        <a:rPr lang="en-US" sz="1700"/>
                        <a:t>Capacity</a:t>
                      </a:r>
                    </a:p>
                  </a:txBody>
                  <a:tcPr marL="88859" marR="88859" marT="44429" marB="44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21,888 Wh</a:t>
                      </a:r>
                    </a:p>
                  </a:txBody>
                  <a:tcPr marL="88859" marR="88859" marT="44429" marB="44429"/>
                </a:tc>
                <a:extLst>
                  <a:ext uri="{0D108BD9-81ED-4DB2-BD59-A6C34878D82A}">
                    <a16:rowId xmlns:a16="http://schemas.microsoft.com/office/drawing/2014/main" val="1742436736"/>
                  </a:ext>
                </a:extLst>
              </a:tr>
              <a:tr h="390978">
                <a:tc>
                  <a:txBody>
                    <a:bodyPr/>
                    <a:lstStyle/>
                    <a:p>
                      <a:r>
                        <a:rPr lang="en-US" sz="1700"/>
                        <a:t>Cell Weight</a:t>
                      </a:r>
                    </a:p>
                  </a:txBody>
                  <a:tcPr marL="88859" marR="88859" marT="44429" marB="44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74.88 Kg</a:t>
                      </a:r>
                    </a:p>
                  </a:txBody>
                  <a:tcPr marL="88859" marR="88859" marT="44429" marB="44429"/>
                </a:tc>
                <a:extLst>
                  <a:ext uri="{0D108BD9-81ED-4DB2-BD59-A6C34878D82A}">
                    <a16:rowId xmlns:a16="http://schemas.microsoft.com/office/drawing/2014/main" val="3741125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43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BDFCBE-23FF-4DDC-854E-006C86FDF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8161" r="-1" b="8591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719625D-43EC-4A33-8834-88B8AA685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2" r="-1" b="7622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AF63B-7C3C-44E8-8291-023A92B7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219"/>
            <a:ext cx="539591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Automobiles are a huge part of American Culture. 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8080A03-CBEE-47DB-94E6-07AFBC32F5F0}"/>
              </a:ext>
            </a:extLst>
          </p:cNvPr>
          <p:cNvSpPr txBox="1"/>
          <p:nvPr/>
        </p:nvSpPr>
        <p:spPr>
          <a:xfrm>
            <a:off x="838200" y="3859990"/>
            <a:ext cx="4523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A typical “American Dream” involves a family, a house and a shiny car in the driveway</a:t>
            </a:r>
          </a:p>
        </p:txBody>
      </p:sp>
    </p:spTree>
    <p:extLst>
      <p:ext uri="{BB962C8B-B14F-4D97-AF65-F5344CB8AC3E}">
        <p14:creationId xmlns:p14="http://schemas.microsoft.com/office/powerpoint/2010/main" val="1400176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ABA7B-1BD2-4583-ABF8-04673978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pack assembly showing all major components.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A69E5-F170-493E-81A6-0D251CB3D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448" y="1851478"/>
            <a:ext cx="5351462" cy="464139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92541D1-998F-4B5C-9482-EDB58E3CBB19}"/>
              </a:ext>
            </a:extLst>
          </p:cNvPr>
          <p:cNvCxnSpPr>
            <a:cxnSpLocks/>
          </p:cNvCxnSpPr>
          <p:nvPr/>
        </p:nvCxnSpPr>
        <p:spPr>
          <a:xfrm flipH="1" flipV="1">
            <a:off x="6519798" y="2852096"/>
            <a:ext cx="1212319" cy="31072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92B38A-A537-42A8-96C1-7B8FA197F359}"/>
              </a:ext>
            </a:extLst>
          </p:cNvPr>
          <p:cNvCxnSpPr/>
          <p:nvPr/>
        </p:nvCxnSpPr>
        <p:spPr>
          <a:xfrm flipH="1" flipV="1">
            <a:off x="6676373" y="5436296"/>
            <a:ext cx="1415441" cy="58872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353A67-E1A7-4880-B95A-6A55424C98D2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6576165" y="2346929"/>
            <a:ext cx="1155952" cy="24525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2EAF92-BED8-4373-9DDD-10C4F60685CF}"/>
              </a:ext>
            </a:extLst>
          </p:cNvPr>
          <p:cNvCxnSpPr/>
          <p:nvPr/>
        </p:nvCxnSpPr>
        <p:spPr>
          <a:xfrm flipH="1" flipV="1">
            <a:off x="6576164" y="3231715"/>
            <a:ext cx="1365337" cy="55740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BCD57B-CBF1-4591-8FE0-C831E136C687}"/>
              </a:ext>
            </a:extLst>
          </p:cNvPr>
          <p:cNvCxnSpPr>
            <a:cxnSpLocks/>
          </p:cNvCxnSpPr>
          <p:nvPr/>
        </p:nvCxnSpPr>
        <p:spPr>
          <a:xfrm flipH="1">
            <a:off x="5600700" y="4690614"/>
            <a:ext cx="2340801" cy="11938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9575BF-815C-4234-86AE-E415D4427B0C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1521079" y="3093929"/>
            <a:ext cx="2888083" cy="75053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56F6D4F-4BE3-4A70-A33F-D62467E87993}"/>
              </a:ext>
            </a:extLst>
          </p:cNvPr>
          <p:cNvCxnSpPr>
            <a:cxnSpLocks/>
            <a:stCxn id="45" idx="0"/>
          </p:cNvCxnSpPr>
          <p:nvPr/>
        </p:nvCxnSpPr>
        <p:spPr>
          <a:xfrm flipV="1">
            <a:off x="1183369" y="4589936"/>
            <a:ext cx="2989542" cy="133288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06F8EAB-4DBF-4415-BC84-93A36834D9A3}"/>
              </a:ext>
            </a:extLst>
          </p:cNvPr>
          <p:cNvCxnSpPr/>
          <p:nvPr/>
        </p:nvCxnSpPr>
        <p:spPr>
          <a:xfrm>
            <a:off x="1172749" y="2368010"/>
            <a:ext cx="1496861" cy="32823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D29E58-9C98-48A2-AFBC-703CCD3DC14C}"/>
              </a:ext>
            </a:extLst>
          </p:cNvPr>
          <p:cNvCxnSpPr>
            <a:cxnSpLocks/>
          </p:cNvCxnSpPr>
          <p:nvPr/>
        </p:nvCxnSpPr>
        <p:spPr>
          <a:xfrm flipH="1">
            <a:off x="6334148" y="1828731"/>
            <a:ext cx="1042365" cy="38015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9AEC081-BC3B-4A58-9ECA-8DD2E418A564}"/>
              </a:ext>
            </a:extLst>
          </p:cNvPr>
          <p:cNvSpPr txBox="1"/>
          <p:nvPr/>
        </p:nvSpPr>
        <p:spPr>
          <a:xfrm>
            <a:off x="7384093" y="1561182"/>
            <a:ext cx="1918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copper plates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04C0CF-E22D-43FB-AD34-7ED2F564F7DD}"/>
              </a:ext>
            </a:extLst>
          </p:cNvPr>
          <p:cNvSpPr txBox="1"/>
          <p:nvPr/>
        </p:nvSpPr>
        <p:spPr>
          <a:xfrm>
            <a:off x="7732117" y="2407513"/>
            <a:ext cx="192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LHS ABS Side Plate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EC71D6-F0FF-47CB-BE2D-F1B0ADB82C86}"/>
              </a:ext>
            </a:extLst>
          </p:cNvPr>
          <p:cNvSpPr txBox="1"/>
          <p:nvPr/>
        </p:nvSpPr>
        <p:spPr>
          <a:xfrm>
            <a:off x="7941501" y="3604457"/>
            <a:ext cx="194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RHS ABS Side Plate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1BEF48-B7C0-45A5-B906-33F37AC7343E}"/>
              </a:ext>
            </a:extLst>
          </p:cNvPr>
          <p:cNvSpPr txBox="1"/>
          <p:nvPr/>
        </p:nvSpPr>
        <p:spPr>
          <a:xfrm>
            <a:off x="7732117" y="2978156"/>
            <a:ext cx="131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 brace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ACFC74-277F-4FA5-BBE2-41DBD99438B9}"/>
              </a:ext>
            </a:extLst>
          </p:cNvPr>
          <p:cNvSpPr txBox="1"/>
          <p:nvPr/>
        </p:nvSpPr>
        <p:spPr>
          <a:xfrm>
            <a:off x="7941501" y="4503908"/>
            <a:ext cx="169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Terminal Busbar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E37EE5-B75B-40F9-BC9C-F7D7A22DF010}"/>
              </a:ext>
            </a:extLst>
          </p:cNvPr>
          <p:cNvSpPr txBox="1"/>
          <p:nvPr/>
        </p:nvSpPr>
        <p:spPr>
          <a:xfrm>
            <a:off x="8148096" y="5840353"/>
            <a:ext cx="174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1/16” G10 Sheet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402BC9-DCC8-4560-BE07-10A1982C194A}"/>
              </a:ext>
            </a:extLst>
          </p:cNvPr>
          <p:cNvSpPr txBox="1"/>
          <p:nvPr/>
        </p:nvSpPr>
        <p:spPr>
          <a:xfrm>
            <a:off x="217397" y="2029217"/>
            <a:ext cx="148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Copper Plates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9E9D17-E6C0-47E6-86D0-923B601E9140}"/>
              </a:ext>
            </a:extLst>
          </p:cNvPr>
          <p:cNvSpPr txBox="1"/>
          <p:nvPr/>
        </p:nvSpPr>
        <p:spPr>
          <a:xfrm>
            <a:off x="155321" y="3659797"/>
            <a:ext cx="136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Busbar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A449A9-4215-461F-A0A6-83A94D26E9A3}"/>
              </a:ext>
            </a:extLst>
          </p:cNvPr>
          <p:cNvSpPr txBox="1"/>
          <p:nvPr/>
        </p:nvSpPr>
        <p:spPr>
          <a:xfrm>
            <a:off x="186173" y="5922818"/>
            <a:ext cx="1994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G10 Terminal cover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6969FB2-0EC5-49A0-BA19-E8CE0CDEC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137" y="2002343"/>
            <a:ext cx="2026080" cy="335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89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52EB3-32E2-4944-AD9B-EF891EF2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>
                <a:solidFill>
                  <a:srgbClr val="FFFFFF"/>
                </a:solidFill>
              </a:rPr>
              <a:t>Using pulse spot welding to weld the cells to the copper plates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1793D16-77EF-4CBB-B2FB-904636060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562" y="2426818"/>
            <a:ext cx="3507926" cy="3997637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sunkko 709ad+ 220v 3.2kw pulse spot welding machine battery spot ...">
            <a:extLst>
              <a:ext uri="{FF2B5EF4-FFF2-40B4-BE49-F238E27FC236}">
                <a16:creationId xmlns:a16="http://schemas.microsoft.com/office/drawing/2014/main" id="{7CAC591A-C472-4F71-84C4-636B9E104E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"/>
          <a:stretch/>
        </p:blipFill>
        <p:spPr bwMode="auto">
          <a:xfrm>
            <a:off x="7419069" y="2426818"/>
            <a:ext cx="3752781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DC4856-D8F1-4F51-949C-358C3ADE967D}"/>
              </a:ext>
            </a:extLst>
          </p:cNvPr>
          <p:cNvCxnSpPr>
            <a:cxnSpLocks/>
          </p:cNvCxnSpPr>
          <p:nvPr/>
        </p:nvCxnSpPr>
        <p:spPr>
          <a:xfrm flipH="1">
            <a:off x="3345874" y="2426818"/>
            <a:ext cx="2005444" cy="77358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DEA70B5-3DDD-49CB-970D-E87777762F32}"/>
              </a:ext>
            </a:extLst>
          </p:cNvPr>
          <p:cNvSpPr txBox="1"/>
          <p:nvPr/>
        </p:nvSpPr>
        <p:spPr>
          <a:xfrm>
            <a:off x="5351318" y="2176067"/>
            <a:ext cx="2332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Press in and spot weld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C88C6E-279B-4CEE-9663-735298358C2E}"/>
              </a:ext>
            </a:extLst>
          </p:cNvPr>
          <p:cNvSpPr txBox="1"/>
          <p:nvPr/>
        </p:nvSpPr>
        <p:spPr>
          <a:xfrm>
            <a:off x="8184030" y="6208294"/>
            <a:ext cx="1897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Pulse Spot Welder</a:t>
            </a:r>
          </a:p>
        </p:txBody>
      </p:sp>
    </p:spTree>
    <p:extLst>
      <p:ext uri="{BB962C8B-B14F-4D97-AF65-F5344CB8AC3E}">
        <p14:creationId xmlns:p14="http://schemas.microsoft.com/office/powerpoint/2010/main" val="3323477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0ED08-551E-4553-B8CF-48D7F3896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FEA analysis results for horizontal switch bar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B7C4F-0720-4213-8E9F-F60D8C871666}"/>
              </a:ext>
            </a:extLst>
          </p:cNvPr>
          <p:cNvPicPr/>
          <p:nvPr/>
        </p:nvPicPr>
        <p:blipFill rotWithShape="1">
          <a:blip r:embed="rId2"/>
          <a:srcRect l="33092" r="1074"/>
          <a:stretch/>
        </p:blipFill>
        <p:spPr>
          <a:xfrm>
            <a:off x="317635" y="258347"/>
            <a:ext cx="4160452" cy="3049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E10E1-FA12-4AE0-B6B2-82B7D7F0604C}"/>
              </a:ext>
            </a:extLst>
          </p:cNvPr>
          <p:cNvPicPr/>
          <p:nvPr/>
        </p:nvPicPr>
        <p:blipFill rotWithShape="1">
          <a:blip r:embed="rId3"/>
          <a:srcRect r="2" b="3628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0D6070A-3DC2-46A0-9F37-2321C2FEE758}"/>
              </a:ext>
            </a:extLst>
          </p:cNvPr>
          <p:cNvPicPr/>
          <p:nvPr/>
        </p:nvPicPr>
        <p:blipFill rotWithShape="1">
          <a:blip r:embed="rId4"/>
          <a:srcRect l="33811" r="800"/>
          <a:stretch/>
        </p:blipFill>
        <p:spPr>
          <a:xfrm>
            <a:off x="391428" y="3429000"/>
            <a:ext cx="4101964" cy="30268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9E2A46-F828-4E71-B265-D1B986390B9A}"/>
              </a:ext>
            </a:extLst>
          </p:cNvPr>
          <p:cNvSpPr txBox="1"/>
          <p:nvPr/>
        </p:nvSpPr>
        <p:spPr>
          <a:xfrm>
            <a:off x="8498541" y="2105916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EB7279-E4FB-4416-9572-8B77731B910E}"/>
              </a:ext>
            </a:extLst>
          </p:cNvPr>
          <p:cNvSpPr txBox="1"/>
          <p:nvPr/>
        </p:nvSpPr>
        <p:spPr>
          <a:xfrm>
            <a:off x="4708357" y="1536969"/>
            <a:ext cx="67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B3E9D7-6010-460F-BDB3-AB2E677321D0}"/>
              </a:ext>
            </a:extLst>
          </p:cNvPr>
          <p:cNvSpPr txBox="1"/>
          <p:nvPr/>
        </p:nvSpPr>
        <p:spPr>
          <a:xfrm>
            <a:off x="6872519" y="2989136"/>
            <a:ext cx="3194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Factor of Safety (minimum = 13)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E7CFCB-5E01-4D90-AD86-CC05384B59D5}"/>
              </a:ext>
            </a:extLst>
          </p:cNvPr>
          <p:cNvSpPr txBox="1"/>
          <p:nvPr/>
        </p:nvSpPr>
        <p:spPr>
          <a:xfrm>
            <a:off x="317635" y="257494"/>
            <a:ext cx="3332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Deflection (maximum  = 0.92mm)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16679F-E232-4651-A33C-C0A6E6C8CCFF}"/>
              </a:ext>
            </a:extLst>
          </p:cNvPr>
          <p:cNvSpPr txBox="1"/>
          <p:nvPr/>
        </p:nvSpPr>
        <p:spPr>
          <a:xfrm>
            <a:off x="762156" y="6392616"/>
            <a:ext cx="312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Von Mises (maximum 4.5E7Pa) </a:t>
            </a:r>
          </a:p>
        </p:txBody>
      </p:sp>
    </p:spTree>
    <p:extLst>
      <p:ext uri="{BB962C8B-B14F-4D97-AF65-F5344CB8AC3E}">
        <p14:creationId xmlns:p14="http://schemas.microsoft.com/office/powerpoint/2010/main" val="318304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7A3BE-70B1-4305-89BE-3E0CDDE2A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Improved switching mechanism design</a:t>
            </a:r>
          </a:p>
        </p:txBody>
      </p:sp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86790FB7-320F-4131-903C-72DED4D2E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238" y="684213"/>
            <a:ext cx="3016250" cy="2876550"/>
          </a:xfrm>
          <a:prstGeom prst="rect">
            <a:avLst/>
          </a:prstGeom>
        </p:spPr>
      </p:pic>
      <p:pic>
        <p:nvPicPr>
          <p:cNvPr id="4" name="Picture 3" descr="A close up of a light&#10;&#10;Description automatically generated">
            <a:extLst>
              <a:ext uri="{FF2B5EF4-FFF2-40B4-BE49-F238E27FC236}">
                <a16:creationId xmlns:a16="http://schemas.microsoft.com/office/drawing/2014/main" id="{0508657E-BEE2-4959-A65D-93E7EA74C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238" y="3643313"/>
            <a:ext cx="6694488" cy="25273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D72126D-7AD8-4B15-BB4E-5D931C4C1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038" y="684213"/>
            <a:ext cx="3595688" cy="287655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D77524-CF1E-45E2-A827-810134807549}"/>
              </a:ext>
            </a:extLst>
          </p:cNvPr>
          <p:cNvCxnSpPr/>
          <p:nvPr/>
        </p:nvCxnSpPr>
        <p:spPr>
          <a:xfrm flipH="1">
            <a:off x="10291864" y="525294"/>
            <a:ext cx="583659" cy="179961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569A9D9-43D1-4347-AF61-77AA4CD15127}"/>
              </a:ext>
            </a:extLst>
          </p:cNvPr>
          <p:cNvSpPr txBox="1"/>
          <p:nvPr/>
        </p:nvSpPr>
        <p:spPr>
          <a:xfrm>
            <a:off x="9522556" y="177216"/>
            <a:ext cx="2729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I Beams instead of U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E1B5B0-F5DC-4271-9C16-A72D96908AA6}"/>
              </a:ext>
            </a:extLst>
          </p:cNvPr>
          <p:cNvSpPr txBox="1"/>
          <p:nvPr/>
        </p:nvSpPr>
        <p:spPr>
          <a:xfrm>
            <a:off x="2343150" y="215264"/>
            <a:ext cx="384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two Separate bars instead of one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2C2D283-74E8-4C14-BCE4-919457146D33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266273" y="584596"/>
            <a:ext cx="2144255" cy="47571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8C5B9E8-F4D9-40DF-8309-AB9B085BB623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266273" y="584596"/>
            <a:ext cx="1923123" cy="174031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687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DF9E49-EA60-46D3-9B44-B2F3AB7C9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Relationship between wheel diameter and RPM at constant velocity of 25mph.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E68FFD-CC2B-4326-917A-39B00D6B21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467190"/>
              </p:ext>
            </p:extLst>
          </p:nvPr>
        </p:nvGraphicFramePr>
        <p:xfrm>
          <a:off x="580829" y="3171719"/>
          <a:ext cx="5513583" cy="2659888"/>
        </p:xfrm>
        <a:graphic>
          <a:graphicData uri="http://schemas.openxmlformats.org/drawingml/2006/table">
            <a:tbl>
              <a:tblPr firstRow="1" firstCol="1" bandRow="1"/>
              <a:tblGrid>
                <a:gridCol w="3563727">
                  <a:extLst>
                    <a:ext uri="{9D8B030D-6E8A-4147-A177-3AD203B41FA5}">
                      <a16:colId xmlns:a16="http://schemas.microsoft.com/office/drawing/2014/main" val="2641922480"/>
                    </a:ext>
                  </a:extLst>
                </a:gridCol>
                <a:gridCol w="1949856">
                  <a:extLst>
                    <a:ext uri="{9D8B030D-6E8A-4147-A177-3AD203B41FA5}">
                      <a16:colId xmlns:a16="http://schemas.microsoft.com/office/drawing/2014/main" val="1673827833"/>
                    </a:ext>
                  </a:extLst>
                </a:gridCol>
              </a:tblGrid>
              <a:tr h="66497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1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Wheel Diameter </a:t>
                      </a:r>
                      <a:endParaRPr lang="en-US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1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RPM</a:t>
                      </a:r>
                      <a:endParaRPr lang="en-US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977033"/>
                  </a:ext>
                </a:extLst>
              </a:tr>
              <a:tr h="66497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8” = 0.2032m</a:t>
                      </a:r>
                      <a:endParaRPr lang="en-US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1050</a:t>
                      </a:r>
                      <a:endParaRPr lang="en-US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994143"/>
                  </a:ext>
                </a:extLst>
              </a:tr>
              <a:tr h="66497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10” = 0.254m</a:t>
                      </a:r>
                      <a:endParaRPr lang="en-US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840</a:t>
                      </a:r>
                      <a:endParaRPr lang="en-US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156892"/>
                  </a:ext>
                </a:extLst>
              </a:tr>
              <a:tr h="66497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12” = 0.3048m</a:t>
                      </a:r>
                      <a:endParaRPr lang="en-US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endParaRPr lang="en-US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709133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226FDD4-26B4-41CD-8639-603076904A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920204"/>
              </p:ext>
            </p:extLst>
          </p:nvPr>
        </p:nvGraphicFramePr>
        <p:xfrm>
          <a:off x="6184664" y="2904566"/>
          <a:ext cx="5270558" cy="3162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519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A88E4F-3E23-4C4C-95DC-32FF2E1C1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41" y="640080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>
                <a:solidFill>
                  <a:schemeClr val="bg1"/>
                </a:solidFill>
              </a:rPr>
              <a:t>Future Work: Using ANSYS to optimize dimensions for the parts that are custom.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044628-8497-402E-BE43-D72C07A01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240" y="4460487"/>
            <a:ext cx="3377184" cy="175743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This can reduce the maximum stress and the weight of the part at the same time. Mostly used to calculate dimensions of weight reduction holes in part.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139602-009D-43D1-A2FA-34500A7F8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" r="2014"/>
          <a:stretch/>
        </p:blipFill>
        <p:spPr>
          <a:xfrm>
            <a:off x="4221664" y="0"/>
            <a:ext cx="79703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23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A88BA-B575-433D-90DA-94E727A53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Future Work: Finding a shock absorber and a hub motor that works with the system.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F811E-EE3C-4316-BCC0-494540626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9362" y="581569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dirty="0">
                <a:solidFill>
                  <a:srgbClr val="D6A351"/>
                </a:solidFill>
              </a:rPr>
              <a:t>Might have to change the swingarm to accommodate longer shock absorber.</a:t>
            </a:r>
          </a:p>
        </p:txBody>
      </p:sp>
      <p:pic>
        <p:nvPicPr>
          <p:cNvPr id="5124" name="Picture 4" descr="8inch 24v/36v/48v brushless hub motor toothless wheel for electric ...">
            <a:extLst>
              <a:ext uri="{FF2B5EF4-FFF2-40B4-BE49-F238E27FC236}">
                <a16:creationId xmlns:a16="http://schemas.microsoft.com/office/drawing/2014/main" id="{5195EDBE-9275-4BD8-907F-230C4E31C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180" y="307731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320mm 12.5inch motorcycle rear shock absorber suspension for honda ...">
            <a:extLst>
              <a:ext uri="{FF2B5EF4-FFF2-40B4-BE49-F238E27FC236}">
                <a16:creationId xmlns:a16="http://schemas.microsoft.com/office/drawing/2014/main" id="{45F43BFD-2F67-41BD-A9A6-9017BB5A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5183" y="307731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211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590D-626A-421F-A915-DDB84B33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4861"/>
            <a:ext cx="6458465" cy="2852737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Work: Introduce water cooling to the 21700 battery pack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A7DE3-96FA-4FDB-A31E-239CE7384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913" y="3307598"/>
            <a:ext cx="5903087" cy="512369"/>
          </a:xfrm>
        </p:spPr>
        <p:txBody>
          <a:bodyPr/>
          <a:lstStyle/>
          <a:p>
            <a:r>
              <a:rPr lang="en-US" dirty="0"/>
              <a:t>2D CFD analysis using ANSYS Fluent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91077-EE86-48E7-8132-0C0B44185B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854" y="347363"/>
            <a:ext cx="4270195" cy="2763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432FD50-2D29-4DE2-9B35-26CCEB80B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16" y="3779439"/>
            <a:ext cx="9648568" cy="28884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FB03E6-7892-4527-A0F2-F48B05CAEB5D}"/>
              </a:ext>
            </a:extLst>
          </p:cNvPr>
          <p:cNvSpPr txBox="1"/>
          <p:nvPr/>
        </p:nvSpPr>
        <p:spPr>
          <a:xfrm>
            <a:off x="8159792" y="3130626"/>
            <a:ext cx="298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Tesla Model S Battery Module</a:t>
            </a:r>
          </a:p>
          <a:p>
            <a:r>
              <a:rPr lang="en-US" dirty="0"/>
              <a:t>Thermal Management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B827C0-B26D-44AA-8A3A-A9FC05226D8A}"/>
              </a:ext>
            </a:extLst>
          </p:cNvPr>
          <p:cNvSpPr txBox="1"/>
          <p:nvPr/>
        </p:nvSpPr>
        <p:spPr>
          <a:xfrm>
            <a:off x="2743223" y="6033807"/>
            <a:ext cx="670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Temperature contour of 2D CFD analysis of water cooling battery cells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276AB0-48D9-41AC-8A77-BF55FE31E593}"/>
              </a:ext>
            </a:extLst>
          </p:cNvPr>
          <p:cNvCxnSpPr>
            <a:cxnSpLocks/>
          </p:cNvCxnSpPr>
          <p:nvPr/>
        </p:nvCxnSpPr>
        <p:spPr>
          <a:xfrm flipH="1">
            <a:off x="10848815" y="5263601"/>
            <a:ext cx="63237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2BC7DBB-AA54-4A80-B967-6525FF14AA27}"/>
              </a:ext>
            </a:extLst>
          </p:cNvPr>
          <p:cNvSpPr txBox="1"/>
          <p:nvPr/>
        </p:nvSpPr>
        <p:spPr>
          <a:xfrm>
            <a:off x="10944420" y="5302488"/>
            <a:ext cx="60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Inlet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8D12069-A1EB-4474-BBA7-6B48A38A8F9C}"/>
              </a:ext>
            </a:extLst>
          </p:cNvPr>
          <p:cNvCxnSpPr/>
          <p:nvPr/>
        </p:nvCxnSpPr>
        <p:spPr>
          <a:xfrm>
            <a:off x="10876968" y="4899427"/>
            <a:ext cx="60422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B44A3C5-3827-46D4-8AED-A623C6BDF4B4}"/>
              </a:ext>
            </a:extLst>
          </p:cNvPr>
          <p:cNvSpPr txBox="1"/>
          <p:nvPr/>
        </p:nvSpPr>
        <p:spPr>
          <a:xfrm>
            <a:off x="10920284" y="4551456"/>
            <a:ext cx="77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Outlet</a:t>
            </a:r>
          </a:p>
        </p:txBody>
      </p:sp>
    </p:spTree>
    <p:extLst>
      <p:ext uri="{BB962C8B-B14F-4D97-AF65-F5344CB8AC3E}">
        <p14:creationId xmlns:p14="http://schemas.microsoft.com/office/powerpoint/2010/main" val="3504250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700D48D-C9AA-4000-A912-29A4FEA9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5138" y="394887"/>
            <a:ext cx="5720862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F0038-6BDA-42EA-AE1B-726E1AA5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604" y="1053042"/>
            <a:ext cx="4458424" cy="30683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Future Work: Building a prototype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96E1C-E81C-4CFF-A7B4-C20EF8510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604" y="4292070"/>
            <a:ext cx="4458424" cy="15128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Frame uses standard dimension tubing, which are easy to find off the shelf, and weld them together. </a:t>
            </a:r>
          </a:p>
        </p:txBody>
      </p:sp>
      <p:pic>
        <p:nvPicPr>
          <p:cNvPr id="6148" name="Picture 4" descr="Steel Plate &amp; Sheet - Grades &amp; Finishes | Steel Supply, L.P.">
            <a:extLst>
              <a:ext uri="{FF2B5EF4-FFF2-40B4-BE49-F238E27FC236}">
                <a16:creationId xmlns:a16="http://schemas.microsoft.com/office/drawing/2014/main" id="{6B5B5BDF-BD36-4AE8-B7AE-2C6EA8DB2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9229" y="542156"/>
            <a:ext cx="5390093" cy="23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05E69BC-D844-4AB5-9E35-ED458EE2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184178" y="1874520"/>
            <a:ext cx="0" cy="310896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312C673-8179-457E-AD2A-D1FAE4CC9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4009" y="4201833"/>
            <a:ext cx="34004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Top Steel Tubing Applications | Metal Supermarkets">
            <a:extLst>
              <a:ext uri="{FF2B5EF4-FFF2-40B4-BE49-F238E27FC236}">
                <a16:creationId xmlns:a16="http://schemas.microsoft.com/office/drawing/2014/main" id="{4F315028-BEF3-4ADA-A100-B39108D19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1071" y="3750733"/>
            <a:ext cx="3726409" cy="279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230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1587599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12256"/>
            <a:ext cx="12198096" cy="34334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DD18D-6662-4E99-9C42-5774FEF6D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396" y="2419390"/>
            <a:ext cx="6876267" cy="20192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ACKNOWLEGEMENTS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8CE2A-0A6C-40C3-BD77-F4B450196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339" y="2418588"/>
            <a:ext cx="2929718" cy="2020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15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Burford Furman</a:t>
            </a:r>
          </a:p>
          <a:p>
            <a:pPr algn="r"/>
            <a:r>
              <a:rPr lang="en-US" sz="15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Ron Swenson</a:t>
            </a:r>
          </a:p>
          <a:p>
            <a:pPr algn="r"/>
            <a:r>
              <a:rPr lang="en-US" sz="15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James Mokri</a:t>
            </a:r>
          </a:p>
          <a:p>
            <a:pPr algn="r"/>
            <a:r>
              <a:rPr lang="en-US" sz="15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Liwei Lu</a:t>
            </a:r>
          </a:p>
          <a:p>
            <a:pPr algn="r"/>
            <a:r>
              <a:rPr lang="en-US" sz="15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Eric Hagstorm</a:t>
            </a:r>
          </a:p>
          <a:p>
            <a:pPr algn="r"/>
            <a:r>
              <a:rPr lang="en-US" sz="15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Dan Espinosa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AA7778-3AED-4D28-BAFA-926D05F55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00862" y="2240280"/>
            <a:ext cx="0" cy="23774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5270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61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reak the Gridlock: Better Transit and Transportation for Everyone">
            <a:extLst>
              <a:ext uri="{FF2B5EF4-FFF2-40B4-BE49-F238E27FC236}">
                <a16:creationId xmlns:a16="http://schemas.microsoft.com/office/drawing/2014/main" id="{9BCA2D49-0E67-48A5-8BAC-0D79F02DB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r="13199" b="-3"/>
          <a:stretch/>
        </p:blipFill>
        <p:spPr bwMode="auto">
          <a:xfrm>
            <a:off x="461052" y="644577"/>
            <a:ext cx="3812051" cy="3632116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r Pollution Linked To Childhood Cancers | TIME.com">
            <a:extLst>
              <a:ext uri="{FF2B5EF4-FFF2-40B4-BE49-F238E27FC236}">
                <a16:creationId xmlns:a16="http://schemas.microsoft.com/office/drawing/2014/main" id="{69C8D778-1529-4516-8D88-75385AD90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r="24946" b="-3"/>
          <a:stretch/>
        </p:blipFill>
        <p:spPr bwMode="auto">
          <a:xfrm>
            <a:off x="4273103" y="642443"/>
            <a:ext cx="3729332" cy="3632116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 picture containing indoor, kitchen, sitting, counter&#10;&#10;Description automatically generated">
            <a:extLst>
              <a:ext uri="{FF2B5EF4-FFF2-40B4-BE49-F238E27FC236}">
                <a16:creationId xmlns:a16="http://schemas.microsoft.com/office/drawing/2014/main" id="{3F735064-40E5-403C-ABE4-E93B3F86B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" r="25959" b="3"/>
          <a:stretch/>
        </p:blipFill>
        <p:spPr bwMode="auto">
          <a:xfrm>
            <a:off x="8002435" y="644603"/>
            <a:ext cx="3683258" cy="3632116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7CD66E0B-B0AC-4E17-AF81-43DC7FAAB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C461E-1736-4D46-9655-FF2B1F4A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829" y="4571998"/>
            <a:ext cx="8664146" cy="9381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Major problems that are created by the automobile industry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C3477-507D-46CD-A8EE-C71D4AFAF7D2}"/>
              </a:ext>
            </a:extLst>
          </p:cNvPr>
          <p:cNvSpPr txBox="1"/>
          <p:nvPr/>
        </p:nvSpPr>
        <p:spPr>
          <a:xfrm>
            <a:off x="1886441" y="357590"/>
            <a:ext cx="144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Traffic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898459-BC7E-480E-9736-2D4D6D7A1E18}"/>
              </a:ext>
            </a:extLst>
          </p:cNvPr>
          <p:cNvSpPr txBox="1"/>
          <p:nvPr/>
        </p:nvSpPr>
        <p:spPr>
          <a:xfrm>
            <a:off x="5285805" y="357590"/>
            <a:ext cx="177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Air Pollution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417A80-FFCE-4DAF-BC69-03F8B55B66C9}"/>
              </a:ext>
            </a:extLst>
          </p:cNvPr>
          <p:cNvSpPr txBox="1"/>
          <p:nvPr/>
        </p:nvSpPr>
        <p:spPr>
          <a:xfrm>
            <a:off x="8767392" y="357590"/>
            <a:ext cx="2374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Fuel Dependency</a:t>
            </a:r>
          </a:p>
        </p:txBody>
      </p:sp>
    </p:spTree>
    <p:extLst>
      <p:ext uri="{BB962C8B-B14F-4D97-AF65-F5344CB8AC3E}">
        <p14:creationId xmlns:p14="http://schemas.microsoft.com/office/powerpoint/2010/main" val="147098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D0394FE2-BDDA-4ECE-B320-81AE19E90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0625AAC5-802A-4197-8804-2B78FF65C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5ED37A-DDC2-4C5F-82C5-99F21BC2C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310896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 of Public Transportation in Big Cities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A1B139DD-0E8D-42FA-9171-C5F001754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3082" name="Picture 10" descr="San Jose Transit Is Still Near the Top – The Antiplanner">
            <a:extLst>
              <a:ext uri="{FF2B5EF4-FFF2-40B4-BE49-F238E27FC236}">
                <a16:creationId xmlns:a16="http://schemas.microsoft.com/office/drawing/2014/main" id="{3E98E312-5430-467F-8E43-FE9E03D8D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4" r="4" b="12746"/>
          <a:stretch/>
        </p:blipFill>
        <p:spPr bwMode="auto">
          <a:xfrm>
            <a:off x="419830" y="2128346"/>
            <a:ext cx="5577840" cy="3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uni's Twin Peaks Tunnel reopens to the relief of frustrated ...">
            <a:extLst>
              <a:ext uri="{FF2B5EF4-FFF2-40B4-BE49-F238E27FC236}">
                <a16:creationId xmlns:a16="http://schemas.microsoft.com/office/drawing/2014/main" id="{3EA0BC7E-FF89-4B5F-B9F8-598A3C35C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r="2321" b="10875"/>
          <a:stretch/>
        </p:blipFill>
        <p:spPr bwMode="auto">
          <a:xfrm>
            <a:off x="6194332" y="2128367"/>
            <a:ext cx="5577840" cy="364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6248C5-E9E4-4B7A-9FD2-369AB46FDC77}"/>
              </a:ext>
            </a:extLst>
          </p:cNvPr>
          <p:cNvSpPr txBox="1"/>
          <p:nvPr/>
        </p:nvSpPr>
        <p:spPr>
          <a:xfrm>
            <a:off x="2483110" y="1314315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San Jose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73802C-FC20-4E92-8313-2282F4F6C163}"/>
              </a:ext>
            </a:extLst>
          </p:cNvPr>
          <p:cNvSpPr txBox="1"/>
          <p:nvPr/>
        </p:nvSpPr>
        <p:spPr>
          <a:xfrm>
            <a:off x="7843508" y="1314315"/>
            <a:ext cx="1865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San Francisco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7CC2B4-BCE0-4320-B86B-68286BD0BF24}"/>
              </a:ext>
            </a:extLst>
          </p:cNvPr>
          <p:cNvSpPr txBox="1"/>
          <p:nvPr/>
        </p:nvSpPr>
        <p:spPr>
          <a:xfrm>
            <a:off x="594868" y="5944415"/>
            <a:ext cx="5083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Requires more land &amp; adds to the street traffic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33F89-6726-4F09-97F4-3D35036B3310}"/>
              </a:ext>
            </a:extLst>
          </p:cNvPr>
          <p:cNvSpPr txBox="1"/>
          <p:nvPr/>
        </p:nvSpPr>
        <p:spPr>
          <a:xfrm>
            <a:off x="6121410" y="5938207"/>
            <a:ext cx="5723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Requires expensive tunnel system to operate under ground</a:t>
            </a:r>
          </a:p>
        </p:txBody>
      </p:sp>
    </p:spTree>
    <p:extLst>
      <p:ext uri="{BB962C8B-B14F-4D97-AF65-F5344CB8AC3E}">
        <p14:creationId xmlns:p14="http://schemas.microsoft.com/office/powerpoint/2010/main" val="411889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05C077-D4CF-4D5B-81B9-A402096AFF47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8" name="Rectangle 15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728AB-DBCE-4AC3-8F50-6107CBCA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en-US" sz="2200"/>
              <a:t>SPARTAN Superway solves most transportation problems by using Solar Power to operate &amp; </a:t>
            </a:r>
            <a:r>
              <a:rPr lang="en-US" sz="2200" b="1"/>
              <a:t>rising above </a:t>
            </a:r>
            <a:r>
              <a:rPr lang="en-US" sz="2200"/>
              <a:t>the street level </a:t>
            </a:r>
            <a:endParaRPr lang="en-US" sz="2200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68D0D83-4885-4C77-837F-D82DA7C19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/>
              <a:t>S</a:t>
            </a:r>
            <a:r>
              <a:rPr lang="en-US"/>
              <a:t>olar</a:t>
            </a:r>
          </a:p>
          <a:p>
            <a:pPr marL="0" indent="0">
              <a:buNone/>
            </a:pPr>
            <a:r>
              <a:rPr lang="en-US" sz="3200" b="1"/>
              <a:t>P</a:t>
            </a:r>
            <a:r>
              <a:rPr lang="en-US"/>
              <a:t>owered </a:t>
            </a:r>
          </a:p>
          <a:p>
            <a:pPr marL="0" indent="0">
              <a:buNone/>
            </a:pPr>
            <a:r>
              <a:rPr lang="en-US" sz="3200" b="1"/>
              <a:t>A</a:t>
            </a:r>
            <a:r>
              <a:rPr lang="en-US"/>
              <a:t>utomated </a:t>
            </a:r>
          </a:p>
          <a:p>
            <a:pPr marL="0" indent="0">
              <a:buNone/>
            </a:pPr>
            <a:r>
              <a:rPr lang="en-US" sz="3200" b="1"/>
              <a:t>R</a:t>
            </a:r>
            <a:r>
              <a:rPr lang="en-US"/>
              <a:t>apid </a:t>
            </a:r>
          </a:p>
          <a:p>
            <a:pPr marL="0" indent="0">
              <a:buNone/>
            </a:pPr>
            <a:r>
              <a:rPr lang="en-US" sz="3200" b="1"/>
              <a:t>T</a:t>
            </a:r>
            <a:r>
              <a:rPr lang="en-US"/>
              <a:t>ransit </a:t>
            </a:r>
          </a:p>
          <a:p>
            <a:pPr marL="0" indent="0">
              <a:buNone/>
            </a:pPr>
            <a:r>
              <a:rPr lang="en-US" sz="3200" b="1"/>
              <a:t>A</a:t>
            </a:r>
            <a:r>
              <a:rPr lang="en-US"/>
              <a:t>scendant</a:t>
            </a:r>
          </a:p>
          <a:p>
            <a:pPr marL="0" indent="0">
              <a:buNone/>
            </a:pPr>
            <a:r>
              <a:rPr lang="en-US" sz="3200" b="1"/>
              <a:t>N</a:t>
            </a:r>
            <a:r>
              <a:rPr lang="en-US"/>
              <a:t>etwork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935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2DB85-66B4-42EB-873C-85C04CD07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SPARTAN Superway provides an uninterrupted travel from origin to destination with the use of offline stations.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06C47-F6A9-437C-8E82-FBEAAAC357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99" y="1812617"/>
            <a:ext cx="7552002" cy="4680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ED9C199-2768-4956-8381-FA8B493839FD}"/>
              </a:ext>
            </a:extLst>
          </p:cNvPr>
          <p:cNvCxnSpPr>
            <a:cxnSpLocks/>
          </p:cNvCxnSpPr>
          <p:nvPr/>
        </p:nvCxnSpPr>
        <p:spPr>
          <a:xfrm>
            <a:off x="1873189" y="2876365"/>
            <a:ext cx="3524434" cy="225492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DBDF97-1582-45BF-9928-DE7A9A5DB59B}"/>
              </a:ext>
            </a:extLst>
          </p:cNvPr>
          <p:cNvSpPr txBox="1"/>
          <p:nvPr/>
        </p:nvSpPr>
        <p:spPr>
          <a:xfrm>
            <a:off x="479394" y="2569770"/>
            <a:ext cx="162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Offline Stations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D41683-2235-4841-835C-426F8F55BC5C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102787" y="2754436"/>
            <a:ext cx="2303843" cy="40705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23775F2-0CAE-4329-9865-C5C12FB43E3F}"/>
              </a:ext>
            </a:extLst>
          </p:cNvPr>
          <p:cNvSpPr/>
          <p:nvPr/>
        </p:nvSpPr>
        <p:spPr>
          <a:xfrm>
            <a:off x="419100" y="6488668"/>
            <a:ext cx="11353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Solidworks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model of SPARTAN Superway track designed by 2014-2015 students showing offline stations on a guideway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4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18C64-47CF-47CD-AF9C-6E7AC4635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Design a bogie for Spartan Superway from which a passenger cabin is suspended below, which will allow the bogie to take one path or the other at a junction on the guideway</a:t>
            </a:r>
          </a:p>
        </p:txBody>
      </p:sp>
      <p:pic>
        <p:nvPicPr>
          <p:cNvPr id="10242" name="Picture 2" descr="Maker Faire | Spartan Superway">
            <a:extLst>
              <a:ext uri="{FF2B5EF4-FFF2-40B4-BE49-F238E27FC236}">
                <a16:creationId xmlns:a16="http://schemas.microsoft.com/office/drawing/2014/main" id="{4F4B233B-7F71-4762-A36D-708864140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5" r="27465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692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A6D9A-1551-41AF-A709-8DDED5AD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>
                <a:solidFill>
                  <a:srgbClr val="FFFFFF"/>
                </a:solidFill>
              </a:rPr>
              <a:t>Suspended monorails that are already in service.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H-Bahn Tu Dortmund - Imgur">
            <a:extLst>
              <a:ext uri="{FF2B5EF4-FFF2-40B4-BE49-F238E27FC236}">
                <a16:creationId xmlns:a16="http://schemas.microsoft.com/office/drawing/2014/main" id="{5469CB8B-6642-4323-9BC4-674A5958C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567" y="2611544"/>
            <a:ext cx="5455917" cy="362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C375EE-7029-4DA1-8FE8-F456A81060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45073" y="2843421"/>
            <a:ext cx="5455917" cy="3164431"/>
          </a:xfrm>
          <a:prstGeom prst="rect">
            <a:avLst/>
          </a:prstGeom>
        </p:spPr>
      </p:pic>
      <p:sp>
        <p:nvSpPr>
          <p:cNvPr id="5" name="AutoShape 2" descr="Düsseldorf Flughafen Sky Train (H-Bahn) | Connects terminus … | Flickr">
            <a:extLst>
              <a:ext uri="{FF2B5EF4-FFF2-40B4-BE49-F238E27FC236}">
                <a16:creationId xmlns:a16="http://schemas.microsoft.com/office/drawing/2014/main" id="{43169A19-EA9D-46DE-8BFC-829E231C3F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93F441-FC02-4837-B4D5-F9B915B24664}"/>
              </a:ext>
            </a:extLst>
          </p:cNvPr>
          <p:cNvSpPr txBox="1"/>
          <p:nvPr/>
        </p:nvSpPr>
        <p:spPr>
          <a:xfrm>
            <a:off x="8482520" y="6239789"/>
            <a:ext cx="210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H-Bahn Bogie Frame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07D93-197F-4D6D-B912-76D3DCF383EA}"/>
              </a:ext>
            </a:extLst>
          </p:cNvPr>
          <p:cNvSpPr txBox="1"/>
          <p:nvPr/>
        </p:nvSpPr>
        <p:spPr>
          <a:xfrm>
            <a:off x="1041440" y="6239789"/>
            <a:ext cx="40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H-Bahn Cabin Suspended From the Bogie</a:t>
            </a:r>
          </a:p>
        </p:txBody>
      </p:sp>
    </p:spTree>
    <p:extLst>
      <p:ext uri="{BB962C8B-B14F-4D97-AF65-F5344CB8AC3E}">
        <p14:creationId xmlns:p14="http://schemas.microsoft.com/office/powerpoint/2010/main" val="3655820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0696A-D730-4EFB-802A-82D22AE6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D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esigning a bogie system that can maneuver a passive guideway with junctions without derailing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EB09417-7935-428F-9265-33DF608FA1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34" r="-2" b="16817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BC89AD-200B-4531-9FD0-4A65980A63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16" r="2" b="8676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94A90B-C9ED-4BD2-803C-A916FD46480E}"/>
              </a:ext>
            </a:extLst>
          </p:cNvPr>
          <p:cNvSpPr txBox="1"/>
          <p:nvPr/>
        </p:nvSpPr>
        <p:spPr>
          <a:xfrm>
            <a:off x="5021821" y="1054687"/>
            <a:ext cx="189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Isometric view of guideway junction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C349D0-2F7C-4622-B426-04CC15EB1DEA}"/>
              </a:ext>
            </a:extLst>
          </p:cNvPr>
          <p:cNvSpPr txBox="1"/>
          <p:nvPr/>
        </p:nvSpPr>
        <p:spPr>
          <a:xfrm>
            <a:off x="317635" y="5800514"/>
            <a:ext cx="193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Bottom view of guideway junction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76B859-1884-47EF-B5F5-2CBB07A73F06}"/>
              </a:ext>
            </a:extLst>
          </p:cNvPr>
          <p:cNvSpPr/>
          <p:nvPr/>
        </p:nvSpPr>
        <p:spPr>
          <a:xfrm>
            <a:off x="2249512" y="3307551"/>
            <a:ext cx="461415" cy="14688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5B7990C-A886-4894-8381-5FF2467D8BD1}"/>
              </a:ext>
            </a:extLst>
          </p:cNvPr>
          <p:cNvCxnSpPr/>
          <p:nvPr/>
        </p:nvCxnSpPr>
        <p:spPr>
          <a:xfrm flipH="1">
            <a:off x="2578740" y="2808984"/>
            <a:ext cx="749939" cy="7594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B709427-A4A6-49F0-AA87-01E3A3F41F65}"/>
              </a:ext>
            </a:extLst>
          </p:cNvPr>
          <p:cNvSpPr txBox="1"/>
          <p:nvPr/>
        </p:nvSpPr>
        <p:spPr>
          <a:xfrm>
            <a:off x="3149194" y="2183359"/>
            <a:ext cx="144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One wheel will be hanging during the turns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D6DB09A-D33A-40FF-BDE6-0C4ABD7E42D8}"/>
              </a:ext>
            </a:extLst>
          </p:cNvPr>
          <p:cNvCxnSpPr>
            <a:cxnSpLocks/>
          </p:cNvCxnSpPr>
          <p:nvPr/>
        </p:nvCxnSpPr>
        <p:spPr>
          <a:xfrm>
            <a:off x="1296649" y="2885607"/>
            <a:ext cx="562056" cy="543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AAD9E69-819E-4D04-8FEA-5D65B796C729}"/>
              </a:ext>
            </a:extLst>
          </p:cNvPr>
          <p:cNvSpPr txBox="1"/>
          <p:nvPr/>
        </p:nvSpPr>
        <p:spPr>
          <a:xfrm>
            <a:off x="317635" y="2440142"/>
            <a:ext cx="136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Bogie wheels rests on highlighted surface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73B063-A30C-49C6-B800-2B2081C53A64}"/>
              </a:ext>
            </a:extLst>
          </p:cNvPr>
          <p:cNvSpPr txBox="1"/>
          <p:nvPr/>
        </p:nvSpPr>
        <p:spPr>
          <a:xfrm>
            <a:off x="5021821" y="5534053"/>
            <a:ext cx="368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Working in conjunction with </a:t>
            </a:r>
            <a:r>
              <a:rPr lang="en-US" dirty="0" err="1">
                <a:solidFill>
                  <a:schemeClr val="bg1"/>
                </a:solidFill>
              </a:rPr>
              <a:t>Liwei</a:t>
            </a:r>
            <a:r>
              <a:rPr lang="en-US" dirty="0">
                <a:solidFill>
                  <a:schemeClr val="bg1"/>
                </a:solidFill>
              </a:rPr>
              <a:t> Lu </a:t>
            </a:r>
          </a:p>
        </p:txBody>
      </p:sp>
    </p:spTree>
    <p:extLst>
      <p:ext uri="{BB962C8B-B14F-4D97-AF65-F5344CB8AC3E}">
        <p14:creationId xmlns:p14="http://schemas.microsoft.com/office/powerpoint/2010/main" val="1446270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835</Words>
  <Application>Microsoft Office PowerPoint</Application>
  <PresentationFormat>Widescreen</PresentationFormat>
  <Paragraphs>168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Avenir Next LT Pro</vt:lpstr>
      <vt:lpstr>Calibri</vt:lpstr>
      <vt:lpstr>Calibri Light</vt:lpstr>
      <vt:lpstr>Times New Roman</vt:lpstr>
      <vt:lpstr>Office Theme</vt:lpstr>
      <vt:lpstr>Bogie Design for a Suspended Solar-Powered ATN Vehicle</vt:lpstr>
      <vt:lpstr>Automobiles are a huge part of American Culture. </vt:lpstr>
      <vt:lpstr>Major problems that are created by the automobile industry</vt:lpstr>
      <vt:lpstr>State of Public Transportation in Big Cities</vt:lpstr>
      <vt:lpstr>SPARTAN Superway solves most transportation problems by using Solar Power to operate &amp; rising above the street level </vt:lpstr>
      <vt:lpstr>SPARTAN Superway provides an uninterrupted travel from origin to destination with the use of offline stations. </vt:lpstr>
      <vt:lpstr>PowerPoint Presentation</vt:lpstr>
      <vt:lpstr>Suspended monorails that are already in service.</vt:lpstr>
      <vt:lpstr>Designing a bogie system that can maneuver a passive guideway with junctions without derailing</vt:lpstr>
      <vt:lpstr>Different switching mechanism used commercially and previous work done by SPARTAN Superway.</vt:lpstr>
      <vt:lpstr>Design Overview for Bogie Assembly showing major components</vt:lpstr>
      <vt:lpstr>Bogie on top of a guideway with switching mechanism in action</vt:lpstr>
      <vt:lpstr>Switch bar support to compliment the switching mechanism</vt:lpstr>
      <vt:lpstr>FEA analysis results of the support block to transfer load to the frame.</vt:lpstr>
      <vt:lpstr>Frame components</vt:lpstr>
      <vt:lpstr>FEA analysis results for the bogie frame and frame shock mount </vt:lpstr>
      <vt:lpstr>Swingarm design ang how it works with the frame</vt:lpstr>
      <vt:lpstr>Swingarm FEA analysis results</vt:lpstr>
      <vt:lpstr>Battery pack specifications </vt:lpstr>
      <vt:lpstr>Battery pack assembly showing all major components.</vt:lpstr>
      <vt:lpstr>Using pulse spot welding to weld the cells to the copper plates </vt:lpstr>
      <vt:lpstr>FEA analysis results for horizontal switch bar</vt:lpstr>
      <vt:lpstr>Improved switching mechanism design</vt:lpstr>
      <vt:lpstr>Relationship between wheel diameter and RPM at constant velocity of 25mph.</vt:lpstr>
      <vt:lpstr>Future Work: Using ANSYS to optimize dimensions for the parts that are custom. </vt:lpstr>
      <vt:lpstr>Future Work: Finding a shock absorber and a hub motor that works with the system.</vt:lpstr>
      <vt:lpstr>Future Work: Introduce water cooling to the 21700 battery pack</vt:lpstr>
      <vt:lpstr>Future Work: Building a prototype</vt:lpstr>
      <vt:lpstr>ACKNOWLEGEMENTS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Bogie Design for a Suspended Solar-Powered ATN Vehicle</dc:title>
  <dc:creator>Mohammed Owais Saiyed</dc:creator>
  <cp:lastModifiedBy>Mohammed Owais Saiyed</cp:lastModifiedBy>
  <cp:revision>5</cp:revision>
  <dcterms:created xsi:type="dcterms:W3CDTF">2020-05-14T19:08:28Z</dcterms:created>
  <dcterms:modified xsi:type="dcterms:W3CDTF">2020-05-15T05:11:59Z</dcterms:modified>
</cp:coreProperties>
</file>