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0CD456C-0912-4C6F-B401-CA171C0EDE62}">
  <a:tblStyle styleId="{50CD456C-0912-4C6F-B401-CA171C0EDE6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fill>
          <a:solidFill>
            <a:srgbClr val="CBE2F5"/>
          </a:solidFill>
        </a:fill>
      </a:tcStyle>
    </a:band1H>
    <a:band2H>
      <a:tcTxStyle/>
    </a:band2H>
    <a:band1V>
      <a:tcTxStyle/>
      <a:tcStyle>
        <a:fill>
          <a:solidFill>
            <a:srgbClr val="CBE2F5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e73a06b75_6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3e73a06b75_6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e73a06b75_6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e73a06b75_6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e73a06b75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3e73a06b75_2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e73a06b75_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3e73a06b75_5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e73a06b7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e73a06b75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73a06b7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e73a06b75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e73a06b75_6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e73a06b75_6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>
  <p:cSld name="Diapositiva de títul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Google Shape;26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27" name="Google Shape;27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8" name="Google Shape;28;p2"/>
            <p:cNvSpPr/>
            <p:nvPr/>
          </p:nvSpPr>
          <p:spPr>
            <a:xfrm>
              <a:off x="9181476" y="-8467"/>
              <a:ext cx="3007349" cy="6866467"/>
            </a:xfrm>
            <a:custGeom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>
              <a:off x="9603442" y="-8467"/>
              <a:ext cx="2588558" cy="6866467"/>
            </a:xfrm>
            <a:custGeom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334500" y="-8467"/>
              <a:ext cx="2854326" cy="6866467"/>
            </a:xfrm>
            <a:custGeom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6294">
                <a:alpha val="69803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898730" y="-8467"/>
              <a:ext cx="1290094" cy="6866467"/>
            </a:xfrm>
            <a:custGeom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6CEEF">
                <a:alpha val="69803"/>
              </a:srgbClr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10938999" y="-8467"/>
              <a:ext cx="1249825" cy="6866467"/>
            </a:xfrm>
            <a:custGeom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" name="Google Shape;3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7286" y="4953000"/>
            <a:ext cx="37147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0554" y="4953000"/>
            <a:ext cx="3352800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 txBox="1"/>
          <p:nvPr/>
        </p:nvSpPr>
        <p:spPr>
          <a:xfrm>
            <a:off x="842269" y="3607561"/>
            <a:ext cx="7766936" cy="6218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Energetic analysis for charge stations. </a:t>
            </a:r>
            <a:endParaRPr b="0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2095436" y="2995149"/>
            <a:ext cx="65914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SPARTAN SUPERWAY</a:t>
            </a:r>
            <a:endParaRPr b="1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b="0" i="0" sz="2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descripción">
  <p:cSld name="Título y descripció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 con descripción">
  <p:cSld name="Cita con descripció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9" name="Google Shape;109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76CEE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76CEE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76CEE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jeta de nombre">
  <p:cSld name="Tarjeta de nombr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r la tarjeta de nombre">
  <p:cSld name="Citar la tarjeta de nombr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76CEE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76CEE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dadero o falso">
  <p:cSld name="Verdadero o falso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Google Shape;133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717698" y="988906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Google Shape;139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Google Shape;140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5" name="Google Shape;145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6" name="Google Shape;146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" name="Google Shape;4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Google Shape;4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/>
          <p:nvPr>
            <p:ph type="title"/>
          </p:nvPr>
        </p:nvSpPr>
        <p:spPr>
          <a:xfrm>
            <a:off x="717698" y="988906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0" name="Google Shape;50;p4"/>
          <p:cNvSpPr txBox="1"/>
          <p:nvPr>
            <p:ph idx="11" type="ftr"/>
          </p:nvPr>
        </p:nvSpPr>
        <p:spPr>
          <a:xfrm>
            <a:off x="452532" y="6399111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1" name="Google Shape;51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Trebuchet MS"/>
              <a:buNone/>
              <a:defRPr b="0" i="0" sz="6933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373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373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373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373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373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373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373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373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373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■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Noto Sans Symbols"/>
              <a:buChar char="■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717698" y="988906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717698" y="988906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7.xml"/><Relationship Id="rId21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6294">
                <a:alpha val="69411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6CEEF">
                <a:alpha val="69411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717698" y="988906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4014651" cy="98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6634" y="5589592"/>
            <a:ext cx="1075154" cy="1258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2521" y="6098180"/>
            <a:ext cx="1526333" cy="7048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16.jpg"/><Relationship Id="rId5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>
            <a:off x="821635" y="555007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Members</a:t>
            </a:r>
            <a:endParaRPr b="1" i="0" sz="2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Julio Flores Molina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Jeffrey Kelly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Hila Matas</a:t>
            </a:r>
            <a:endParaRPr sz="2400"/>
          </a:p>
        </p:txBody>
      </p:sp>
      <p:sp>
        <p:nvSpPr>
          <p:cNvPr id="153" name="Google Shape;153;p20"/>
          <p:cNvSpPr txBox="1"/>
          <p:nvPr/>
        </p:nvSpPr>
        <p:spPr>
          <a:xfrm>
            <a:off x="5265100" y="458225"/>
            <a:ext cx="45090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/>
              <a:t>Project Advisor</a:t>
            </a:r>
            <a:endParaRPr b="1" sz="2400" u="sng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Prof. </a:t>
            </a:r>
            <a:r>
              <a:rPr lang="en-US" sz="2400"/>
              <a:t>Juan De Dios Calderon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of Tecnologico de Monterrey 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415600" y="26680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</a:pPr>
            <a:r>
              <a:rPr lang="en-US"/>
              <a:t>Super Capacitors  </a:t>
            </a:r>
            <a:endParaRPr b="0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29"/>
          <p:cNvSpPr txBox="1"/>
          <p:nvPr>
            <p:ph idx="1" type="body"/>
          </p:nvPr>
        </p:nvSpPr>
        <p:spPr>
          <a:xfrm>
            <a:off x="472417" y="1030400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b="0" i="0" lang="en-US" sz="2133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Must SuperCapacitors are made out of activated charcoal (activated graphite), separated by a </a:t>
            </a:r>
            <a:r>
              <a:rPr b="0" i="0" lang="en-US" sz="2133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paper separator and carbon electrodes are impregnated with the liquid electrolyte with an aluminium foil used in between the two to act as the current collector</a:t>
            </a:r>
            <a:r>
              <a:rPr b="0" i="0" lang="en-US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b="0" i="0" lang="en-US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	Reference: https://www.electronics-tutorials.ws/capacitor/ultracapacitors.html</a:t>
            </a:r>
            <a:endParaRPr b="0" i="0" sz="1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67" y="2244400"/>
            <a:ext cx="62611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8868" y="2504134"/>
            <a:ext cx="3907633" cy="29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Disadvantage of Supercapacitors/Ultracapacitors</a:t>
            </a:r>
            <a:endParaRPr b="0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97922" lvl="0" marL="60958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-"/>
            </a:pPr>
            <a:r>
              <a:rPr b="0" i="0" lang="en-US" sz="1467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Low specific energy density, </a:t>
            </a:r>
            <a:r>
              <a:rPr b="0" i="0" lang="en-US" sz="12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b="0" i="0" lang="en-US" sz="1467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1Wh/kg to 30Wh/kg, 10–50 times less than Li-ion.)</a:t>
            </a:r>
            <a:endParaRPr b="0" i="0" sz="1467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97922" lvl="0" marL="6095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-"/>
            </a:pPr>
            <a:r>
              <a:rPr b="0" i="0" lang="en-US" sz="1467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Linear discharge voltage prevents using the full energy spectrum (e.g. 2.7 to 0 volts) </a:t>
            </a:r>
            <a:r>
              <a:rPr b="1" i="0" lang="en-US" sz="1467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DC-DC converter is required. </a:t>
            </a:r>
            <a:endParaRPr b="1" i="0" sz="1467" u="sng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97922" lvl="0" marL="6095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-"/>
            </a:pPr>
            <a:r>
              <a:rPr b="0" i="0" lang="en-US" sz="1467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High Cost. </a:t>
            </a:r>
            <a:endParaRPr b="0" i="0" sz="1467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467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467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467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467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467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467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467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b="0" i="0" lang="en-US" sz="1467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b="0" i="0" lang="en-US" sz="1467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	http://batteryuniversity.com/learn/article/whats_the_role_of_the_supercapacitor</a:t>
            </a:r>
            <a:endParaRPr b="0" i="0" sz="1467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1" name="Google Shape;22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000" y="2556501"/>
            <a:ext cx="4781700" cy="365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5433" y="2492234"/>
            <a:ext cx="4504899" cy="3895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title"/>
          </p:nvPr>
        </p:nvSpPr>
        <p:spPr>
          <a:xfrm>
            <a:off x="623092" y="1034510"/>
            <a:ext cx="8596668" cy="1098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Revisit Literature Review</a:t>
            </a:r>
            <a:endParaRPr/>
          </a:p>
        </p:txBody>
      </p:sp>
      <p:sp>
        <p:nvSpPr>
          <p:cNvPr id="228" name="Google Shape;228;p31"/>
          <p:cNvSpPr txBox="1"/>
          <p:nvPr>
            <p:ph idx="1" type="body"/>
          </p:nvPr>
        </p:nvSpPr>
        <p:spPr>
          <a:xfrm>
            <a:off x="677335" y="2528164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 Comparative Study of Fuel-Cell–Battery, Fuel-Cell–Ultracapacitor, and</a:t>
            </a:r>
            <a:br>
              <a:rPr b="0" i="0" lang="en-US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Fuel-Cell–Battery–Ultracapacitor Vehicles</a:t>
            </a:r>
            <a:endParaRPr/>
          </a:p>
          <a:p>
            <a:pPr indent="-2857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Solar Hydrogen Production for Fuel Cells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623092" y="1516539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 Comparative Study of Fuel-Cell–Battery, </a:t>
            </a:r>
            <a:br>
              <a:rPr b="0" i="0" lang="en-US" sz="3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3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Fuel-Cell–Ultracapacitor, and Fuel-Cell–Battery–Ultracapacitor </a:t>
            </a:r>
            <a:endParaRPr b="0" i="0" sz="30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Vehicles</a:t>
            </a:r>
            <a:br>
              <a:rPr b="0" i="0" lang="en-US" sz="3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1800" u="none" cap="none" strike="noStrike">
                <a:solidFill>
                  <a:srgbClr val="65747C"/>
                </a:solidFill>
                <a:latin typeface="Trebuchet MS"/>
                <a:ea typeface="Trebuchet MS"/>
                <a:cs typeface="Trebuchet MS"/>
                <a:sym typeface="Trebuchet MS"/>
              </a:rPr>
              <a:t>Jennifer Bauman and Mehrdad Kazerani, IEEE March 2008</a:t>
            </a:r>
            <a:endParaRPr/>
          </a:p>
        </p:txBody>
      </p:sp>
      <p:pic>
        <p:nvPicPr>
          <p:cNvPr descr="A screenshot of a cell phone&#10;&#10;Description generated with very high confidence" id="234" name="Google Shape;2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9680" y="2303443"/>
            <a:ext cx="3189247" cy="415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2"/>
          <p:cNvSpPr txBox="1"/>
          <p:nvPr/>
        </p:nvSpPr>
        <p:spPr>
          <a:xfrm>
            <a:off x="619929" y="3541363"/>
            <a:ext cx="5308173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5747C"/>
                </a:solidFill>
                <a:latin typeface="Trebuchet MS"/>
                <a:ea typeface="Trebuchet MS"/>
                <a:cs typeface="Trebuchet MS"/>
                <a:sym typeface="Trebuchet MS"/>
              </a:rPr>
              <a:t>Use simulation tools to compare 3 configurations: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65747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65747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5747C"/>
                </a:solidFill>
                <a:latin typeface="Trebuchet MS"/>
                <a:ea typeface="Trebuchet MS"/>
                <a:cs typeface="Trebuchet MS"/>
                <a:sym typeface="Trebuchet MS"/>
              </a:rPr>
              <a:t>Compare Energy efficiency, cost and weight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623092" y="94084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Study Results	</a:t>
            </a:r>
            <a:endParaRPr/>
          </a:p>
        </p:txBody>
      </p:sp>
      <p:pic>
        <p:nvPicPr>
          <p:cNvPr descr="A screenshot of a cell phone&#10;&#10;Description generated with high confidence" id="241" name="Google Shape;241;p33"/>
          <p:cNvPicPr preferRelativeResize="0"/>
          <p:nvPr/>
        </p:nvPicPr>
        <p:blipFill rotWithShape="1">
          <a:blip r:embed="rId3">
            <a:alphaModFix/>
          </a:blip>
          <a:srcRect b="0" l="0" r="0" t="50000"/>
          <a:stretch/>
        </p:blipFill>
        <p:spPr>
          <a:xfrm>
            <a:off x="317403" y="1981200"/>
            <a:ext cx="506114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very high confidence" id="242" name="Google Shape;24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1625" y="1781175"/>
            <a:ext cx="6496050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type="title"/>
          </p:nvPr>
        </p:nvSpPr>
        <p:spPr>
          <a:xfrm>
            <a:off x="717698" y="988906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Solar Hydrogen Production </a:t>
            </a:r>
            <a:endParaRPr/>
          </a:p>
        </p:txBody>
      </p:sp>
      <p:sp>
        <p:nvSpPr>
          <p:cNvPr id="248" name="Google Shape;248;p34"/>
          <p:cNvSpPr/>
          <p:nvPr/>
        </p:nvSpPr>
        <p:spPr>
          <a:xfrm>
            <a:off x="3047999" y="5929494"/>
            <a:ext cx="92488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Solar hydrogen production: A comparative performance assessment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Anand S. Joshi, Ibrahim Dincer, Bale V. Reddy, International journal of hydrogen energy 36 (2011)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192" y="4050897"/>
            <a:ext cx="2961685" cy="1391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text on a white background&#10;&#10;Description generated with high confidence" id="250" name="Google Shape;25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38" y="1982420"/>
            <a:ext cx="3152261" cy="1593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very high confidence" id="251" name="Google Shape;25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7883" y="1849991"/>
            <a:ext cx="6674264" cy="3663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type="title"/>
          </p:nvPr>
        </p:nvSpPr>
        <p:spPr>
          <a:xfrm>
            <a:off x="717698" y="988906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Solar Hydrogen Production </a:t>
            </a:r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3047999" y="5929494"/>
            <a:ext cx="92488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Solar hydrogen production: A comparative performance assessment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Anand S. Joshi, Ibrahim Dincer, Bale V. Reddy, International journal of hydrogen energy 36 (2011)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192" y="4050897"/>
            <a:ext cx="2961685" cy="1391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text on a white background&#10;&#10;Description generated with high confidence" id="259" name="Google Shape;25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38" y="1982420"/>
            <a:ext cx="3152261" cy="159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/>
        </p:nvSpPr>
        <p:spPr>
          <a:xfrm flipH="1">
            <a:off x="4521177" y="2469459"/>
            <a:ext cx="494507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“It is found that the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 thermal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 production via electricity production is an environmentally benign method and possesses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exergy efficiency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 PV hydrogen production.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However, the latter is better in a way that it does not involve any moving parts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573142" y="1158144"/>
            <a:ext cx="8596800" cy="109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Preliminary Work</a:t>
            </a:r>
            <a:r>
              <a:rPr lang="en-US"/>
              <a:t> - </a:t>
            </a:r>
            <a:r>
              <a:rPr lang="en-US"/>
              <a:t>Design</a:t>
            </a:r>
            <a:r>
              <a:rPr lang="en-US"/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/>
              <a:t>Analysing available data</a:t>
            </a:r>
            <a:endParaRPr/>
          </a:p>
        </p:txBody>
      </p:sp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135785" y="2117564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1" lang="en-US" u="sng"/>
              <a:t>System requirements</a:t>
            </a:r>
            <a:r>
              <a:rPr lang="en-US"/>
              <a:t> - </a:t>
            </a:r>
            <a:r>
              <a:rPr lang="en-US"/>
              <a:t>Understanding</a:t>
            </a:r>
            <a:r>
              <a:rPr lang="en-US"/>
              <a:t> system requirements and propose model that satisfied . </a:t>
            </a:r>
            <a:endParaRPr/>
          </a:p>
        </p:txBody>
      </p:sp>
      <p:pic>
        <p:nvPicPr>
          <p:cNvPr id="267" name="Google Shape;267;p36"/>
          <p:cNvPicPr preferRelativeResize="0"/>
          <p:nvPr/>
        </p:nvPicPr>
        <p:blipFill rotWithShape="1">
          <a:blip r:embed="rId3">
            <a:alphaModFix/>
          </a:blip>
          <a:srcRect b="17038" l="9101" r="8830" t="14781"/>
          <a:stretch/>
        </p:blipFill>
        <p:spPr>
          <a:xfrm>
            <a:off x="1350763" y="3130275"/>
            <a:ext cx="4388000" cy="10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/>
          <p:cNvPicPr preferRelativeResize="0"/>
          <p:nvPr/>
        </p:nvPicPr>
        <p:blipFill rotWithShape="1">
          <a:blip r:embed="rId4">
            <a:alphaModFix/>
          </a:blip>
          <a:srcRect b="23465" l="0" r="0" t="0"/>
          <a:stretch/>
        </p:blipFill>
        <p:spPr>
          <a:xfrm>
            <a:off x="663475" y="4768700"/>
            <a:ext cx="4623975" cy="2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 txBox="1"/>
          <p:nvPr>
            <p:ph idx="1" type="body"/>
          </p:nvPr>
        </p:nvSpPr>
        <p:spPr>
          <a:xfrm>
            <a:off x="288525" y="4116800"/>
            <a:ext cx="69048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/>
              <a:t>Understanding Assumptions and their flexibilities</a:t>
            </a:r>
            <a:endParaRPr/>
          </a:p>
          <a:p>
            <a:pPr indent="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type="title"/>
          </p:nvPr>
        </p:nvSpPr>
        <p:spPr>
          <a:xfrm>
            <a:off x="331492" y="824869"/>
            <a:ext cx="8596800" cy="109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/>
              <a:t>Simulation </a:t>
            </a:r>
            <a:endParaRPr/>
          </a:p>
        </p:txBody>
      </p:sp>
      <p:sp>
        <p:nvSpPr>
          <p:cNvPr id="275" name="Google Shape;275;p37"/>
          <p:cNvSpPr txBox="1"/>
          <p:nvPr>
            <p:ph idx="1" type="body"/>
          </p:nvPr>
        </p:nvSpPr>
        <p:spPr>
          <a:xfrm>
            <a:off x="135785" y="1923164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/>
              <a:t>Understand System Model and make sure it applies to existing technologies. e.i. </a:t>
            </a:r>
            <a:r>
              <a:rPr lang="en-US"/>
              <a:t>No average power source since we are using renewable sources. Battery Charging, DC-to-DC, AC-to-DC Conversion requirements. Hydrogen Generation. </a:t>
            </a:r>
            <a:endParaRPr/>
          </a:p>
        </p:txBody>
      </p:sp>
      <p:pic>
        <p:nvPicPr>
          <p:cNvPr id="276" name="Google Shape;2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238" y="3341800"/>
            <a:ext cx="5123974" cy="246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7"/>
          <p:cNvSpPr txBox="1"/>
          <p:nvPr/>
        </p:nvSpPr>
        <p:spPr>
          <a:xfrm>
            <a:off x="6498775" y="3313050"/>
            <a:ext cx="33465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Currently using Excel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if necessary </a:t>
            </a:r>
            <a:r>
              <a:rPr b="1" lang="en-US"/>
              <a:t>Matlab </a:t>
            </a:r>
            <a:r>
              <a:rPr b="1" lang="en-US">
                <a:solidFill>
                  <a:schemeClr val="dk1"/>
                </a:solidFill>
              </a:rPr>
              <a:t>Simulink</a:t>
            </a:r>
            <a:r>
              <a:rPr lang="en-US">
                <a:solidFill>
                  <a:schemeClr val="dk1"/>
                </a:solidFill>
              </a:rPr>
              <a:t>,</a:t>
            </a:r>
            <a:r>
              <a:rPr lang="en-US"/>
              <a:t>or </a:t>
            </a:r>
            <a:r>
              <a:rPr b="1" lang="en-US"/>
              <a:t>Python</a:t>
            </a:r>
            <a:r>
              <a:rPr lang="en-US"/>
              <a:t>. </a:t>
            </a:r>
            <a:endParaRPr/>
          </a:p>
        </p:txBody>
      </p:sp>
      <p:pic>
        <p:nvPicPr>
          <p:cNvPr id="278" name="Google Shape;27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1331" y="3782688"/>
            <a:ext cx="1276518" cy="1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/>
          <p:nvPr/>
        </p:nvSpPr>
        <p:spPr>
          <a:xfrm>
            <a:off x="388800" y="980200"/>
            <a:ext cx="7554000" cy="10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Simulation - Testing  </a:t>
            </a:r>
            <a:endParaRPr/>
          </a:p>
        </p:txBody>
      </p:sp>
      <p:pic>
        <p:nvPicPr>
          <p:cNvPr id="284" name="Google Shape;284;p38"/>
          <p:cNvPicPr preferRelativeResize="0"/>
          <p:nvPr/>
        </p:nvPicPr>
        <p:blipFill rotWithShape="1">
          <a:blip r:embed="rId3">
            <a:alphaModFix/>
          </a:blip>
          <a:srcRect b="0" l="0" r="0" t="8917"/>
          <a:stretch/>
        </p:blipFill>
        <p:spPr>
          <a:xfrm>
            <a:off x="920500" y="3343875"/>
            <a:ext cx="3977700" cy="22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8"/>
          <p:cNvSpPr txBox="1"/>
          <p:nvPr>
            <p:ph idx="1" type="body"/>
          </p:nvPr>
        </p:nvSpPr>
        <p:spPr>
          <a:xfrm>
            <a:off x="135785" y="1923164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715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/>
              <a:t>Data Validation </a:t>
            </a:r>
            <a:endParaRPr/>
          </a:p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/>
              <a:t>AVX donations allows us to build a system. Most likely, it will be build in </a:t>
            </a:r>
            <a:r>
              <a:rPr lang="en-US"/>
              <a:t>Tecnologico</a:t>
            </a:r>
            <a:r>
              <a:rPr lang="en-US"/>
              <a:t> de Monterrey, Mexico. </a:t>
            </a:r>
            <a:endParaRPr/>
          </a:p>
          <a:p>
            <a:pPr indent="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38"/>
          <p:cNvPicPr preferRelativeResize="0"/>
          <p:nvPr/>
        </p:nvPicPr>
        <p:blipFill rotWithShape="1">
          <a:blip r:embed="rId4">
            <a:alphaModFix/>
          </a:blip>
          <a:srcRect b="-4765" l="1154" r="48642" t="25994"/>
          <a:stretch/>
        </p:blipFill>
        <p:spPr>
          <a:xfrm>
            <a:off x="5675950" y="3343875"/>
            <a:ext cx="3527100" cy="279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 txBox="1"/>
          <p:nvPr/>
        </p:nvSpPr>
        <p:spPr>
          <a:xfrm>
            <a:off x="1941550" y="2496675"/>
            <a:ext cx="72615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623092" y="1611818"/>
            <a:ext cx="4646333" cy="6916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Overview</a:t>
            </a:r>
            <a:endParaRPr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623092" y="252816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</a:t>
            </a:r>
            <a:r>
              <a:rPr lang="en-US"/>
              <a:t> and</a:t>
            </a: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motivation</a:t>
            </a:r>
            <a:endParaRPr/>
          </a:p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Literature review</a:t>
            </a:r>
            <a:endParaRPr/>
          </a:p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Preliminary work</a:t>
            </a:r>
            <a:endParaRPr/>
          </a:p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Summary and conclusions 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>
            <p:ph type="title"/>
          </p:nvPr>
        </p:nvSpPr>
        <p:spPr>
          <a:xfrm>
            <a:off x="331492" y="824869"/>
            <a:ext cx="8596800" cy="109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/>
              <a:t>Analysis - Future  </a:t>
            </a:r>
            <a:endParaRPr/>
          </a:p>
        </p:txBody>
      </p:sp>
      <p:sp>
        <p:nvSpPr>
          <p:cNvPr id="293" name="Google Shape;293;p39"/>
          <p:cNvSpPr txBox="1"/>
          <p:nvPr>
            <p:ph idx="1" type="body"/>
          </p:nvPr>
        </p:nvSpPr>
        <p:spPr>
          <a:xfrm>
            <a:off x="135785" y="1923164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/>
              <a:t>Our project should be Flexible systems - Modular Systems - Scalable</a:t>
            </a:r>
            <a:endParaRPr/>
          </a:p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/>
              <a:t>Application’s beyond Spartan Superway</a:t>
            </a:r>
            <a:endParaRPr/>
          </a:p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/>
              <a:t>Different power </a:t>
            </a:r>
            <a:r>
              <a:rPr lang="en-US"/>
              <a:t>sources. </a:t>
            </a:r>
            <a:endParaRPr/>
          </a:p>
          <a:p>
            <a:pPr indent="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350" y="3391600"/>
            <a:ext cx="4247425" cy="32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/>
          <p:nvPr>
            <p:ph type="title"/>
          </p:nvPr>
        </p:nvSpPr>
        <p:spPr>
          <a:xfrm>
            <a:off x="677335" y="-118533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Conclusions (What’s ahead?) </a:t>
            </a:r>
            <a:endParaRPr/>
          </a:p>
        </p:txBody>
      </p:sp>
      <p:sp>
        <p:nvSpPr>
          <p:cNvPr id="300" name="Google Shape;300;p40"/>
          <p:cNvSpPr txBox="1"/>
          <p:nvPr>
            <p:ph idx="1" type="body"/>
          </p:nvPr>
        </p:nvSpPr>
        <p:spPr>
          <a:xfrm>
            <a:off x="677325" y="2115779"/>
            <a:ext cx="8596800" cy="26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Continue refining the model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Super Capacitor Testing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Define the DC/DC Converter Parameters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Finite the </a:t>
            </a:r>
            <a:r>
              <a:rPr lang="en-US"/>
              <a:t>recommendation</a:t>
            </a:r>
            <a:r>
              <a:rPr lang="en-US"/>
              <a:t> for what kind of battery, fuel cell and ultracapacitor to use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0299" y="1487836"/>
            <a:ext cx="6152698" cy="3370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488057" y="1487827"/>
            <a:ext cx="440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Spartan Superway 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175850" y="2195825"/>
            <a:ext cx="4835700" cy="19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de Dios Calderón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PhD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Tecnológico de Monterrey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 Swenson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Burford Furman PhD.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9771" y="1074987"/>
            <a:ext cx="4022093" cy="219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9156" y="3849443"/>
            <a:ext cx="4024361" cy="210856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619930" y="1609635"/>
            <a:ext cx="603659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Available Solar Energy </a:t>
            </a:r>
            <a:endParaRPr/>
          </a:p>
        </p:txBody>
      </p:sp>
      <p:graphicFrame>
        <p:nvGraphicFramePr>
          <p:cNvPr id="174" name="Google Shape;174;p23"/>
          <p:cNvGraphicFramePr/>
          <p:nvPr/>
        </p:nvGraphicFramePr>
        <p:xfrm>
          <a:off x="616587" y="25138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{50CD456C-0912-4C6F-B401-CA171C0EDE62}</a:tableStyleId>
              </a:tblPr>
              <a:tblGrid>
                <a:gridCol w="2994275"/>
                <a:gridCol w="839150"/>
                <a:gridCol w="1716475"/>
              </a:tblGrid>
              <a:tr h="1841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MAIN DATA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 hMerge="1"/>
              </a:tr>
              <a:tr h="184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Station information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Unit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84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Distance 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500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84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Distance 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30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84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Wide 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84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Wide 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84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Area 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3120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m^2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84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Panel information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Unit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84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Energy/area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170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W/m^2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84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Total energy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530400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W/Station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33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Hours of equivalent sunshine per day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hours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184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Energy/day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2652000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W*h/day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84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Energy/day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2652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kW*h/day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4870" y="1138791"/>
            <a:ext cx="3874433" cy="45646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/>
        </p:nvSpPr>
        <p:spPr>
          <a:xfrm>
            <a:off x="623426" y="1542075"/>
            <a:ext cx="808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The Charging station</a:t>
            </a:r>
            <a:r>
              <a:rPr lang="en-US" sz="3600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</a:t>
            </a:r>
            <a:r>
              <a:rPr lang="en-US" sz="3600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600"/>
          </a:p>
        </p:txBody>
      </p:sp>
      <p:sp>
        <p:nvSpPr>
          <p:cNvPr id="181" name="Google Shape;181;p24"/>
          <p:cNvSpPr/>
          <p:nvPr/>
        </p:nvSpPr>
        <p:spPr>
          <a:xfrm>
            <a:off x="622509" y="2361502"/>
            <a:ext cx="4786393" cy="3267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Quantify energy requirements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2. Design flexible hybrid architecture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	A. Energy to grid (bidirectional)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	B. Design subsystem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	      • Select/Design components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	      • Simulation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	C. Financial analysis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623092" y="1611824"/>
            <a:ext cx="8596668" cy="7458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0" i="0" lang="en-US" sz="32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Energy Storage Elements at Charging Station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623092" y="2528164"/>
            <a:ext cx="8596668" cy="143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Batteries</a:t>
            </a:r>
            <a:endParaRPr/>
          </a:p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Fuel Cell / Hydrogen</a:t>
            </a:r>
            <a:endParaRPr/>
          </a:p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Ultra Capacitor</a:t>
            </a:r>
            <a:endParaRPr/>
          </a:p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CCCCCC"/>
                </a:solidFill>
                <a:latin typeface="Trebuchet MS"/>
                <a:ea typeface="Trebuchet MS"/>
                <a:cs typeface="Trebuchet MS"/>
                <a:sym typeface="Trebuchet MS"/>
              </a:rPr>
              <a:t>DC/DC Converters</a:t>
            </a:r>
            <a:endParaRPr>
              <a:solidFill>
                <a:srgbClr val="CCCCCC"/>
              </a:solidFill>
            </a:endParaRPr>
          </a:p>
          <a:p>
            <a:pPr indent="-34290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CCCCCC"/>
                </a:solidFill>
                <a:latin typeface="Trebuchet MS"/>
                <a:ea typeface="Trebuchet MS"/>
                <a:cs typeface="Trebuchet MS"/>
                <a:sym typeface="Trebuchet MS"/>
              </a:rPr>
              <a:t>Optimized Controllers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5143884" y="82050"/>
            <a:ext cx="427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Battery Technology</a:t>
            </a: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4278" y="1485636"/>
            <a:ext cx="7538356" cy="523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4997309" y="609600"/>
            <a:ext cx="427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Fuel Cell</a:t>
            </a:r>
            <a:endParaRPr/>
          </a:p>
        </p:txBody>
      </p:sp>
      <p:pic>
        <p:nvPicPr>
          <p:cNvPr descr="A screenshot of a cell phone&#10;&#10;Description generated with very high confidence" id="199" name="Google Shape;1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294" y="1447800"/>
            <a:ext cx="4803655" cy="355470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5138223" y="2008189"/>
            <a:ext cx="4285200" cy="3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Fuel is electrochemically oxidized and electrons are harvested, instead of being burned in a combustion engine.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Efficiency of the same fuel grows from 30% for internal combustion engine to 60% in Fuel cell, while emissions go down.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When H</a:t>
            </a:r>
            <a:r>
              <a:rPr b="0" baseline="-25000" i="0" lang="en-US" sz="16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i="0" lang="en-US" sz="16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is used as fuel – H</a:t>
            </a:r>
            <a:r>
              <a:rPr b="0" baseline="-25000" i="0" lang="en-US" sz="16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i="0" lang="en-US" sz="16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 is the oxidized waste product.</a:t>
            </a:r>
            <a:endParaRPr b="0" i="0" sz="1600" u="none" cap="none" strike="noStrike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Noto Sans Symbols"/>
              <a:buChar char="➢"/>
            </a:pPr>
            <a:r>
              <a:rPr lang="en-US" sz="1600">
                <a:solidFill>
                  <a:srgbClr val="666666"/>
                </a:solidFill>
              </a:rPr>
              <a:t>Fuel Cells supply constant current - They don’t start and stop, and they don’t change the current. </a:t>
            </a:r>
            <a:endParaRPr sz="1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title"/>
          </p:nvPr>
        </p:nvSpPr>
        <p:spPr>
          <a:xfrm>
            <a:off x="187000" y="10505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Summary comparison Battery Vs. SuperCapacitors </a:t>
            </a:r>
            <a:endParaRPr b="0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951" y="1698833"/>
            <a:ext cx="75565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a">
  <a:themeElements>
    <a:clrScheme name="Azul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