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5" r:id="rId3"/>
    <p:sldId id="257" r:id="rId4"/>
    <p:sldId id="259" r:id="rId5"/>
    <p:sldId id="258" r:id="rId6"/>
    <p:sldId id="260" r:id="rId7"/>
    <p:sldId id="262" r:id="rId8"/>
    <p:sldId id="261" r:id="rId9"/>
    <p:sldId id="263" r:id="rId10"/>
    <p:sldId id="266" r:id="rId11"/>
    <p:sldId id="277" r:id="rId12"/>
    <p:sldId id="283" r:id="rId13"/>
    <p:sldId id="278" r:id="rId14"/>
    <p:sldId id="264" r:id="rId15"/>
    <p:sldId id="269" r:id="rId16"/>
    <p:sldId id="271" r:id="rId17"/>
    <p:sldId id="272" r:id="rId18"/>
    <p:sldId id="273" r:id="rId19"/>
    <p:sldId id="274" r:id="rId20"/>
    <p:sldId id="284" r:id="rId21"/>
    <p:sldId id="280" r:id="rId22"/>
    <p:sldId id="281" r:id="rId23"/>
    <p:sldId id="282" r:id="rId24"/>
    <p:sldId id="279" r:id="rId25"/>
    <p:sldId id="275"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9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78537" autoAdjust="0"/>
  </p:normalViewPr>
  <p:slideViewPr>
    <p:cSldViewPr snapToGrid="0">
      <p:cViewPr varScale="1">
        <p:scale>
          <a:sx n="84" d="100"/>
          <a:sy n="84" d="100"/>
        </p:scale>
        <p:origin x="864" y="176"/>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3435"/>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393C07-EEB0-4803-970C-0E5DDF067746}" type="datetimeFigureOut">
              <a:rPr lang="en-US" smtClean="0"/>
              <a:t>2/22/18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B656C9-34E5-41C2-AD75-FACDB7E434D1}" type="slidenum">
              <a:rPr lang="en-US" smtClean="0"/>
              <a:t>‹#›</a:t>
            </a:fld>
            <a:endParaRPr lang="en-US"/>
          </a:p>
        </p:txBody>
      </p:sp>
    </p:spTree>
    <p:extLst>
      <p:ext uri="{BB962C8B-B14F-4D97-AF65-F5344CB8AC3E}">
        <p14:creationId xmlns:p14="http://schemas.microsoft.com/office/powerpoint/2010/main" val="74158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craftofscientificpresentations.com/uploads/5/6/1/4/56145985/ae_comprehension.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656C9-34E5-41C2-AD75-FACDB7E434D1}" type="slidenum">
              <a:rPr lang="en-US" smtClean="0"/>
              <a:t>1</a:t>
            </a:fld>
            <a:endParaRPr lang="en-US"/>
          </a:p>
        </p:txBody>
      </p:sp>
    </p:spTree>
    <p:extLst>
      <p:ext uri="{BB962C8B-B14F-4D97-AF65-F5344CB8AC3E}">
        <p14:creationId xmlns:p14="http://schemas.microsoft.com/office/powerpoint/2010/main" val="408104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important aspects of using A-E is including compelling</a:t>
            </a:r>
            <a:r>
              <a:rPr lang="en-US" baseline="0" dirty="0" smtClean="0"/>
              <a:t> graphics that provide solid evidence and support for the message you want to convey. Leverage </a:t>
            </a:r>
            <a:r>
              <a:rPr lang="en-US" baseline="0" dirty="0" err="1" smtClean="0"/>
              <a:t>Solidworks</a:t>
            </a:r>
            <a:r>
              <a:rPr lang="en-US" baseline="0" dirty="0" smtClean="0"/>
              <a:t> and your smart phone! NO CLIP ART! This is a common misunderstanding by some who are exposed to the concepts of the A-E method. You all, are able to or can, generate compelling images, graphs, equations to support your messaging, so just put some thought into it!</a:t>
            </a:r>
          </a:p>
          <a:p>
            <a:endParaRPr lang="en-US" baseline="0" dirty="0" smtClean="0"/>
          </a:p>
          <a:p>
            <a:r>
              <a:rPr lang="en-US" baseline="0" dirty="0" smtClean="0"/>
              <a:t>Make the graphics large enough, sharp enough, and bright enough that all in the venue will be able to easily see.</a:t>
            </a:r>
          </a:p>
          <a:p>
            <a:endParaRPr lang="en-US" baseline="0" dirty="0" smtClean="0"/>
          </a:p>
          <a:p>
            <a:r>
              <a:rPr lang="en-US" baseline="0" dirty="0" smtClean="0"/>
              <a:t>Animations allow you to keep everything to one slide. Another way is to put the information on multiple slides using the same base graphic.</a:t>
            </a:r>
          </a:p>
          <a:p>
            <a:endParaRPr lang="en-US" baseline="0" dirty="0" smtClean="0"/>
          </a:p>
          <a:p>
            <a:r>
              <a:rPr lang="en-US" baseline="0" dirty="0" smtClean="0"/>
              <a:t>Put the name of the person presenting at the bottom of the slide(s)</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10</a:t>
            </a:fld>
            <a:endParaRPr lang="en-US"/>
          </a:p>
        </p:txBody>
      </p:sp>
    </p:spTree>
    <p:extLst>
      <p:ext uri="{BB962C8B-B14F-4D97-AF65-F5344CB8AC3E}">
        <p14:creationId xmlns:p14="http://schemas.microsoft.com/office/powerpoint/2010/main" val="329026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Graphs, charts, etc. need to have axes clearly labeled</a:t>
            </a:r>
            <a:r>
              <a:rPr lang="en-US" baseline="0" dirty="0" smtClean="0"/>
              <a:t> with units.</a:t>
            </a:r>
          </a:p>
          <a:p>
            <a:endParaRPr lang="en-US" baseline="0" dirty="0" smtClean="0"/>
          </a:p>
          <a:p>
            <a:r>
              <a:rPr lang="en-US" baseline="0" dirty="0" smtClean="0"/>
              <a:t>See: https://www.assertion-evidence.com/research_models.html  Jacob Snyder’s model research presentation.</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11</a:t>
            </a:fld>
            <a:endParaRPr lang="en-US"/>
          </a:p>
        </p:txBody>
      </p:sp>
    </p:spTree>
    <p:extLst>
      <p:ext uri="{BB962C8B-B14F-4D97-AF65-F5344CB8AC3E}">
        <p14:creationId xmlns:p14="http://schemas.microsoft.com/office/powerpoint/2010/main" val="2339739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Graphs, charts, etc. need to have axes clearly labeled</a:t>
            </a:r>
            <a:r>
              <a:rPr lang="en-US" baseline="0" dirty="0" smtClean="0"/>
              <a:t> with units.</a:t>
            </a:r>
          </a:p>
          <a:p>
            <a:endParaRPr lang="en-US" baseline="0" dirty="0" smtClean="0"/>
          </a:p>
          <a:p>
            <a:r>
              <a:rPr lang="en-US" baseline="0" dirty="0" smtClean="0"/>
              <a:t>See: https://www.assertion-evidence.com/research_models.html  Jacob Snyder’s model research presentation.</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12</a:t>
            </a:fld>
            <a:endParaRPr lang="en-US"/>
          </a:p>
        </p:txBody>
      </p:sp>
    </p:spTree>
    <p:extLst>
      <p:ext uri="{BB962C8B-B14F-4D97-AF65-F5344CB8AC3E}">
        <p14:creationId xmlns:p14="http://schemas.microsoft.com/office/powerpoint/2010/main" val="29216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site has templates, example, evidence of the effectiveness of the method, and more.</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13</a:t>
            </a:fld>
            <a:endParaRPr lang="en-US"/>
          </a:p>
        </p:txBody>
      </p:sp>
    </p:spTree>
    <p:extLst>
      <p:ext uri="{BB962C8B-B14F-4D97-AF65-F5344CB8AC3E}">
        <p14:creationId xmlns:p14="http://schemas.microsoft.com/office/powerpoint/2010/main" val="2890873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to compose your slide deck</a:t>
            </a:r>
          </a:p>
          <a:p>
            <a:pPr lvl="1"/>
            <a:r>
              <a:rPr lang="en-US" dirty="0" smtClean="0"/>
              <a:t>Start with an outline</a:t>
            </a:r>
          </a:p>
          <a:p>
            <a:pPr lvl="1"/>
            <a:r>
              <a:rPr lang="en-US" dirty="0" smtClean="0"/>
              <a:t>The </a:t>
            </a:r>
            <a:r>
              <a:rPr lang="en-US" dirty="0" err="1" smtClean="0"/>
              <a:t>subpoints</a:t>
            </a:r>
            <a:r>
              <a:rPr lang="en-US" baseline="0" dirty="0" smtClean="0"/>
              <a:t> under each section of the talk will be the messages you are asserting</a:t>
            </a:r>
          </a:p>
          <a:p>
            <a:pPr lvl="1"/>
            <a:r>
              <a:rPr lang="en-US" baseline="0" dirty="0" smtClean="0"/>
              <a:t>Create effective graphics that will provide the evidence for your assertions</a:t>
            </a:r>
          </a:p>
          <a:p>
            <a:pPr lvl="2"/>
            <a:r>
              <a:rPr lang="en-US" baseline="0" dirty="0" smtClean="0"/>
              <a:t>Take pictures using your phone cams. Review them to make sure they are sharp and bright</a:t>
            </a:r>
          </a:p>
          <a:p>
            <a:pPr lvl="1"/>
            <a:r>
              <a:rPr lang="en-US" baseline="0" dirty="0" smtClean="0"/>
              <a:t>It’s okay to use multiple slides to convey each message</a:t>
            </a:r>
          </a:p>
          <a:p>
            <a:pPr lvl="1"/>
            <a:r>
              <a:rPr lang="en-US" baseline="0" dirty="0" smtClean="0"/>
              <a:t>Have a closing slide, and plan your ending rather than awkwardly terminating</a:t>
            </a:r>
          </a:p>
          <a:p>
            <a:pPr lvl="1"/>
            <a:r>
              <a:rPr lang="en-US" baseline="0" dirty="0" smtClean="0"/>
              <a:t>Have back up slides that anticipate likely questions or that can go into more depth on some of the topics you have covered. Create and index page with hyperlinks to these additional pages.</a:t>
            </a:r>
          </a:p>
          <a:p>
            <a:pPr lvl="1"/>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14</a:t>
            </a:fld>
            <a:endParaRPr lang="en-US"/>
          </a:p>
        </p:txBody>
      </p:sp>
    </p:spTree>
    <p:extLst>
      <p:ext uri="{BB962C8B-B14F-4D97-AF65-F5344CB8AC3E}">
        <p14:creationId xmlns:p14="http://schemas.microsoft.com/office/powerpoint/2010/main" val="1670936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ending slide. Use</a:t>
            </a:r>
            <a:r>
              <a:rPr lang="en-US" baseline="0" dirty="0" smtClean="0"/>
              <a:t> a compelling graphic to seal your presentation in the memory of the audience and signal that the presentation has concluded. You can then ask for questions.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15</a:t>
            </a:fld>
            <a:endParaRPr lang="en-US"/>
          </a:p>
        </p:txBody>
      </p:sp>
    </p:spTree>
    <p:extLst>
      <p:ext uri="{BB962C8B-B14F-4D97-AF65-F5344CB8AC3E}">
        <p14:creationId xmlns:p14="http://schemas.microsoft.com/office/powerpoint/2010/main" val="1532595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converse is turn and face the audience!</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16</a:t>
            </a:fld>
            <a:endParaRPr lang="en-US"/>
          </a:p>
        </p:txBody>
      </p:sp>
    </p:spTree>
    <p:extLst>
      <p:ext uri="{BB962C8B-B14F-4D97-AF65-F5344CB8AC3E}">
        <p14:creationId xmlns:p14="http://schemas.microsoft.com/office/powerpoint/2010/main" val="1932309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‘lawn sprinkler’</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17</a:t>
            </a:fld>
            <a:endParaRPr lang="en-US"/>
          </a:p>
        </p:txBody>
      </p:sp>
    </p:spTree>
    <p:extLst>
      <p:ext uri="{BB962C8B-B14F-4D97-AF65-F5344CB8AC3E}">
        <p14:creationId xmlns:p14="http://schemas.microsoft.com/office/powerpoint/2010/main" val="1338803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‘lawn sprinkler’</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18</a:t>
            </a:fld>
            <a:endParaRPr lang="en-US"/>
          </a:p>
        </p:txBody>
      </p:sp>
    </p:spTree>
    <p:extLst>
      <p:ext uri="{BB962C8B-B14F-4D97-AF65-F5344CB8AC3E}">
        <p14:creationId xmlns:p14="http://schemas.microsoft.com/office/powerpoint/2010/main" val="3547520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from Darlene Price of Well Said, Inc.:</a:t>
            </a:r>
          </a:p>
          <a:p>
            <a:endParaRPr lang="en-US" dirty="0" smtClean="0"/>
          </a:p>
          <a:p>
            <a:r>
              <a:rPr lang="en-US" dirty="0" smtClean="0"/>
              <a:t>"Many highly intelligent, well-qualified, capable men and women are often disqualified or dismissed because 'they don't sell for what they're worth,'" Price says. "They've left the 'business' out of 'business casual' and the lack of professional appearance holds them back. It's frustrating, because clothing certainly does not determine one's </a:t>
            </a:r>
            <a:r>
              <a:rPr lang="en-US" i="1" dirty="0" smtClean="0"/>
              <a:t>actual</a:t>
            </a:r>
            <a:r>
              <a:rPr lang="en-US" dirty="0" smtClean="0"/>
              <a:t> competence and credibility; it does, however, influence others' </a:t>
            </a:r>
            <a:r>
              <a:rPr lang="en-US" i="1" dirty="0" smtClean="0"/>
              <a:t>perception</a:t>
            </a:r>
            <a:r>
              <a:rPr lang="en-US" dirty="0" smtClean="0"/>
              <a:t> of those qualities — and that reality impacts career opportunities."</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19</a:t>
            </a:fld>
            <a:endParaRPr lang="en-US"/>
          </a:p>
        </p:txBody>
      </p:sp>
    </p:spTree>
    <p:extLst>
      <p:ext uri="{BB962C8B-B14F-4D97-AF65-F5344CB8AC3E}">
        <p14:creationId xmlns:p14="http://schemas.microsoft.com/office/powerpoint/2010/main" val="241545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2</a:t>
            </a:fld>
            <a:endParaRPr lang="en-US"/>
          </a:p>
        </p:txBody>
      </p:sp>
    </p:spTree>
    <p:extLst>
      <p:ext uri="{BB962C8B-B14F-4D97-AF65-F5344CB8AC3E}">
        <p14:creationId xmlns:p14="http://schemas.microsoft.com/office/powerpoint/2010/main" val="2051893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from Darlene Price of Well Said, Inc.:</a:t>
            </a:r>
          </a:p>
          <a:p>
            <a:endParaRPr lang="en-US" dirty="0" smtClean="0"/>
          </a:p>
          <a:p>
            <a:r>
              <a:rPr lang="en-US" dirty="0" smtClean="0"/>
              <a:t>"Many highly intelligent, well-qualified, capable men and women are often disqualified or dismissed because 'they don't sell for what they're worth,'" Price says. "They've left the 'business' out of 'business casual' and the lack of professional appearance holds them back. It's frustrating, because clothing certainly does not determine one's </a:t>
            </a:r>
            <a:r>
              <a:rPr lang="en-US" i="1" dirty="0" smtClean="0"/>
              <a:t>actual</a:t>
            </a:r>
            <a:r>
              <a:rPr lang="en-US" dirty="0" smtClean="0"/>
              <a:t> competence and credibility; it does, however, influence others' </a:t>
            </a:r>
            <a:r>
              <a:rPr lang="en-US" i="1" dirty="0" smtClean="0"/>
              <a:t>perception</a:t>
            </a:r>
            <a:r>
              <a:rPr lang="en-US" dirty="0" smtClean="0"/>
              <a:t> of those qualities — and that reality impacts career opportunities."</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20</a:t>
            </a:fld>
            <a:endParaRPr lang="en-US"/>
          </a:p>
        </p:txBody>
      </p:sp>
    </p:spTree>
    <p:extLst>
      <p:ext uri="{BB962C8B-B14F-4D97-AF65-F5344CB8AC3E}">
        <p14:creationId xmlns:p14="http://schemas.microsoft.com/office/powerpoint/2010/main" val="1350128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especially</a:t>
            </a:r>
            <a:r>
              <a:rPr lang="en-US" baseline="0" dirty="0" smtClean="0"/>
              <a:t> important with group presentations. Make sure everyone is working from the same script and knows the order of slides and who is presenting what. Having the name at the bottom of the presentation can be of help in this regard.</a:t>
            </a:r>
          </a:p>
          <a:p>
            <a:endParaRPr lang="en-US" baseline="0" dirty="0" smtClean="0"/>
          </a:p>
          <a:p>
            <a:r>
              <a:rPr lang="en-US" dirty="0" smtClean="0"/>
              <a:t>Stand straight, hands at your side if you are not using them for gestures.</a:t>
            </a:r>
          </a:p>
          <a:p>
            <a:endParaRPr lang="en-US" dirty="0" smtClean="0"/>
          </a:p>
          <a:p>
            <a:pPr marL="0" lvl="1" defTabSz="931774"/>
            <a:r>
              <a:rPr lang="en-US" baseline="0" dirty="0" smtClean="0">
                <a:sym typeface="Wingdings" panose="05000000000000000000" pitchFamily="2" charset="2"/>
              </a:rPr>
              <a:t>Invest in a good, bright laser pointer.</a:t>
            </a:r>
            <a:endParaRPr lang="en-US" dirty="0" smtClean="0"/>
          </a:p>
          <a:p>
            <a:endParaRPr lang="en-US" dirty="0" smtClean="0"/>
          </a:p>
          <a:p>
            <a:pPr lvl="0"/>
            <a:r>
              <a:rPr lang="en-US" baseline="0" dirty="0" smtClean="0">
                <a:sym typeface="Wingdings" panose="05000000000000000000" pitchFamily="2" charset="2"/>
              </a:rPr>
              <a:t>Think carefully about bringing/including hardware: Tradeoffs: engineers love to geek out and get hands on, but takes time and can distract. Make good use of pictures and SHORT video clips</a:t>
            </a:r>
          </a:p>
          <a:p>
            <a:pPr lvl="0"/>
            <a:endParaRPr lang="en-US" baseline="0" dirty="0" smtClean="0">
              <a:sym typeface="Wingdings" panose="05000000000000000000" pitchFamily="2" charset="2"/>
            </a:endParaRPr>
          </a:p>
          <a:p>
            <a:pPr lvl="0"/>
            <a:r>
              <a:rPr lang="en-US" baseline="0" dirty="0" smtClean="0">
                <a:sym typeface="Wingdings" panose="05000000000000000000" pitchFamily="2" charset="2"/>
              </a:rPr>
              <a:t>Watch your time! Especially important for your final presentation, and in conference sessions with back-to-back presentations on a tight schedule.</a:t>
            </a:r>
          </a:p>
          <a:p>
            <a:pPr lvl="0"/>
            <a:endParaRPr lang="en-US" baseline="0" dirty="0" smtClean="0">
              <a:sym typeface="Wingdings" panose="05000000000000000000" pitchFamily="2" charset="2"/>
            </a:endParaRPr>
          </a:p>
          <a:p>
            <a:pPr lvl="0"/>
            <a:r>
              <a:rPr lang="en-US" baseline="0" dirty="0" smtClean="0">
                <a:sym typeface="Wingdings" panose="05000000000000000000" pitchFamily="2" charset="2"/>
              </a:rPr>
              <a:t>Spell check! Look through your presentation before you give it. There should be NO surprises!!</a:t>
            </a:r>
          </a:p>
          <a:p>
            <a:pPr lvl="0"/>
            <a:endParaRPr lang="en-US" baseline="0" dirty="0" smtClean="0">
              <a:sym typeface="Wingdings" panose="05000000000000000000" pitchFamily="2" charset="2"/>
            </a:endParaRPr>
          </a:p>
          <a:p>
            <a:pPr defTabSz="931774"/>
            <a:r>
              <a:rPr lang="en-US" baseline="0" dirty="0" smtClean="0">
                <a:sym typeface="Wingdings" panose="05000000000000000000" pitchFamily="2" charset="2"/>
              </a:rPr>
              <a:t>Address questions crisply and concisely. No BS if you are caught short. Acknowledge and seek to meet offline to follow up.</a:t>
            </a:r>
          </a:p>
          <a:p>
            <a:pPr lvl="0"/>
            <a:endParaRPr lang="en-US" baseline="0" dirty="0" smtClean="0">
              <a:sym typeface="Wingdings" panose="05000000000000000000" pitchFamily="2" charset="2"/>
            </a:endParaRPr>
          </a:p>
          <a:p>
            <a:pPr lvl="0"/>
            <a:endParaRPr lang="en-US" baseline="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21</a:t>
            </a:fld>
            <a:endParaRPr lang="en-US"/>
          </a:p>
        </p:txBody>
      </p:sp>
    </p:spTree>
    <p:extLst>
      <p:ext uri="{BB962C8B-B14F-4D97-AF65-F5344CB8AC3E}">
        <p14:creationId xmlns:p14="http://schemas.microsoft.com/office/powerpoint/2010/main" val="2051469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make sure the computer you will be</a:t>
            </a:r>
            <a:r>
              <a:rPr lang="en-US" baseline="0" dirty="0" smtClean="0"/>
              <a:t> presenting from has been recently updated, and make sure it is fully charged and/or that you have your charger and an extension cord. Make sure you have adapters for common interfaces (HDMI, but also VGA). Macs need extra care.</a:t>
            </a:r>
          </a:p>
          <a:p>
            <a:endParaRPr lang="en-US" baseline="0" dirty="0" smtClean="0"/>
          </a:p>
          <a:p>
            <a:r>
              <a:rPr lang="en-US" baseline="0" dirty="0" smtClean="0"/>
              <a:t>Scout out the venue you will be presenting in, and understand what technology is or is not present. Best is to do a practice run in the venue ahead of time. Queue up your presentation, so it is ready to go BEFORE you step up to the podium, so you don’t have to fiddle with it when you should have been presenting.</a:t>
            </a:r>
          </a:p>
          <a:p>
            <a:endParaRPr lang="en-US" baseline="0" dirty="0" smtClean="0"/>
          </a:p>
          <a:p>
            <a:r>
              <a:rPr lang="en-US" baseline="0" dirty="0" smtClean="0"/>
              <a:t>Have a backup on a second computer that is ready to go. Have a backup on a USB stick, so you could give your presentation from someone else’s computer if your primary and secondary machines fail.</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22</a:t>
            </a:fld>
            <a:endParaRPr lang="en-US"/>
          </a:p>
        </p:txBody>
      </p:sp>
    </p:spTree>
    <p:extLst>
      <p:ext uri="{BB962C8B-B14F-4D97-AF65-F5344CB8AC3E}">
        <p14:creationId xmlns:p14="http://schemas.microsoft.com/office/powerpoint/2010/main" val="806849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p>
          <a:p>
            <a:pPr defTabSz="931774">
              <a:defRPr/>
            </a:pPr>
            <a:r>
              <a:rPr lang="en-US" baseline="0" dirty="0" smtClean="0"/>
              <a:t>https://www.assertion-evidence.com/research_models.html  Jacob Snyder’s model research 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23</a:t>
            </a:fld>
            <a:endParaRPr lang="en-US"/>
          </a:p>
        </p:txBody>
      </p:sp>
    </p:spTree>
    <p:extLst>
      <p:ext uri="{BB962C8B-B14F-4D97-AF65-F5344CB8AC3E}">
        <p14:creationId xmlns:p14="http://schemas.microsoft.com/office/powerpoint/2010/main" val="3662366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ending slide. Use</a:t>
            </a:r>
            <a:r>
              <a:rPr lang="en-US" baseline="0" dirty="0" smtClean="0"/>
              <a:t> a compelling graphic to seal your presentation in the memory of the audience and signal that the presentation has concluded. You can then ask for questions.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24</a:t>
            </a:fld>
            <a:endParaRPr lang="en-US"/>
          </a:p>
        </p:txBody>
      </p:sp>
    </p:spTree>
    <p:extLst>
      <p:ext uri="{BB962C8B-B14F-4D97-AF65-F5344CB8AC3E}">
        <p14:creationId xmlns:p14="http://schemas.microsoft.com/office/powerpoint/2010/main" val="3685053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25</a:t>
            </a:fld>
            <a:endParaRPr lang="en-US"/>
          </a:p>
        </p:txBody>
      </p:sp>
    </p:spTree>
    <p:extLst>
      <p:ext uri="{BB962C8B-B14F-4D97-AF65-F5344CB8AC3E}">
        <p14:creationId xmlns:p14="http://schemas.microsoft.com/office/powerpoint/2010/main" val="252538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656C9-34E5-41C2-AD75-FACDB7E434D1}" type="slidenum">
              <a:rPr lang="en-US" smtClean="0"/>
              <a:t>3</a:t>
            </a:fld>
            <a:endParaRPr lang="en-US"/>
          </a:p>
        </p:txBody>
      </p:sp>
    </p:spTree>
    <p:extLst>
      <p:ext uri="{BB962C8B-B14F-4D97-AF65-F5344CB8AC3E}">
        <p14:creationId xmlns:p14="http://schemas.microsoft.com/office/powerpoint/2010/main" val="76533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the vast</a:t>
            </a:r>
            <a:r>
              <a:rPr lang="en-US" baseline="0" dirty="0" smtClean="0"/>
              <a:t> majority of technical and other presentations almost exclusively use and ABUSE bullets. </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4</a:t>
            </a:fld>
            <a:endParaRPr lang="en-US"/>
          </a:p>
        </p:txBody>
      </p:sp>
    </p:spTree>
    <p:extLst>
      <p:ext uri="{BB962C8B-B14F-4D97-AF65-F5344CB8AC3E}">
        <p14:creationId xmlns:p14="http://schemas.microsoft.com/office/powerpoint/2010/main" val="315959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656C9-34E5-41C2-AD75-FACDB7E434D1}" type="slidenum">
              <a:rPr lang="en-US" smtClean="0"/>
              <a:t>5</a:t>
            </a:fld>
            <a:endParaRPr lang="en-US"/>
          </a:p>
        </p:txBody>
      </p:sp>
    </p:spTree>
    <p:extLst>
      <p:ext uri="{BB962C8B-B14F-4D97-AF65-F5344CB8AC3E}">
        <p14:creationId xmlns:p14="http://schemas.microsoft.com/office/powerpoint/2010/main" val="36421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B656C9-34E5-41C2-AD75-FACDB7E434D1}" type="slidenum">
              <a:rPr lang="en-US" smtClean="0"/>
              <a:t>6</a:t>
            </a:fld>
            <a:endParaRPr lang="en-US"/>
          </a:p>
        </p:txBody>
      </p:sp>
    </p:spTree>
    <p:extLst>
      <p:ext uri="{BB962C8B-B14F-4D97-AF65-F5344CB8AC3E}">
        <p14:creationId xmlns:p14="http://schemas.microsoft.com/office/powerpoint/2010/main" val="378767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phrase</a:t>
            </a:r>
            <a:r>
              <a:rPr lang="en-US" baseline="0" dirty="0" smtClean="0"/>
              <a:t> heading and topic, sub-topic structure does not provide enough coherent structure between them. The phrase heading does not prompt the presenter to generate a paraphrased statement that connects with the bullets. The typical slide leaves it up to the viewer to piece the message together from a bunch of unconnected pieces.</a:t>
            </a:r>
          </a:p>
          <a:p>
            <a:endParaRPr lang="en-US" baseline="0" dirty="0" smtClean="0"/>
          </a:p>
          <a:p>
            <a:r>
              <a:rPr lang="en-US" baseline="0" dirty="0" smtClean="0"/>
              <a:t>Bullets reduce the area for large explanatory figures. Bullets also do not clearly articulate the connection or relations among the items listed.</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7</a:t>
            </a:fld>
            <a:endParaRPr lang="en-US"/>
          </a:p>
        </p:txBody>
      </p:sp>
    </p:spTree>
    <p:extLst>
      <p:ext uri="{BB962C8B-B14F-4D97-AF65-F5344CB8AC3E}">
        <p14:creationId xmlns:p14="http://schemas.microsoft.com/office/powerpoint/2010/main" val="150915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supporting the assertion:</a:t>
            </a:r>
          </a:p>
          <a:p>
            <a:r>
              <a:rPr lang="en-US" dirty="0" smtClean="0"/>
              <a:t>Joanna K. Garner, Michael Alley, Keri Wolfe, and Lauren </a:t>
            </a:r>
            <a:r>
              <a:rPr lang="en-US" dirty="0" err="1" smtClean="0"/>
              <a:t>Sawarynski</a:t>
            </a:r>
            <a:r>
              <a:rPr lang="en-US" dirty="0" smtClean="0"/>
              <a:t/>
            </a:r>
            <a:br>
              <a:rPr lang="en-US" dirty="0" smtClean="0"/>
            </a:br>
            <a:r>
              <a:rPr lang="en-US" i="1" dirty="0" smtClean="0">
                <a:hlinkClick r:id="rId3"/>
              </a:rPr>
              <a:t>International Journal of Engineering Education</a:t>
            </a:r>
            <a:r>
              <a:rPr lang="en-US" dirty="0" smtClean="0">
                <a:hlinkClick r:id="rId3"/>
              </a:rPr>
              <a:t> (vol. 29, no. 6, 2013)</a:t>
            </a:r>
            <a:r>
              <a:rPr lang="en-US" dirty="0" smtClean="0"/>
              <a:t/>
            </a:r>
            <a:br>
              <a:rPr lang="en-US" dirty="0" smtClean="0"/>
            </a:br>
            <a:r>
              <a:rPr lang="en-US" i="1" dirty="0" smtClean="0"/>
              <a:t>2012 ASEE Annual Conference</a:t>
            </a:r>
            <a:br>
              <a:rPr lang="en-US" i="1" dirty="0" smtClean="0"/>
            </a:br>
            <a:r>
              <a:rPr lang="en-US" i="1" dirty="0" smtClean="0"/>
              <a:t>2011 ASEE Annual Conference</a:t>
            </a:r>
            <a:r>
              <a:rPr lang="en-US" dirty="0" smtClean="0"/>
              <a:t/>
            </a:r>
            <a:br>
              <a:rPr lang="en-US" dirty="0" smtClean="0"/>
            </a:br>
            <a:r>
              <a:rPr lang="en-US" b="1" dirty="0" smtClean="0"/>
              <a:t>Main Takeaway:</a:t>
            </a:r>
            <a:r>
              <a:rPr lang="en-US" dirty="0" smtClean="0"/>
              <a:t> Two audiences learned a technical subject by hearing the exact same words, but viewing different slides. One set of slides followed the common practice of slides in science and engineering: a topic-phrase headline supported by a bulleted list or a bulleted list and a graphic. The other set of slides followed the assertion-evidence structure of a sentence headline that states the main message of the slide (or scene). In this structure, that message headline is supported by visual evidence. This study found that the assertion-evidence audience understood and remembered the content better than the common-practice audience. In addition, the difference between the learning was statistically significant (p &lt; .01).</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8</a:t>
            </a:fld>
            <a:endParaRPr lang="en-US"/>
          </a:p>
        </p:txBody>
      </p:sp>
    </p:spTree>
    <p:extLst>
      <p:ext uri="{BB962C8B-B14F-4D97-AF65-F5344CB8AC3E}">
        <p14:creationId xmlns:p14="http://schemas.microsoft.com/office/powerpoint/2010/main" val="415262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phrase</a:t>
            </a:r>
            <a:r>
              <a:rPr lang="en-US" baseline="0" dirty="0" smtClean="0"/>
              <a:t> heading and topic, sub-topic structure does not provide enough coherent structure between them. The phrase heading does not prompt the presenter to generate a paraphrased statement that connects with the bullets</a:t>
            </a:r>
          </a:p>
          <a:p>
            <a:endParaRPr lang="en-US" baseline="0" dirty="0" smtClean="0"/>
          </a:p>
          <a:p>
            <a:r>
              <a:rPr lang="en-US" baseline="0" dirty="0" smtClean="0"/>
              <a:t>Bullets reduce the area for large explanatory figures. Bullets also do not clearly articulate the connection or relations among the items listed.</a:t>
            </a:r>
            <a:endParaRPr lang="en-US" dirty="0"/>
          </a:p>
        </p:txBody>
      </p:sp>
      <p:sp>
        <p:nvSpPr>
          <p:cNvPr id="4" name="Slide Number Placeholder 3"/>
          <p:cNvSpPr>
            <a:spLocks noGrp="1"/>
          </p:cNvSpPr>
          <p:nvPr>
            <p:ph type="sldNum" sz="quarter" idx="10"/>
          </p:nvPr>
        </p:nvSpPr>
        <p:spPr/>
        <p:txBody>
          <a:bodyPr/>
          <a:lstStyle/>
          <a:p>
            <a:fld id="{51B656C9-34E5-41C2-AD75-FACDB7E434D1}" type="slidenum">
              <a:rPr lang="en-US" smtClean="0"/>
              <a:t>9</a:t>
            </a:fld>
            <a:endParaRPr lang="en-US"/>
          </a:p>
        </p:txBody>
      </p:sp>
    </p:spTree>
    <p:extLst>
      <p:ext uri="{BB962C8B-B14F-4D97-AF65-F5344CB8AC3E}">
        <p14:creationId xmlns:p14="http://schemas.microsoft.com/office/powerpoint/2010/main" val="197687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F8F300-6634-4D27-BF13-3F53917F3E76}"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132776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8F300-6634-4D27-BF13-3F53917F3E76}"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184985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8F300-6634-4D27-BF13-3F53917F3E76}"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369133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8F300-6634-4D27-BF13-3F53917F3E76}"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361205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F8F300-6634-4D27-BF13-3F53917F3E76}"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131783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F8F300-6634-4D27-BF13-3F53917F3E76}"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112128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8F300-6634-4D27-BF13-3F53917F3E76}" type="datetimeFigureOut">
              <a:rPr lang="en-US" smtClean="0"/>
              <a:t>2/22/18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58569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F8F300-6634-4D27-BF13-3F53917F3E76}" type="datetimeFigureOut">
              <a:rPr lang="en-US" smtClean="0"/>
              <a:t>2/22/18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25276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8F300-6634-4D27-BF13-3F53917F3E76}" type="datetimeFigureOut">
              <a:rPr lang="en-US" smtClean="0"/>
              <a:t>2/22/18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336543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F8F300-6634-4D27-BF13-3F53917F3E76}"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206718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F8F300-6634-4D27-BF13-3F53917F3E76}"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51376-827F-451A-AF53-A7BBFE60FD63}" type="slidenum">
              <a:rPr lang="en-US" smtClean="0"/>
              <a:t>‹#›</a:t>
            </a:fld>
            <a:endParaRPr lang="en-US"/>
          </a:p>
        </p:txBody>
      </p:sp>
    </p:spTree>
    <p:extLst>
      <p:ext uri="{BB962C8B-B14F-4D97-AF65-F5344CB8AC3E}">
        <p14:creationId xmlns:p14="http://schemas.microsoft.com/office/powerpoint/2010/main" val="10700292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8F300-6634-4D27-BF13-3F53917F3E76}" type="datetimeFigureOut">
              <a:rPr lang="en-US" smtClean="0"/>
              <a:t>2/22/18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51376-827F-451A-AF53-A7BBFE60FD63}" type="slidenum">
              <a:rPr lang="en-US" smtClean="0"/>
              <a:t>‹#›</a:t>
            </a:fld>
            <a:endParaRPr lang="en-US"/>
          </a:p>
        </p:txBody>
      </p:sp>
    </p:spTree>
    <p:extLst>
      <p:ext uri="{BB962C8B-B14F-4D97-AF65-F5344CB8AC3E}">
        <p14:creationId xmlns:p14="http://schemas.microsoft.com/office/powerpoint/2010/main" val="2746625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hyperlink" Target="https://www.assertion-evidence.com/" TargetMode="External"/><Relationship Id="rId4" Type="http://schemas.openxmlformats.org/officeDocument/2006/relationships/hyperlink" Target="https://blog.hubspot.com/blog/tabid/6307/bid/34274/7-lessons-from-the-world-s-most-captivating-presenters-slideshare.aspx" TargetMode="External"/><Relationship Id="rId5" Type="http://schemas.openxmlformats.org/officeDocument/2006/relationships/hyperlink" Target="https://www.slideshare.net/HubSpot/what-would-steve-do-10-lessons-from-the-worlds-most-captivating-presenters" TargetMode="External"/><Relationship Id="rId6" Type="http://schemas.openxmlformats.org/officeDocument/2006/relationships/hyperlink" Target="https://www.slideshare.net/damonnofar/8-tips-for-slideshare/20-Do_not_use_the_slide" TargetMode="External"/><Relationship Id="rId7" Type="http://schemas.openxmlformats.org/officeDocument/2006/relationships/hyperlink" Target="https://www.slideshare.net/slidecomet/fix-your-really-bad-powerpoint-slidecomet-based-on-an-ebook-by-sethgodin/45-Different_name_Same_awesome_teamWere" TargetMode="External"/><Relationship Id="rId8" Type="http://schemas.openxmlformats.org/officeDocument/2006/relationships/hyperlink" Target="https://www.slideshare.net/soappresentations/10-powerful-body-language-tips-for-your-next-presentation" TargetMode="External"/><Relationship Id="rId9" Type="http://schemas.openxmlformats.org/officeDocument/2006/relationships/hyperlink" Target="https://www.slideshare.net/damonnofar/fresh-and-clean-powerpoint-template" TargetMode="External"/><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9024" y="768485"/>
            <a:ext cx="5554494" cy="4085617"/>
          </a:xfrm>
        </p:spPr>
        <p:txBody>
          <a:bodyPr>
            <a:normAutofit/>
          </a:bodyPr>
          <a:lstStyle/>
          <a:p>
            <a:pPr algn="l">
              <a:lnSpc>
                <a:spcPct val="100000"/>
              </a:lnSpc>
            </a:pPr>
            <a:r>
              <a:rPr lang="en-US" b="1" dirty="0" smtClean="0">
                <a:latin typeface="Arial" panose="020B0604020202020204" pitchFamily="34" charset="0"/>
                <a:cs typeface="Arial" panose="020B0604020202020204" pitchFamily="34" charset="0"/>
              </a:rPr>
              <a:t>How to give </a:t>
            </a:r>
            <a:br>
              <a:rPr lang="en-US" b="1" dirty="0" smtClean="0">
                <a:latin typeface="Arial" panose="020B0604020202020204" pitchFamily="34" charset="0"/>
                <a:cs typeface="Arial" panose="020B0604020202020204" pitchFamily="34" charset="0"/>
              </a:rPr>
            </a:br>
            <a:r>
              <a:rPr lang="en-US" sz="6600" b="1" dirty="0" smtClean="0">
                <a:solidFill>
                  <a:srgbClr val="FFC000"/>
                </a:solidFill>
                <a:latin typeface="Arial" panose="020B0604020202020204" pitchFamily="34" charset="0"/>
                <a:cs typeface="Arial" panose="020B0604020202020204" pitchFamily="34" charset="0"/>
              </a:rPr>
              <a:t>effective</a:t>
            </a:r>
            <a:r>
              <a:rPr lang="en-US" b="1" dirty="0" smtClean="0">
                <a:latin typeface="Arial" panose="020B0604020202020204" pitchFamily="34" charset="0"/>
                <a:cs typeface="Arial" panose="020B0604020202020204" pitchFamily="34" charset="0"/>
              </a:rPr>
              <a:t>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technical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presentations</a:t>
            </a: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49024" y="5155660"/>
            <a:ext cx="9144000" cy="1400783"/>
          </a:xfrm>
        </p:spPr>
        <p:txBody>
          <a:bodyPr>
            <a:normAutofit lnSpcReduction="10000"/>
          </a:bodyPr>
          <a:lstStyle/>
          <a:p>
            <a:pPr algn="l"/>
            <a:r>
              <a:rPr lang="en-US" sz="3200" b="1" dirty="0" smtClean="0"/>
              <a:t>Burford Furman</a:t>
            </a:r>
          </a:p>
          <a:p>
            <a:pPr algn="l"/>
            <a:r>
              <a:rPr lang="en-US" dirty="0" smtClean="0"/>
              <a:t>SJSU Department of Mechanical Engineering, ME 195B</a:t>
            </a:r>
          </a:p>
          <a:p>
            <a:pPr algn="l"/>
            <a:r>
              <a:rPr lang="en-US" dirty="0" smtClean="0"/>
              <a:t>February, 14, 2018</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054" y="1281517"/>
            <a:ext cx="5338502" cy="3572585"/>
          </a:xfrm>
          <a:prstGeom prst="rect">
            <a:avLst/>
          </a:prstGeom>
        </p:spPr>
      </p:pic>
      <p:cxnSp>
        <p:nvCxnSpPr>
          <p:cNvPr id="6" name="Straight Arrow Connector 5"/>
          <p:cNvCxnSpPr/>
          <p:nvPr/>
        </p:nvCxnSpPr>
        <p:spPr>
          <a:xfrm>
            <a:off x="6185162" y="1506166"/>
            <a:ext cx="5126476" cy="3229583"/>
          </a:xfrm>
          <a:prstGeom prst="straightConnector1">
            <a:avLst/>
          </a:prstGeom>
          <a:ln w="53975">
            <a:solidFill>
              <a:srgbClr val="FFC000"/>
            </a:solidFill>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V="1">
            <a:off x="6185162" y="1506166"/>
            <a:ext cx="5126476" cy="3229583"/>
          </a:xfrm>
          <a:prstGeom prst="straightConnector1">
            <a:avLst/>
          </a:prstGeom>
          <a:ln w="53975">
            <a:solidFill>
              <a:srgbClr val="FFC000"/>
            </a:solidFill>
            <a:tailEnd type="none"/>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7000839" y="4806509"/>
            <a:ext cx="3495122" cy="307777"/>
          </a:xfrm>
          <a:prstGeom prst="rect">
            <a:avLst/>
          </a:prstGeom>
        </p:spPr>
        <p:txBody>
          <a:bodyPr wrap="square">
            <a:spAutoFit/>
          </a:bodyPr>
          <a:lstStyle/>
          <a:p>
            <a:r>
              <a:rPr lang="en-US" sz="1400" dirty="0" smtClean="0"/>
              <a:t>http://www.mechanicalengineeringsite.com/</a:t>
            </a:r>
            <a:endParaRPr lang="en-US" sz="1400" dirty="0"/>
          </a:p>
        </p:txBody>
      </p:sp>
    </p:spTree>
    <p:extLst>
      <p:ext uri="{BB962C8B-B14F-4D97-AF65-F5344CB8AC3E}">
        <p14:creationId xmlns:p14="http://schemas.microsoft.com/office/powerpoint/2010/main" val="24489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250"/>
                            </p:stCondLst>
                            <p:childTnLst>
                              <p:par>
                                <p:cTn id="9" presetID="22" presetClass="entr" presetSubtype="2"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2000"/>
                            </p:stCondLst>
                            <p:childTnLst>
                              <p:par>
                                <p:cTn id="13" presetID="1" presetClass="exit" presetSubtype="0" fill="hold" nodeType="afterEffect">
                                  <p:stCondLst>
                                    <p:cond delay="50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500"/>
                                  </p:stCondLst>
                                  <p:childTnLst>
                                    <p:set>
                                      <p:cBhvr>
                                        <p:cTn id="16" dur="1" fill="hold">
                                          <p:stCondLst>
                                            <p:cond delay="0"/>
                                          </p:stCondLst>
                                        </p:cTn>
                                        <p:tgtEl>
                                          <p:spTgt spid="7"/>
                                        </p:tgtEl>
                                        <p:attrNameLst>
                                          <p:attrName>style.visibility</p:attrName>
                                        </p:attrNameLst>
                                      </p:cBhvr>
                                      <p:to>
                                        <p:strVal val="hidden"/>
                                      </p:to>
                                    </p:set>
                                  </p:childTnLst>
                                </p:cTn>
                              </p:par>
                            </p:childTnLst>
                          </p:cTn>
                        </p:par>
                        <p:par>
                          <p:cTn id="17" fill="hold">
                            <p:stCondLst>
                              <p:cond delay="2500"/>
                            </p:stCondLst>
                            <p:childTnLst>
                              <p:par>
                                <p:cTn id="18" presetID="22" presetClass="entr" presetSubtype="8" fill="hold"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3500"/>
                            </p:stCondLst>
                            <p:childTnLst>
                              <p:par>
                                <p:cTn id="22" presetID="22" presetClass="entr" presetSubtype="2" fill="hold"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29" y="237369"/>
            <a:ext cx="10784542" cy="1325563"/>
          </a:xfrm>
        </p:spPr>
        <p:txBody>
          <a:bodyPr>
            <a:normAutofit/>
          </a:bodyPr>
          <a:lstStyle/>
          <a:p>
            <a:r>
              <a:rPr lang="en-US" sz="3600" b="1" dirty="0" smtClean="0">
                <a:latin typeface="+mn-lt"/>
              </a:rPr>
              <a:t>The output force of a </a:t>
            </a:r>
            <a:r>
              <a:rPr lang="en-US" sz="3600" b="1" dirty="0" err="1" smtClean="0">
                <a:latin typeface="+mn-lt"/>
              </a:rPr>
              <a:t>PicoMotor</a:t>
            </a:r>
            <a:r>
              <a:rPr lang="en-US" sz="3600" b="1" dirty="0" smtClean="0">
                <a:latin typeface="+mn-lt"/>
              </a:rPr>
              <a:t> depends on many factors </a:t>
            </a:r>
            <a:endParaRPr lang="en-US" sz="3600" b="1" dirty="0">
              <a:latin typeface="+mn-lt"/>
            </a:endParaRPr>
          </a:p>
        </p:txBody>
      </p:sp>
      <p:cxnSp>
        <p:nvCxnSpPr>
          <p:cNvPr id="12" name="Straight Arrow Connector 11"/>
          <p:cNvCxnSpPr/>
          <p:nvPr/>
        </p:nvCxnSpPr>
        <p:spPr>
          <a:xfrm flipH="1" flipV="1">
            <a:off x="3800007" y="1074026"/>
            <a:ext cx="936883" cy="40342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2149207" y="1630970"/>
            <a:ext cx="7476511" cy="4659730"/>
          </a:xfrm>
          <a:prstGeom prst="rect">
            <a:avLst/>
          </a:prstGeom>
        </p:spPr>
      </p:pic>
      <p:sp>
        <p:nvSpPr>
          <p:cNvPr id="10" name="Rectangle 9"/>
          <p:cNvSpPr/>
          <p:nvPr/>
        </p:nvSpPr>
        <p:spPr>
          <a:xfrm>
            <a:off x="1750865" y="1445979"/>
            <a:ext cx="5228860" cy="954107"/>
          </a:xfrm>
          <a:prstGeom prst="rect">
            <a:avLst/>
          </a:prstGeom>
        </p:spPr>
        <p:txBody>
          <a:bodyPr wrap="square">
            <a:spAutoFit/>
          </a:bodyPr>
          <a:lstStyle/>
          <a:p>
            <a:r>
              <a:rPr lang="en-US" sz="2800" dirty="0" smtClean="0"/>
              <a:t>The title is now an </a:t>
            </a:r>
            <a:r>
              <a:rPr lang="en-US" sz="2800" i="1" u="sng" dirty="0" smtClean="0"/>
              <a:t>assertion</a:t>
            </a:r>
            <a:r>
              <a:rPr lang="en-US" sz="2800" dirty="0" smtClean="0"/>
              <a:t>, i.e., the </a:t>
            </a:r>
            <a:r>
              <a:rPr lang="en-US" sz="2800" i="1" u="sng" dirty="0" smtClean="0"/>
              <a:t>message</a:t>
            </a:r>
            <a:r>
              <a:rPr lang="en-US" sz="2800" dirty="0" smtClean="0"/>
              <a:t> you want to convey </a:t>
            </a:r>
            <a:endParaRPr lang="en-US" sz="2800" dirty="0"/>
          </a:p>
        </p:txBody>
      </p:sp>
      <p:cxnSp>
        <p:nvCxnSpPr>
          <p:cNvPr id="11" name="Straight Arrow Connector 10"/>
          <p:cNvCxnSpPr/>
          <p:nvPr/>
        </p:nvCxnSpPr>
        <p:spPr>
          <a:xfrm flipH="1" flipV="1">
            <a:off x="7247744" y="4552325"/>
            <a:ext cx="682053" cy="107766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702570" y="5594849"/>
            <a:ext cx="5228860" cy="954107"/>
          </a:xfrm>
          <a:prstGeom prst="rect">
            <a:avLst/>
          </a:prstGeom>
        </p:spPr>
        <p:txBody>
          <a:bodyPr wrap="square">
            <a:spAutoFit/>
          </a:bodyPr>
          <a:lstStyle/>
          <a:p>
            <a:r>
              <a:rPr lang="en-US" sz="2800" dirty="0" smtClean="0"/>
              <a:t>The graphics provide the visual </a:t>
            </a:r>
            <a:r>
              <a:rPr lang="en-US" sz="2800" i="1" u="sng" dirty="0" smtClean="0"/>
              <a:t>evidence</a:t>
            </a:r>
            <a:r>
              <a:rPr lang="en-US" sz="2800" dirty="0" smtClean="0"/>
              <a:t> for the assertion</a:t>
            </a:r>
            <a:endParaRPr lang="en-US" sz="2800" dirty="0"/>
          </a:p>
        </p:txBody>
      </p:sp>
      <p:sp>
        <p:nvSpPr>
          <p:cNvPr id="9" name="Rectangle 8"/>
          <p:cNvSpPr/>
          <p:nvPr/>
        </p:nvSpPr>
        <p:spPr>
          <a:xfrm>
            <a:off x="1750865" y="2357762"/>
            <a:ext cx="4692823" cy="461665"/>
          </a:xfrm>
          <a:prstGeom prst="rect">
            <a:avLst/>
          </a:prstGeom>
        </p:spPr>
        <p:txBody>
          <a:bodyPr wrap="none">
            <a:spAutoFit/>
          </a:bodyPr>
          <a:lstStyle/>
          <a:p>
            <a:pPr>
              <a:spcBef>
                <a:spcPct val="25000"/>
              </a:spcBef>
            </a:pPr>
            <a:r>
              <a:rPr lang="en-US" altLang="en-US" sz="2400" dirty="0"/>
              <a:t>keep to two lines (18</a:t>
            </a:r>
            <a:r>
              <a:rPr lang="en-US" altLang="en-US" sz="2400" dirty="0">
                <a:cs typeface="Arial" panose="020B0604020202020204" pitchFamily="34" charset="0"/>
              </a:rPr>
              <a:t>–24 point type)</a:t>
            </a:r>
          </a:p>
        </p:txBody>
      </p:sp>
      <p:sp>
        <p:nvSpPr>
          <p:cNvPr id="16" name="Rectangle 15"/>
          <p:cNvSpPr/>
          <p:nvPr/>
        </p:nvSpPr>
        <p:spPr>
          <a:xfrm>
            <a:off x="8512998" y="4836917"/>
            <a:ext cx="3494141" cy="1569660"/>
          </a:xfrm>
          <a:prstGeom prst="rect">
            <a:avLst/>
          </a:prstGeom>
        </p:spPr>
        <p:txBody>
          <a:bodyPr wrap="square">
            <a:spAutoFit/>
          </a:bodyPr>
          <a:lstStyle/>
          <a:p>
            <a:r>
              <a:rPr lang="en-US" altLang="en-US" sz="2400" dirty="0" smtClean="0"/>
              <a:t>Use call-outs, </a:t>
            </a:r>
            <a:r>
              <a:rPr lang="en-US" altLang="en-US" sz="2400" dirty="0"/>
              <a:t>if necessary: keep to one or two </a:t>
            </a:r>
            <a:r>
              <a:rPr lang="en-US" altLang="en-US" sz="2400" dirty="0" smtClean="0"/>
              <a:t>lines. Consider animating entry/exit, if extensive</a:t>
            </a:r>
            <a:endParaRPr lang="en-US" altLang="en-US" sz="2400" dirty="0"/>
          </a:p>
        </p:txBody>
      </p:sp>
      <p:sp>
        <p:nvSpPr>
          <p:cNvPr id="17" name="Rectangle 16"/>
          <p:cNvSpPr/>
          <p:nvPr/>
        </p:nvSpPr>
        <p:spPr>
          <a:xfrm>
            <a:off x="7944089" y="3777709"/>
            <a:ext cx="2315980" cy="830997"/>
          </a:xfrm>
          <a:prstGeom prst="rect">
            <a:avLst/>
          </a:prstGeom>
        </p:spPr>
        <p:txBody>
          <a:bodyPr wrap="square">
            <a:spAutoFit/>
          </a:bodyPr>
          <a:lstStyle/>
          <a:p>
            <a:pPr marL="114300"/>
            <a:r>
              <a:rPr lang="en-US" altLang="en-US" sz="2400" dirty="0"/>
              <a:t>Normal </a:t>
            </a:r>
            <a:r>
              <a:rPr lang="en-US" altLang="en-US" sz="2400" dirty="0" smtClean="0"/>
              <a:t>force from </a:t>
            </a:r>
            <a:r>
              <a:rPr lang="en-US" altLang="en-US" sz="2400" dirty="0"/>
              <a:t>spring clip</a:t>
            </a:r>
          </a:p>
        </p:txBody>
      </p:sp>
      <p:cxnSp>
        <p:nvCxnSpPr>
          <p:cNvPr id="19" name="Straight Connector 18"/>
          <p:cNvCxnSpPr/>
          <p:nvPr/>
        </p:nvCxnSpPr>
        <p:spPr>
          <a:xfrm flipH="1" flipV="1">
            <a:off x="7644286" y="3522373"/>
            <a:ext cx="457200" cy="4384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9085367" y="4559096"/>
            <a:ext cx="186852" cy="327432"/>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102823" y="2695965"/>
            <a:ext cx="3074998" cy="830997"/>
          </a:xfrm>
          <a:prstGeom prst="rect">
            <a:avLst/>
          </a:prstGeom>
        </p:spPr>
        <p:txBody>
          <a:bodyPr wrap="square">
            <a:spAutoFit/>
          </a:bodyPr>
          <a:lstStyle/>
          <a:p>
            <a:pPr marL="114300"/>
            <a:r>
              <a:rPr lang="en-US" altLang="en-US" sz="2400" dirty="0" err="1">
                <a:latin typeface="Symbol" panose="05050102010706020507" pitchFamily="18" charset="2"/>
              </a:rPr>
              <a:t>m</a:t>
            </a:r>
            <a:r>
              <a:rPr lang="en-US" altLang="en-US" sz="2400" baseline="-25000" dirty="0" err="1"/>
              <a:t>static</a:t>
            </a:r>
            <a:r>
              <a:rPr lang="en-US" altLang="en-US" sz="2400" dirty="0"/>
              <a:t> between </a:t>
            </a:r>
            <a:r>
              <a:rPr lang="en-US" altLang="en-US" sz="2400" dirty="0" smtClean="0"/>
              <a:t/>
            </a:r>
            <a:br>
              <a:rPr lang="en-US" altLang="en-US" sz="2400" dirty="0" smtClean="0"/>
            </a:br>
            <a:r>
              <a:rPr lang="en-US" altLang="en-US" sz="2400" dirty="0" smtClean="0"/>
              <a:t>screw and </a:t>
            </a:r>
            <a:r>
              <a:rPr lang="en-US" altLang="en-US" sz="2400" dirty="0"/>
              <a:t>frame jaws</a:t>
            </a:r>
          </a:p>
        </p:txBody>
      </p:sp>
      <p:cxnSp>
        <p:nvCxnSpPr>
          <p:cNvPr id="25" name="Straight Connector 24"/>
          <p:cNvCxnSpPr/>
          <p:nvPr/>
        </p:nvCxnSpPr>
        <p:spPr>
          <a:xfrm flipH="1" flipV="1">
            <a:off x="3702570" y="3522373"/>
            <a:ext cx="457200" cy="12353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6057900" y="3317074"/>
            <a:ext cx="766176" cy="1689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040253" y="6429744"/>
            <a:ext cx="1219436" cy="369332"/>
          </a:xfrm>
          <a:prstGeom prst="rect">
            <a:avLst/>
          </a:prstGeom>
        </p:spPr>
        <p:txBody>
          <a:bodyPr wrap="none">
            <a:spAutoFit/>
          </a:bodyPr>
          <a:lstStyle/>
          <a:p>
            <a:r>
              <a:rPr lang="en-US" dirty="0" smtClean="0">
                <a:solidFill>
                  <a:schemeClr val="bg1">
                    <a:lumMod val="65000"/>
                  </a:schemeClr>
                </a:solidFill>
              </a:rPr>
              <a:t>Dr. Furman</a:t>
            </a:r>
            <a:endParaRPr lang="en-US" dirty="0">
              <a:solidFill>
                <a:schemeClr val="bg1">
                  <a:lumMod val="65000"/>
                </a:schemeClr>
              </a:solidFill>
            </a:endParaRPr>
          </a:p>
        </p:txBody>
      </p:sp>
      <p:cxnSp>
        <p:nvCxnSpPr>
          <p:cNvPr id="18" name="Straight Arrow Connector 17"/>
          <p:cNvCxnSpPr>
            <a:endCxn id="3" idx="1"/>
          </p:cNvCxnSpPr>
          <p:nvPr/>
        </p:nvCxnSpPr>
        <p:spPr>
          <a:xfrm>
            <a:off x="9178793" y="6614410"/>
            <a:ext cx="861460"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126627" y="6407257"/>
            <a:ext cx="3904941" cy="369332"/>
          </a:xfrm>
          <a:prstGeom prst="rect">
            <a:avLst/>
          </a:prstGeom>
        </p:spPr>
        <p:txBody>
          <a:bodyPr wrap="square">
            <a:spAutoFit/>
          </a:bodyPr>
          <a:lstStyle/>
          <a:p>
            <a:r>
              <a:rPr lang="en-US" dirty="0" smtClean="0"/>
              <a:t>Include the name of the presenter here</a:t>
            </a:r>
            <a:endParaRPr lang="en-US" dirty="0"/>
          </a:p>
        </p:txBody>
      </p:sp>
    </p:spTree>
    <p:extLst>
      <p:ext uri="{BB962C8B-B14F-4D97-AF65-F5344CB8AC3E}">
        <p14:creationId xmlns:p14="http://schemas.microsoft.com/office/powerpoint/2010/main" val="414294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625"/>
                            </p:stCondLst>
                            <p:childTnLst>
                              <p:par>
                                <p:cTn id="9" presetID="42"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875"/>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3375"/>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1000"/>
                            </p:stCondLst>
                            <p:childTnLst>
                              <p:par>
                                <p:cTn id="38" presetID="42" presetClass="entr" presetSubtype="0" fill="hold" grpId="0" nodeType="afterEffect">
                                  <p:stCondLst>
                                    <p:cond delay="5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grpId="0" nodeType="afterEffect">
                                  <p:stCondLst>
                                    <p:cond delay="25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par>
                          <p:cTn id="59" fill="hold">
                            <p:stCondLst>
                              <p:cond delay="1250"/>
                            </p:stCondLst>
                            <p:childTnLst>
                              <p:par>
                                <p:cTn id="60" presetID="10"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par>
                          <p:cTn id="63" fill="hold">
                            <p:stCondLst>
                              <p:cond delay="1750"/>
                            </p:stCondLst>
                            <p:childTnLst>
                              <p:par>
                                <p:cTn id="64" presetID="10" presetClass="entr" presetSubtype="0" fill="hold" grpId="0" nodeType="afterEffect">
                                  <p:stCondLst>
                                    <p:cond delay="5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par>
                          <p:cTn id="67" fill="hold">
                            <p:stCondLst>
                              <p:cond delay="2750"/>
                            </p:stCondLst>
                            <p:childTnLst>
                              <p:par>
                                <p:cTn id="68" presetID="22" presetClass="entr" presetSubtype="4" fill="hold"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down)">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childTnLst>
                          </p:cTn>
                        </p:par>
                        <p:par>
                          <p:cTn id="89" fill="hold">
                            <p:stCondLst>
                              <p:cond delay="1000"/>
                            </p:stCondLst>
                            <p:childTnLst>
                              <p:par>
                                <p:cTn id="90" presetID="22" presetClass="entr" presetSubtype="1" fill="hold"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up)">
                                      <p:cBhvr>
                                        <p:cTn id="92" dur="250"/>
                                        <p:tgtEl>
                                          <p:spTgt spid="25"/>
                                        </p:tgtEl>
                                      </p:cBhvr>
                                    </p:animEffect>
                                  </p:childTnLst>
                                </p:cTn>
                              </p:par>
                            </p:childTnLst>
                          </p:cTn>
                        </p:par>
                        <p:par>
                          <p:cTn id="93" fill="hold">
                            <p:stCondLst>
                              <p:cond delay="1250"/>
                            </p:stCondLst>
                            <p:childTnLst>
                              <p:par>
                                <p:cTn id="94" presetID="22" presetClass="entr" presetSubtype="8" fill="hold"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left)">
                                      <p:cBhvr>
                                        <p:cTn id="96" dur="25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22"/>
                                        </p:tgtEl>
                                      </p:cBhvr>
                                    </p:animEffect>
                                    <p:set>
                                      <p:cBhvr>
                                        <p:cTn id="101" dur="1" fill="hold">
                                          <p:stCondLst>
                                            <p:cond delay="499"/>
                                          </p:stCondLst>
                                        </p:cTn>
                                        <p:tgtEl>
                                          <p:spTgt spid="22"/>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250"/>
                                        <p:tgtEl>
                                          <p:spTgt spid="25"/>
                                        </p:tgtEl>
                                      </p:cBhvr>
                                    </p:animEffect>
                                    <p:set>
                                      <p:cBhvr>
                                        <p:cTn id="104" dur="1" fill="hold">
                                          <p:stCondLst>
                                            <p:cond delay="249"/>
                                          </p:stCondLst>
                                        </p:cTn>
                                        <p:tgtEl>
                                          <p:spTgt spid="25"/>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250"/>
                                        <p:tgtEl>
                                          <p:spTgt spid="27"/>
                                        </p:tgtEl>
                                      </p:cBhvr>
                                    </p:animEffect>
                                    <p:set>
                                      <p:cBhvr>
                                        <p:cTn id="107" dur="1" fill="hold">
                                          <p:stCondLst>
                                            <p:cond delay="249"/>
                                          </p:stCondLst>
                                        </p:cTn>
                                        <p:tgtEl>
                                          <p:spTgt spid="27"/>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500"/>
                                        <p:tgtEl>
                                          <p:spTgt spid="7"/>
                                        </p:tgtEl>
                                      </p:cBhvr>
                                    </p:animEffect>
                                  </p:childTnLst>
                                </p:cTn>
                              </p:par>
                            </p:childTnLst>
                          </p:cTn>
                        </p:par>
                        <p:par>
                          <p:cTn id="112" fill="hold">
                            <p:stCondLst>
                              <p:cond delay="1000"/>
                            </p:stCondLst>
                            <p:childTnLst>
                              <p:par>
                                <p:cTn id="113" presetID="22" presetClass="entr" presetSubtype="8" fill="hold" nodeType="after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wipe(left)">
                                      <p:cBhvr>
                                        <p:cTn id="1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0" grpId="1"/>
      <p:bldP spid="15" grpId="0"/>
      <p:bldP spid="15" grpId="1"/>
      <p:bldP spid="9" grpId="0"/>
      <p:bldP spid="9" grpId="1"/>
      <p:bldP spid="16" grpId="0"/>
      <p:bldP spid="16" grpId="1"/>
      <p:bldP spid="17" grpId="0"/>
      <p:bldP spid="17" grpId="1"/>
      <p:bldP spid="22" grpId="0"/>
      <p:bldP spid="22" grpId="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5629" y="237369"/>
            <a:ext cx="107845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Analytical results and equations should be presented using the same A-E approach</a:t>
            </a:r>
            <a:endParaRPr lang="en-US" sz="3600" b="1" dirty="0">
              <a:latin typeface="+mn-lt"/>
            </a:endParaRPr>
          </a:p>
        </p:txBody>
      </p:sp>
      <p:sp>
        <p:nvSpPr>
          <p:cNvPr id="5" name="Rectangle 4"/>
          <p:cNvSpPr/>
          <p:nvPr/>
        </p:nvSpPr>
        <p:spPr>
          <a:xfrm>
            <a:off x="3123763" y="6488668"/>
            <a:ext cx="5868273" cy="369332"/>
          </a:xfrm>
          <a:prstGeom prst="rect">
            <a:avLst/>
          </a:prstGeom>
        </p:spPr>
        <p:txBody>
          <a:bodyPr wrap="none">
            <a:spAutoFit/>
          </a:bodyPr>
          <a:lstStyle/>
          <a:p>
            <a:r>
              <a:rPr lang="en-US" dirty="0"/>
              <a:t>https://www.assertion-evidence.com/research_models.html</a:t>
            </a:r>
          </a:p>
        </p:txBody>
      </p:sp>
    </p:spTree>
    <p:extLst>
      <p:ext uri="{BB962C8B-B14F-4D97-AF65-F5344CB8AC3E}">
        <p14:creationId xmlns:p14="http://schemas.microsoft.com/office/powerpoint/2010/main" val="234187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200"/>
                            </p:stCondLst>
                            <p:childTnLst>
                              <p:par>
                                <p:cTn id="9" presetID="10" presetClass="exit" presetSubtype="0" fill="hold" grpId="1" nodeType="afterEffect">
                                  <p:stCondLst>
                                    <p:cond delay="1000"/>
                                  </p:stCondLst>
                                  <p:iterate type="lt">
                                    <p:tmPct val="0"/>
                                  </p:iterate>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0" presetClass="entr" presetSubtype="0" fill="hold" grpId="0" nodeType="with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82183" y="111549"/>
            <a:ext cx="8827634" cy="6634903"/>
          </a:xfrm>
          <a:prstGeom prst="rect">
            <a:avLst/>
          </a:prstGeom>
        </p:spPr>
      </p:pic>
      <p:sp>
        <p:nvSpPr>
          <p:cNvPr id="5" name="Rectangle 4"/>
          <p:cNvSpPr/>
          <p:nvPr/>
        </p:nvSpPr>
        <p:spPr>
          <a:xfrm>
            <a:off x="3123763" y="6488668"/>
            <a:ext cx="5868273" cy="369332"/>
          </a:xfrm>
          <a:prstGeom prst="rect">
            <a:avLst/>
          </a:prstGeom>
        </p:spPr>
        <p:txBody>
          <a:bodyPr wrap="none">
            <a:spAutoFit/>
          </a:bodyPr>
          <a:lstStyle/>
          <a:p>
            <a:r>
              <a:rPr lang="en-US" dirty="0"/>
              <a:t>https://www.assertion-evidence.com/research_models.html</a:t>
            </a:r>
          </a:p>
        </p:txBody>
      </p:sp>
    </p:spTree>
    <p:extLst>
      <p:ext uri="{BB962C8B-B14F-4D97-AF65-F5344CB8AC3E}">
        <p14:creationId xmlns:p14="http://schemas.microsoft.com/office/powerpoint/2010/main" val="328759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5629" y="237369"/>
            <a:ext cx="107845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There is much more that can be said about the A-E method</a:t>
            </a:r>
            <a:endParaRPr lang="en-US" sz="3600" b="1" dirty="0">
              <a:latin typeface="+mn-lt"/>
            </a:endParaRPr>
          </a:p>
        </p:txBody>
      </p:sp>
      <p:sp>
        <p:nvSpPr>
          <p:cNvPr id="6" name="Rectangle 5"/>
          <p:cNvSpPr/>
          <p:nvPr/>
        </p:nvSpPr>
        <p:spPr>
          <a:xfrm>
            <a:off x="5333181" y="977782"/>
            <a:ext cx="1449436" cy="923330"/>
          </a:xfrm>
          <a:prstGeom prst="rect">
            <a:avLst/>
          </a:prstGeom>
        </p:spPr>
        <p:txBody>
          <a:bodyPr wrap="none">
            <a:spAutoFit/>
          </a:bodyPr>
          <a:lstStyle/>
          <a:p>
            <a:r>
              <a:rPr lang="en-US" sz="5400" b="1" dirty="0" smtClean="0"/>
              <a:t>Visit</a:t>
            </a:r>
            <a:endParaRPr lang="en-US" sz="5400" dirty="0"/>
          </a:p>
        </p:txBody>
      </p:sp>
      <p:grpSp>
        <p:nvGrpSpPr>
          <p:cNvPr id="10" name="Group 9"/>
          <p:cNvGrpSpPr/>
          <p:nvPr/>
        </p:nvGrpSpPr>
        <p:grpSpPr>
          <a:xfrm>
            <a:off x="239864" y="2157842"/>
            <a:ext cx="11712271" cy="4700158"/>
            <a:chOff x="239864" y="2157842"/>
            <a:chExt cx="11712271" cy="4700158"/>
          </a:xfrm>
        </p:grpSpPr>
        <p:sp>
          <p:nvSpPr>
            <p:cNvPr id="5" name="Rectangle 4"/>
            <p:cNvSpPr/>
            <p:nvPr/>
          </p:nvSpPr>
          <p:spPr>
            <a:xfrm>
              <a:off x="3123763" y="6488668"/>
              <a:ext cx="5868273" cy="369332"/>
            </a:xfrm>
            <a:prstGeom prst="rect">
              <a:avLst/>
            </a:prstGeom>
          </p:spPr>
          <p:txBody>
            <a:bodyPr wrap="none">
              <a:spAutoFit/>
            </a:bodyPr>
            <a:lstStyle/>
            <a:p>
              <a:r>
                <a:rPr lang="en-US" dirty="0"/>
                <a:t>https://www.assertion-evidence.com/research_models.html</a:t>
              </a:r>
            </a:p>
          </p:txBody>
        </p:sp>
        <p:grpSp>
          <p:nvGrpSpPr>
            <p:cNvPr id="9" name="Group 8"/>
            <p:cNvGrpSpPr/>
            <p:nvPr/>
          </p:nvGrpSpPr>
          <p:grpSpPr>
            <a:xfrm>
              <a:off x="239864" y="2157842"/>
              <a:ext cx="11712271" cy="3790652"/>
              <a:chOff x="239864" y="3506951"/>
              <a:chExt cx="11712271" cy="3790652"/>
            </a:xfrm>
          </p:grpSpPr>
          <p:pic>
            <p:nvPicPr>
              <p:cNvPr id="7" name="Picture 6"/>
              <p:cNvPicPr>
                <a:picLocks noChangeAspect="1"/>
              </p:cNvPicPr>
              <p:nvPr/>
            </p:nvPicPr>
            <p:blipFill>
              <a:blip r:embed="rId3"/>
              <a:stretch>
                <a:fillRect/>
              </a:stretch>
            </p:blipFill>
            <p:spPr>
              <a:xfrm>
                <a:off x="239864" y="3506951"/>
                <a:ext cx="11712271" cy="701628"/>
              </a:xfrm>
              <a:prstGeom prst="rect">
                <a:avLst/>
              </a:prstGeom>
            </p:spPr>
          </p:pic>
          <p:pic>
            <p:nvPicPr>
              <p:cNvPr id="8" name="Picture 7"/>
              <p:cNvPicPr>
                <a:picLocks noChangeAspect="1"/>
              </p:cNvPicPr>
              <p:nvPr/>
            </p:nvPicPr>
            <p:blipFill>
              <a:blip r:embed="rId4"/>
              <a:stretch>
                <a:fillRect/>
              </a:stretch>
            </p:blipFill>
            <p:spPr>
              <a:xfrm>
                <a:off x="665629" y="4244752"/>
                <a:ext cx="10939384" cy="3052851"/>
              </a:xfrm>
              <a:prstGeom prst="rect">
                <a:avLst/>
              </a:prstGeom>
            </p:spPr>
          </p:pic>
        </p:grpSp>
      </p:grpSp>
      <p:sp>
        <p:nvSpPr>
          <p:cNvPr id="2" name="Rectangle 1"/>
          <p:cNvSpPr/>
          <p:nvPr/>
        </p:nvSpPr>
        <p:spPr>
          <a:xfrm>
            <a:off x="1155769" y="2903993"/>
            <a:ext cx="9880462" cy="830997"/>
          </a:xfrm>
          <a:prstGeom prst="rect">
            <a:avLst/>
          </a:prstGeom>
          <a:solidFill>
            <a:schemeClr val="accent4">
              <a:lumMod val="20000"/>
              <a:lumOff val="80000"/>
              <a:alpha val="75000"/>
            </a:schemeClr>
          </a:solidFill>
        </p:spPr>
        <p:txBody>
          <a:bodyPr wrap="none">
            <a:spAutoFit/>
          </a:bodyPr>
          <a:lstStyle/>
          <a:p>
            <a:r>
              <a:rPr lang="en-US" sz="4800" dirty="0" smtClean="0"/>
              <a:t>https</a:t>
            </a:r>
            <a:r>
              <a:rPr lang="en-US" sz="4800" dirty="0"/>
              <a:t>://</a:t>
            </a:r>
            <a:r>
              <a:rPr lang="en-US" sz="4800" dirty="0" smtClean="0"/>
              <a:t>www.assertion-evidence.com/ </a:t>
            </a:r>
            <a:endParaRPr lang="en-US" sz="4800" dirty="0"/>
          </a:p>
        </p:txBody>
      </p:sp>
    </p:spTree>
    <p:extLst>
      <p:ext uri="{BB962C8B-B14F-4D97-AF65-F5344CB8AC3E}">
        <p14:creationId xmlns:p14="http://schemas.microsoft.com/office/powerpoint/2010/main" val="358026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6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35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42" presetClass="entr" presetSubtype="0" fill="hold" grpId="0"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5629" y="237369"/>
            <a:ext cx="107845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Create </a:t>
            </a:r>
            <a:r>
              <a:rPr lang="en-US" sz="3600" b="1" dirty="0">
                <a:latin typeface="+mn-lt"/>
              </a:rPr>
              <a:t>an outline to </a:t>
            </a:r>
            <a:r>
              <a:rPr lang="en-US" sz="3600" b="1" smtClean="0">
                <a:latin typeface="+mn-lt"/>
              </a:rPr>
              <a:t>plan </a:t>
            </a:r>
            <a:r>
              <a:rPr lang="en-US" sz="3600" b="1" smtClean="0">
                <a:latin typeface="+mn-lt"/>
              </a:rPr>
              <a:t>your </a:t>
            </a:r>
            <a:r>
              <a:rPr lang="en-US" sz="3600" b="1" dirty="0" smtClean="0">
                <a:latin typeface="+mn-lt"/>
              </a:rPr>
              <a:t>presentation</a:t>
            </a:r>
            <a:endParaRPr lang="en-US" sz="3600" b="1" dirty="0">
              <a:latin typeface="+mn-lt"/>
            </a:endParaRPr>
          </a:p>
        </p:txBody>
      </p:sp>
      <p:sp>
        <p:nvSpPr>
          <p:cNvPr id="4" name="Flowchart: Process 3"/>
          <p:cNvSpPr/>
          <p:nvPr/>
        </p:nvSpPr>
        <p:spPr>
          <a:xfrm>
            <a:off x="903001" y="1422214"/>
            <a:ext cx="1607299" cy="5938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Title Slide</a:t>
            </a:r>
            <a:endParaRPr lang="en-US" sz="2400" dirty="0"/>
          </a:p>
        </p:txBody>
      </p:sp>
      <p:sp>
        <p:nvSpPr>
          <p:cNvPr id="5" name="Flowchart: Process 4"/>
          <p:cNvSpPr/>
          <p:nvPr/>
        </p:nvSpPr>
        <p:spPr>
          <a:xfrm>
            <a:off x="913405" y="2691773"/>
            <a:ext cx="1607299" cy="840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Context </a:t>
            </a:r>
            <a:r>
              <a:rPr lang="en-US" dirty="0" smtClean="0"/>
              <a:t>Message 1</a:t>
            </a:r>
            <a:endParaRPr lang="en-US" sz="2400" dirty="0"/>
          </a:p>
        </p:txBody>
      </p:sp>
      <p:cxnSp>
        <p:nvCxnSpPr>
          <p:cNvPr id="7" name="Straight Arrow Connector 6"/>
          <p:cNvCxnSpPr>
            <a:stCxn id="4" idx="2"/>
            <a:endCxn id="5" idx="0"/>
          </p:cNvCxnSpPr>
          <p:nvPr/>
        </p:nvCxnSpPr>
        <p:spPr>
          <a:xfrm>
            <a:off x="1706651" y="2016057"/>
            <a:ext cx="10404" cy="6757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625432" y="1474074"/>
            <a:ext cx="8135150" cy="1384995"/>
          </a:xfrm>
          <a:prstGeom prst="rect">
            <a:avLst/>
          </a:prstGeom>
        </p:spPr>
        <p:txBody>
          <a:bodyPr wrap="square">
            <a:spAutoFit/>
          </a:bodyPr>
          <a:lstStyle/>
          <a:p>
            <a:r>
              <a:rPr lang="en-US" sz="2800" dirty="0" smtClean="0"/>
              <a:t>Make sure the title slide contains the key information (fully descriptive title, names, affiliation, DATE!!!) and is evocative)</a:t>
            </a:r>
            <a:endParaRPr lang="en-US" sz="2800" dirty="0"/>
          </a:p>
        </p:txBody>
      </p:sp>
      <p:cxnSp>
        <p:nvCxnSpPr>
          <p:cNvPr id="6" name="Straight Arrow Connector 5"/>
          <p:cNvCxnSpPr/>
          <p:nvPr/>
        </p:nvCxnSpPr>
        <p:spPr>
          <a:xfrm flipH="1">
            <a:off x="2596298" y="1719134"/>
            <a:ext cx="1029134" cy="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539434" y="2861230"/>
            <a:ext cx="8135150" cy="523220"/>
          </a:xfrm>
          <a:prstGeom prst="rect">
            <a:avLst/>
          </a:prstGeom>
        </p:spPr>
        <p:txBody>
          <a:bodyPr wrap="square">
            <a:spAutoFit/>
          </a:bodyPr>
          <a:lstStyle/>
          <a:p>
            <a:r>
              <a:rPr lang="en-US" sz="2800" dirty="0" smtClean="0"/>
              <a:t>(Answer the viewer’s question: ‘Why should I care?’)</a:t>
            </a:r>
            <a:endParaRPr lang="en-US" sz="2800" dirty="0"/>
          </a:p>
        </p:txBody>
      </p:sp>
      <p:cxnSp>
        <p:nvCxnSpPr>
          <p:cNvPr id="10" name="Straight Arrow Connector 9"/>
          <p:cNvCxnSpPr/>
          <p:nvPr/>
        </p:nvCxnSpPr>
        <p:spPr>
          <a:xfrm flipH="1">
            <a:off x="2510300" y="3140925"/>
            <a:ext cx="1029134" cy="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694194" y="3575567"/>
            <a:ext cx="69394" cy="395307"/>
            <a:chOff x="1978209" y="3797232"/>
            <a:chExt cx="45719" cy="260441"/>
          </a:xfrm>
        </p:grpSpPr>
        <p:sp>
          <p:nvSpPr>
            <p:cNvPr id="16" name="Oval 15"/>
            <p:cNvSpPr/>
            <p:nvPr/>
          </p:nvSpPr>
          <p:spPr>
            <a:xfrm>
              <a:off x="1978209" y="379723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78209" y="390459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78209" y="401195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lowchart: Process 19"/>
          <p:cNvSpPr/>
          <p:nvPr/>
        </p:nvSpPr>
        <p:spPr>
          <a:xfrm>
            <a:off x="913405" y="4029399"/>
            <a:ext cx="1607299" cy="840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Context </a:t>
            </a:r>
            <a:r>
              <a:rPr lang="en-US" dirty="0" smtClean="0"/>
              <a:t>Message n</a:t>
            </a:r>
            <a:endParaRPr lang="en-US" sz="2400" dirty="0"/>
          </a:p>
        </p:txBody>
      </p:sp>
      <p:sp>
        <p:nvSpPr>
          <p:cNvPr id="22" name="Flowchart: Process 21"/>
          <p:cNvSpPr/>
          <p:nvPr/>
        </p:nvSpPr>
        <p:spPr>
          <a:xfrm>
            <a:off x="3199411" y="4029399"/>
            <a:ext cx="1607299" cy="840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4">
                    <a:lumMod val="40000"/>
                    <a:lumOff val="60000"/>
                  </a:schemeClr>
                </a:solidFill>
              </a:rPr>
              <a:t>Content</a:t>
            </a:r>
            <a:r>
              <a:rPr lang="en-US" sz="2400" dirty="0" smtClean="0"/>
              <a:t> </a:t>
            </a:r>
            <a:r>
              <a:rPr lang="en-US" dirty="0" smtClean="0"/>
              <a:t>Message 1</a:t>
            </a:r>
            <a:endParaRPr lang="en-US" sz="2400" dirty="0"/>
          </a:p>
        </p:txBody>
      </p:sp>
      <p:cxnSp>
        <p:nvCxnSpPr>
          <p:cNvPr id="24" name="Straight Arrow Connector 23"/>
          <p:cNvCxnSpPr>
            <a:stCxn id="20" idx="3"/>
            <a:endCxn id="22" idx="1"/>
          </p:cNvCxnSpPr>
          <p:nvPr/>
        </p:nvCxnSpPr>
        <p:spPr>
          <a:xfrm>
            <a:off x="2520704" y="4449672"/>
            <a:ext cx="678707"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rot="5400000">
            <a:off x="5049560" y="4252018"/>
            <a:ext cx="69394" cy="395307"/>
            <a:chOff x="1978209" y="3797232"/>
            <a:chExt cx="45719" cy="260441"/>
          </a:xfrm>
        </p:grpSpPr>
        <p:sp>
          <p:nvSpPr>
            <p:cNvPr id="26" name="Oval 25"/>
            <p:cNvSpPr/>
            <p:nvPr/>
          </p:nvSpPr>
          <p:spPr>
            <a:xfrm>
              <a:off x="1978209" y="379723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978209" y="390459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978209" y="401195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lowchart: Process 28"/>
          <p:cNvSpPr/>
          <p:nvPr/>
        </p:nvSpPr>
        <p:spPr>
          <a:xfrm>
            <a:off x="5375474" y="4029399"/>
            <a:ext cx="1607299" cy="840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4">
                    <a:lumMod val="40000"/>
                    <a:lumOff val="60000"/>
                  </a:schemeClr>
                </a:solidFill>
              </a:rPr>
              <a:t>Content</a:t>
            </a:r>
            <a:r>
              <a:rPr lang="en-US" sz="2400" dirty="0" smtClean="0"/>
              <a:t> </a:t>
            </a:r>
            <a:r>
              <a:rPr lang="en-US" dirty="0" smtClean="0"/>
              <a:t>Message n</a:t>
            </a:r>
            <a:endParaRPr lang="en-US" sz="2400" dirty="0"/>
          </a:p>
        </p:txBody>
      </p:sp>
      <p:sp>
        <p:nvSpPr>
          <p:cNvPr id="30" name="Flowchart: Process 29"/>
          <p:cNvSpPr/>
          <p:nvPr/>
        </p:nvSpPr>
        <p:spPr>
          <a:xfrm>
            <a:off x="7547540" y="4029398"/>
            <a:ext cx="1607299" cy="840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75000"/>
                    <a:lumOff val="25000"/>
                  </a:schemeClr>
                </a:solidFill>
              </a:rPr>
              <a:t>Conclusion</a:t>
            </a:r>
            <a:r>
              <a:rPr lang="en-US" sz="2400" dirty="0" smtClean="0"/>
              <a:t> </a:t>
            </a:r>
            <a:r>
              <a:rPr lang="en-US" dirty="0" smtClean="0"/>
              <a:t>Messages 1-n</a:t>
            </a:r>
            <a:endParaRPr lang="en-US" sz="2400" dirty="0"/>
          </a:p>
        </p:txBody>
      </p:sp>
      <p:cxnSp>
        <p:nvCxnSpPr>
          <p:cNvPr id="32" name="Straight Arrow Connector 31"/>
          <p:cNvCxnSpPr>
            <a:stCxn id="29" idx="3"/>
            <a:endCxn id="30" idx="1"/>
          </p:cNvCxnSpPr>
          <p:nvPr/>
        </p:nvCxnSpPr>
        <p:spPr>
          <a:xfrm flipV="1">
            <a:off x="6982773" y="4449671"/>
            <a:ext cx="564767"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Flowchart: Process 32"/>
          <p:cNvSpPr/>
          <p:nvPr/>
        </p:nvSpPr>
        <p:spPr>
          <a:xfrm>
            <a:off x="9719606" y="4029398"/>
            <a:ext cx="1607299" cy="840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19941"/>
                </a:solidFill>
              </a:rPr>
              <a:t>Ending</a:t>
            </a:r>
            <a:endParaRPr lang="en-US" sz="2400" dirty="0">
              <a:solidFill>
                <a:srgbClr val="F19941"/>
              </a:solidFill>
            </a:endParaRPr>
          </a:p>
        </p:txBody>
      </p:sp>
      <p:sp>
        <p:nvSpPr>
          <p:cNvPr id="34" name="Flowchart: Process 33"/>
          <p:cNvSpPr/>
          <p:nvPr/>
        </p:nvSpPr>
        <p:spPr>
          <a:xfrm>
            <a:off x="9719606" y="5445499"/>
            <a:ext cx="1607299" cy="840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92D050"/>
                </a:solidFill>
              </a:rPr>
              <a:t>Backup slides 1-n</a:t>
            </a:r>
            <a:endParaRPr lang="en-US" sz="2400" dirty="0">
              <a:solidFill>
                <a:srgbClr val="92D050"/>
              </a:solidFill>
            </a:endParaRPr>
          </a:p>
        </p:txBody>
      </p:sp>
      <p:grpSp>
        <p:nvGrpSpPr>
          <p:cNvPr id="35" name="Group 34"/>
          <p:cNvGrpSpPr/>
          <p:nvPr/>
        </p:nvGrpSpPr>
        <p:grpSpPr>
          <a:xfrm>
            <a:off x="10488558" y="4942719"/>
            <a:ext cx="69394" cy="395307"/>
            <a:chOff x="1978209" y="3797232"/>
            <a:chExt cx="45719" cy="260441"/>
          </a:xfrm>
        </p:grpSpPr>
        <p:sp>
          <p:nvSpPr>
            <p:cNvPr id="36" name="Oval 35"/>
            <p:cNvSpPr/>
            <p:nvPr/>
          </p:nvSpPr>
          <p:spPr>
            <a:xfrm>
              <a:off x="1978209" y="379723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78209" y="390459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978209" y="401195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Arrow Connector 41"/>
          <p:cNvCxnSpPr>
            <a:stCxn id="30" idx="3"/>
            <a:endCxn id="33" idx="1"/>
          </p:cNvCxnSpPr>
          <p:nvPr/>
        </p:nvCxnSpPr>
        <p:spPr>
          <a:xfrm>
            <a:off x="9154839" y="4449671"/>
            <a:ext cx="564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142708" y="5305268"/>
            <a:ext cx="7738900" cy="954107"/>
          </a:xfrm>
          <a:prstGeom prst="rect">
            <a:avLst/>
          </a:prstGeom>
        </p:spPr>
        <p:txBody>
          <a:bodyPr wrap="square">
            <a:spAutoFit/>
          </a:bodyPr>
          <a:lstStyle/>
          <a:p>
            <a:r>
              <a:rPr lang="en-US" sz="2800" dirty="0" smtClean="0"/>
              <a:t>For each message (</a:t>
            </a:r>
            <a:r>
              <a:rPr lang="en-US" sz="2800" i="1" u="sng" dirty="0" smtClean="0"/>
              <a:t>assertion</a:t>
            </a:r>
            <a:r>
              <a:rPr lang="en-US" sz="2800" dirty="0" smtClean="0"/>
              <a:t>), develop compelling graphical </a:t>
            </a:r>
            <a:r>
              <a:rPr lang="en-US" sz="2800" i="1" u="sng" dirty="0" smtClean="0"/>
              <a:t>evidence</a:t>
            </a:r>
            <a:r>
              <a:rPr lang="en-US" sz="2800" dirty="0" smtClean="0"/>
              <a:t> that will support your assertion</a:t>
            </a:r>
            <a:endParaRPr lang="en-US" sz="2800" dirty="0"/>
          </a:p>
        </p:txBody>
      </p:sp>
      <p:cxnSp>
        <p:nvCxnSpPr>
          <p:cNvPr id="44" name="Straight Arrow Connector 43"/>
          <p:cNvCxnSpPr/>
          <p:nvPr/>
        </p:nvCxnSpPr>
        <p:spPr>
          <a:xfrm flipH="1" flipV="1">
            <a:off x="2091194" y="4977417"/>
            <a:ext cx="933673" cy="468082"/>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539435" y="4869944"/>
            <a:ext cx="463626" cy="52774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5543487" y="4869944"/>
            <a:ext cx="463626" cy="52774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754272" y="4869944"/>
            <a:ext cx="463626" cy="52774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84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250"/>
                                  </p:stCondLst>
                                  <p:iterate type="lt">
                                    <p:tmPct val="5000"/>
                                  </p:iterate>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22" presetClass="entr" presetSubtype="2"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iterate type="lt">
                                    <p:tmPct val="0"/>
                                  </p:iterate>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500"/>
                                  </p:stCondLst>
                                  <p:iterate type="lt">
                                    <p:tmPct val="5000"/>
                                  </p:iterate>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22" presetClass="entr" presetSubtype="2" fill="hold" nodeType="withEffect">
                                  <p:stCondLst>
                                    <p:cond delay="50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3100"/>
                            </p:stCondLst>
                            <p:childTnLst>
                              <p:par>
                                <p:cTn id="43" presetID="22" presetClass="entr" presetSubtype="1"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750"/>
                                        <p:tgtEl>
                                          <p:spTgt spid="21"/>
                                        </p:tgtEl>
                                      </p:cBhvr>
                                    </p:animEffect>
                                  </p:childTnLst>
                                </p:cTn>
                              </p:par>
                            </p:childTnLst>
                          </p:cTn>
                        </p:par>
                        <p:par>
                          <p:cTn id="46" fill="hold">
                            <p:stCondLst>
                              <p:cond delay="385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par>
                          <p:cTn id="50" fill="hold">
                            <p:stCondLst>
                              <p:cond delay="4350"/>
                            </p:stCondLst>
                            <p:childTnLst>
                              <p:par>
                                <p:cTn id="51" presetID="10" presetClass="entr" presetSubtype="0" fill="hold" grpId="0" nodeType="afterEffect">
                                  <p:stCondLst>
                                    <p:cond delay="250"/>
                                  </p:stCondLst>
                                  <p:iterate type="lt">
                                    <p:tmPct val="5000"/>
                                  </p:iterate>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22" presetClass="entr" presetSubtype="2" fill="hold" nodeType="withEffect">
                                  <p:stCondLst>
                                    <p:cond delay="500"/>
                                  </p:stCondLst>
                                  <p:childTnLst>
                                    <p:set>
                                      <p:cBhvr>
                                        <p:cTn id="55" dur="1" fill="hold">
                                          <p:stCondLst>
                                            <p:cond delay="0"/>
                                          </p:stCondLst>
                                        </p:cTn>
                                        <p:tgtEl>
                                          <p:spTgt spid="44"/>
                                        </p:tgtEl>
                                        <p:attrNameLst>
                                          <p:attrName>style.visibility</p:attrName>
                                        </p:attrNameLst>
                                      </p:cBhvr>
                                      <p:to>
                                        <p:strVal val="visible"/>
                                      </p:to>
                                    </p:set>
                                    <p:animEffect transition="in" filter="wipe(right)">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iterate type="lt">
                                    <p:tmPct val="0"/>
                                  </p:iterate>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22" presetClass="entr" presetSubtype="4"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down)">
                                      <p:cBhvr>
                                        <p:cTn id="75" dur="500"/>
                                        <p:tgtEl>
                                          <p:spTgt spid="47"/>
                                        </p:tgtEl>
                                      </p:cBhvr>
                                    </p:animEffect>
                                  </p:childTnLst>
                                </p:cTn>
                              </p:par>
                            </p:childTnLst>
                          </p:cTn>
                        </p:par>
                        <p:par>
                          <p:cTn id="76" fill="hold">
                            <p:stCondLst>
                              <p:cond delay="2000"/>
                            </p:stCondLst>
                            <p:childTnLst>
                              <p:par>
                                <p:cTn id="77" presetID="22" presetClass="entr" presetSubtype="8"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750"/>
                                        <p:tgtEl>
                                          <p:spTgt spid="25"/>
                                        </p:tgtEl>
                                      </p:cBhvr>
                                    </p:animEffect>
                                  </p:childTnLst>
                                </p:cTn>
                              </p:par>
                            </p:childTnLst>
                          </p:cTn>
                        </p:par>
                        <p:par>
                          <p:cTn id="80" fill="hold">
                            <p:stCondLst>
                              <p:cond delay="2750"/>
                            </p:stCondLst>
                            <p:childTnLst>
                              <p:par>
                                <p:cTn id="81" presetID="10"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22" presetClass="entr" presetSubtype="4"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wipe(down)">
                                      <p:cBhvr>
                                        <p:cTn id="86" dur="500"/>
                                        <p:tgtEl>
                                          <p:spTgt spid="4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left)">
                                      <p:cBhvr>
                                        <p:cTn id="91" dur="500"/>
                                        <p:tgtEl>
                                          <p:spTgt spid="32"/>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par>
                                <p:cTn id="96" presetID="22" presetClass="entr" presetSubtype="4" fill="hold"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down)">
                                      <p:cBhvr>
                                        <p:cTn id="98" dur="500"/>
                                        <p:tgtEl>
                                          <p:spTgt spid="5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left)">
                                      <p:cBhvr>
                                        <p:cTn id="103" dur="500"/>
                                        <p:tgtEl>
                                          <p:spTgt spid="42"/>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500"/>
                                        <p:tgtEl>
                                          <p:spTgt spid="3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wipe(up)">
                                      <p:cBhvr>
                                        <p:cTn id="112" dur="750"/>
                                        <p:tgtEl>
                                          <p:spTgt spid="35"/>
                                        </p:tgtEl>
                                      </p:cBhvr>
                                    </p:animEffect>
                                  </p:childTnLst>
                                </p:cTn>
                              </p:par>
                            </p:childTnLst>
                          </p:cTn>
                        </p:par>
                        <p:par>
                          <p:cTn id="113" fill="hold">
                            <p:stCondLst>
                              <p:cond delay="750"/>
                            </p:stCondLst>
                            <p:childTnLst>
                              <p:par>
                                <p:cTn id="114" presetID="10" presetClass="entr" presetSubtype="0" fill="hold" grpId="0" nodeType="after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8" grpId="0"/>
      <p:bldP spid="8" grpId="1"/>
      <p:bldP spid="9" grpId="0"/>
      <p:bldP spid="9" grpId="1"/>
      <p:bldP spid="20" grpId="0" animBg="1"/>
      <p:bldP spid="22" grpId="0" animBg="1"/>
      <p:bldP spid="29" grpId="0" animBg="1"/>
      <p:bldP spid="30" grpId="0" animBg="1"/>
      <p:bldP spid="33" grpId="0" animBg="1"/>
      <p:bldP spid="34" grpId="0" animBg="1"/>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310" y="1458954"/>
            <a:ext cx="8673879" cy="4778242"/>
          </a:xfrm>
          <a:prstGeom prst="rect">
            <a:avLst/>
          </a:prstGeom>
        </p:spPr>
      </p:pic>
      <p:sp>
        <p:nvSpPr>
          <p:cNvPr id="3" name="Title 1"/>
          <p:cNvSpPr txBox="1">
            <a:spLocks/>
          </p:cNvSpPr>
          <p:nvPr/>
        </p:nvSpPr>
        <p:spPr>
          <a:xfrm>
            <a:off x="1582310" y="549589"/>
            <a:ext cx="8909825" cy="909365"/>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5400" b="1" dirty="0" smtClean="0">
                <a:latin typeface="+mn-lt"/>
              </a:rPr>
              <a:t>Thank you for your attention!</a:t>
            </a:r>
            <a:endParaRPr lang="en-US" sz="5400" b="1" dirty="0">
              <a:latin typeface="+mn-lt"/>
            </a:endParaRPr>
          </a:p>
        </p:txBody>
      </p:sp>
      <p:grpSp>
        <p:nvGrpSpPr>
          <p:cNvPr id="6" name="Group 5"/>
          <p:cNvGrpSpPr/>
          <p:nvPr/>
        </p:nvGrpSpPr>
        <p:grpSpPr>
          <a:xfrm>
            <a:off x="347594" y="2938073"/>
            <a:ext cx="11496812" cy="1590440"/>
            <a:chOff x="147890" y="2938073"/>
            <a:chExt cx="11496812" cy="1590440"/>
          </a:xfrm>
        </p:grpSpPr>
        <p:sp>
          <p:nvSpPr>
            <p:cNvPr id="5" name="Rectangle 4"/>
            <p:cNvSpPr/>
            <p:nvPr/>
          </p:nvSpPr>
          <p:spPr>
            <a:xfrm>
              <a:off x="147890" y="3087974"/>
              <a:ext cx="11312090" cy="1334124"/>
            </a:xfrm>
            <a:prstGeom prst="rect">
              <a:avLst/>
            </a:prstGeom>
            <a:solidFill>
              <a:schemeClr val="bg1">
                <a:lumMod val="95000"/>
                <a:alpha val="4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47890" y="2938073"/>
              <a:ext cx="11496812" cy="1590440"/>
            </a:xfrm>
            <a:prstGeom prst="rect">
              <a:avLst/>
            </a:prstGeom>
          </p:spPr>
        </p:pic>
      </p:grpSp>
    </p:spTree>
    <p:extLst>
      <p:ext uri="{BB962C8B-B14F-4D97-AF65-F5344CB8AC3E}">
        <p14:creationId xmlns:p14="http://schemas.microsoft.com/office/powerpoint/2010/main" val="307618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22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72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65629" y="237369"/>
            <a:ext cx="107845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As far as the ‘mechanics’ of your presentation goes…</a:t>
            </a:r>
            <a:endParaRPr lang="en-US" sz="3600" b="1" dirty="0">
              <a:latin typeface="+mn-lt"/>
            </a:endParaRPr>
          </a:p>
        </p:txBody>
      </p:sp>
      <p:grpSp>
        <p:nvGrpSpPr>
          <p:cNvPr id="2" name="Group 1"/>
          <p:cNvGrpSpPr/>
          <p:nvPr/>
        </p:nvGrpSpPr>
        <p:grpSpPr>
          <a:xfrm>
            <a:off x="1399428" y="895594"/>
            <a:ext cx="8523799" cy="6031364"/>
            <a:chOff x="1399428" y="895594"/>
            <a:chExt cx="8523799" cy="6031364"/>
          </a:xfrm>
        </p:grpSpPr>
        <p:pic>
          <p:nvPicPr>
            <p:cNvPr id="39" name="Picture 38"/>
            <p:cNvPicPr>
              <a:picLocks noChangeAspect="1"/>
            </p:cNvPicPr>
            <p:nvPr/>
          </p:nvPicPr>
          <p:blipFill>
            <a:blip r:embed="rId3"/>
            <a:stretch>
              <a:fillRect/>
            </a:stretch>
          </p:blipFill>
          <p:spPr>
            <a:xfrm>
              <a:off x="1399428" y="895594"/>
              <a:ext cx="8523799" cy="6031364"/>
            </a:xfrm>
            <a:prstGeom prst="rect">
              <a:avLst/>
            </a:prstGeom>
          </p:spPr>
        </p:pic>
        <p:sp>
          <p:nvSpPr>
            <p:cNvPr id="40" name="Rectangle 39"/>
            <p:cNvSpPr/>
            <p:nvPr/>
          </p:nvSpPr>
          <p:spPr>
            <a:xfrm>
              <a:off x="1876508" y="6334780"/>
              <a:ext cx="3586803" cy="523220"/>
            </a:xfrm>
            <a:prstGeom prst="rect">
              <a:avLst/>
            </a:prstGeom>
          </p:spPr>
          <p:txBody>
            <a:bodyPr wrap="square">
              <a:spAutoFit/>
            </a:bodyPr>
            <a:lstStyle/>
            <a:p>
              <a:r>
                <a:rPr lang="en-US" sz="1400" dirty="0"/>
                <a:t>https://www.slideshare.net/AndersLindgren4u/stop-the-powerpoint-abuse-28551073/5</a:t>
              </a:r>
            </a:p>
          </p:txBody>
        </p:sp>
      </p:grpSp>
    </p:spTree>
    <p:extLst>
      <p:ext uri="{BB962C8B-B14F-4D97-AF65-F5344CB8AC3E}">
        <p14:creationId xmlns:p14="http://schemas.microsoft.com/office/powerpoint/2010/main" val="147011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2363"/>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306" y="295523"/>
            <a:ext cx="9843715" cy="6562477"/>
          </a:xfrm>
          <a:prstGeom prst="rect">
            <a:avLst/>
          </a:prstGeom>
        </p:spPr>
      </p:pic>
      <p:sp>
        <p:nvSpPr>
          <p:cNvPr id="3" name="Title 1"/>
          <p:cNvSpPr txBox="1">
            <a:spLocks/>
          </p:cNvSpPr>
          <p:nvPr/>
        </p:nvSpPr>
        <p:spPr>
          <a:xfrm>
            <a:off x="1341490" y="380492"/>
            <a:ext cx="107845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Make eye contact…</a:t>
            </a:r>
            <a:endParaRPr lang="en-US" sz="3600" b="1" dirty="0">
              <a:latin typeface="+mn-lt"/>
            </a:endParaRPr>
          </a:p>
        </p:txBody>
      </p:sp>
      <p:sp>
        <p:nvSpPr>
          <p:cNvPr id="5" name="Rectangle 4"/>
          <p:cNvSpPr/>
          <p:nvPr/>
        </p:nvSpPr>
        <p:spPr>
          <a:xfrm>
            <a:off x="5902518" y="6550223"/>
            <a:ext cx="5332675" cy="307777"/>
          </a:xfrm>
          <a:prstGeom prst="rect">
            <a:avLst/>
          </a:prstGeom>
        </p:spPr>
        <p:txBody>
          <a:bodyPr wrap="square">
            <a:spAutoFit/>
          </a:bodyPr>
          <a:lstStyle/>
          <a:p>
            <a:r>
              <a:rPr lang="en-US" sz="1400" dirty="0"/>
              <a:t>http://zinnyfactor.com/2016/11/09/mastering-the-art-of-eye-contact/</a:t>
            </a:r>
          </a:p>
        </p:txBody>
      </p:sp>
    </p:spTree>
    <p:extLst>
      <p:ext uri="{BB962C8B-B14F-4D97-AF65-F5344CB8AC3E}">
        <p14:creationId xmlns:p14="http://schemas.microsoft.com/office/powerpoint/2010/main" val="171857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41490" y="380492"/>
            <a:ext cx="1078454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Speak so all can hear…</a:t>
            </a:r>
            <a:endParaRPr lang="en-US" sz="3600" b="1"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043273"/>
            <a:ext cx="6858000" cy="6858000"/>
          </a:xfrm>
          <a:prstGeom prst="rect">
            <a:avLst/>
          </a:prstGeom>
        </p:spPr>
      </p:pic>
      <p:sp>
        <p:nvSpPr>
          <p:cNvPr id="5" name="Rectangle 4"/>
          <p:cNvSpPr/>
          <p:nvPr/>
        </p:nvSpPr>
        <p:spPr>
          <a:xfrm>
            <a:off x="7349656" y="6454807"/>
            <a:ext cx="2358887" cy="307777"/>
          </a:xfrm>
          <a:prstGeom prst="rect">
            <a:avLst/>
          </a:prstGeom>
        </p:spPr>
        <p:txBody>
          <a:bodyPr wrap="square">
            <a:spAutoFit/>
          </a:bodyPr>
          <a:lstStyle/>
          <a:p>
            <a:r>
              <a:rPr lang="en-US" sz="1400" dirty="0"/>
              <a:t>http://tinyurl.com/ybxezoos</a:t>
            </a:r>
          </a:p>
        </p:txBody>
      </p:sp>
    </p:spTree>
    <p:extLst>
      <p:ext uri="{BB962C8B-B14F-4D97-AF65-F5344CB8AC3E}">
        <p14:creationId xmlns:p14="http://schemas.microsoft.com/office/powerpoint/2010/main" val="204502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41490" y="380493"/>
            <a:ext cx="4963894" cy="788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Dress appropriately…</a:t>
            </a:r>
            <a:endParaRPr lang="en-US" sz="3600" b="1" dirty="0">
              <a:latin typeface="+mn-lt"/>
            </a:endParaRPr>
          </a:p>
        </p:txBody>
      </p:sp>
      <p:sp>
        <p:nvSpPr>
          <p:cNvPr id="6" name="Rectangle 5"/>
          <p:cNvSpPr/>
          <p:nvPr/>
        </p:nvSpPr>
        <p:spPr>
          <a:xfrm>
            <a:off x="239486" y="1631774"/>
            <a:ext cx="11951752" cy="5078313"/>
          </a:xfrm>
          <a:prstGeom prst="rect">
            <a:avLst/>
          </a:prstGeom>
        </p:spPr>
        <p:txBody>
          <a:bodyPr wrap="square">
            <a:spAutoFit/>
          </a:bodyPr>
          <a:lstStyle/>
          <a:p>
            <a:r>
              <a:rPr lang="en-US" sz="3600" dirty="0" smtClean="0"/>
              <a:t>"</a:t>
            </a:r>
            <a:r>
              <a:rPr lang="en-US" sz="3600" dirty="0"/>
              <a:t>Many highly intelligent, well-qualified, capable men and women are often disqualified or dismissed because 'they don't sell for what they're worth,'" Price says. "They've left the 'business' out of 'business casual' and the lack of professional appearance holds them back. It's frustrating, because clothing certainly does not determine one's </a:t>
            </a:r>
            <a:r>
              <a:rPr lang="en-US" sz="3600" i="1" dirty="0"/>
              <a:t>actual</a:t>
            </a:r>
            <a:r>
              <a:rPr lang="en-US" sz="3600" dirty="0"/>
              <a:t> competence and credibility; it does, however, influence others' </a:t>
            </a:r>
            <a:r>
              <a:rPr lang="en-US" sz="3600" i="1" dirty="0"/>
              <a:t>perception</a:t>
            </a:r>
            <a:r>
              <a:rPr lang="en-US" sz="3600" dirty="0"/>
              <a:t> of those qualities — and that reality impacts career opportunities."</a:t>
            </a:r>
          </a:p>
        </p:txBody>
      </p:sp>
      <p:sp>
        <p:nvSpPr>
          <p:cNvPr id="2" name="Rectangle 1"/>
          <p:cNvSpPr/>
          <p:nvPr/>
        </p:nvSpPr>
        <p:spPr>
          <a:xfrm>
            <a:off x="2352261" y="6564651"/>
            <a:ext cx="7487478" cy="369332"/>
          </a:xfrm>
          <a:prstGeom prst="rect">
            <a:avLst/>
          </a:prstGeom>
        </p:spPr>
        <p:txBody>
          <a:bodyPr wrap="square">
            <a:spAutoFit/>
          </a:bodyPr>
          <a:lstStyle/>
          <a:p>
            <a:r>
              <a:rPr lang="en-US" dirty="0"/>
              <a:t>http://www.businessinsider.com/what-business-casual-really-means-2014-8</a:t>
            </a:r>
          </a:p>
        </p:txBody>
      </p:sp>
      <p:sp>
        <p:nvSpPr>
          <p:cNvPr id="5" name="Rectangle 4"/>
          <p:cNvSpPr/>
          <p:nvPr/>
        </p:nvSpPr>
        <p:spPr>
          <a:xfrm>
            <a:off x="548125" y="1105434"/>
            <a:ext cx="6504986" cy="523220"/>
          </a:xfrm>
          <a:prstGeom prst="rect">
            <a:avLst/>
          </a:prstGeom>
        </p:spPr>
        <p:txBody>
          <a:bodyPr wrap="none">
            <a:spAutoFit/>
          </a:bodyPr>
          <a:lstStyle/>
          <a:p>
            <a:r>
              <a:rPr lang="en-US" sz="2800" dirty="0"/>
              <a:t>Quote from Darlene Price of Well Said, Inc.:</a:t>
            </a:r>
          </a:p>
        </p:txBody>
      </p:sp>
      <p:sp>
        <p:nvSpPr>
          <p:cNvPr id="7" name="Rectangle 6"/>
          <p:cNvSpPr/>
          <p:nvPr/>
        </p:nvSpPr>
        <p:spPr>
          <a:xfrm>
            <a:off x="5717842" y="337040"/>
            <a:ext cx="3363934" cy="646331"/>
          </a:xfrm>
          <a:prstGeom prst="rect">
            <a:avLst/>
          </a:prstGeom>
        </p:spPr>
        <p:txBody>
          <a:bodyPr wrap="none">
            <a:spAutoFit/>
          </a:bodyPr>
          <a:lstStyle/>
          <a:p>
            <a:r>
              <a:rPr lang="en-US" sz="3600" b="1" dirty="0" smtClean="0"/>
              <a:t>‘business casual’</a:t>
            </a:r>
            <a:endParaRPr lang="en-US" sz="3600" dirty="0"/>
          </a:p>
        </p:txBody>
      </p:sp>
    </p:spTree>
    <p:extLst>
      <p:ext uri="{BB962C8B-B14F-4D97-AF65-F5344CB8AC3E}">
        <p14:creationId xmlns:p14="http://schemas.microsoft.com/office/powerpoint/2010/main" val="278569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425"/>
                            </p:stCondLst>
                            <p:childTnLst>
                              <p:par>
                                <p:cTn id="9" presetID="10" presetClass="entr" presetSubtype="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500"/>
                                  </p:stCondLst>
                                  <p:iterate type="lt">
                                    <p:tmPct val="400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iterate type="lt">
                                    <p:tmPct val="0"/>
                                  </p:iterate>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2" grpId="0"/>
      <p:bldP spid="5" grpId="0"/>
      <p:bldP spid="5" grpId="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 want you to gain the skills to give effective presentations</a:t>
            </a:r>
            <a:endParaRPr lang="en-US" dirty="0"/>
          </a:p>
        </p:txBody>
      </p:sp>
      <p:grpSp>
        <p:nvGrpSpPr>
          <p:cNvPr id="7" name="Group 6"/>
          <p:cNvGrpSpPr/>
          <p:nvPr/>
        </p:nvGrpSpPr>
        <p:grpSpPr>
          <a:xfrm>
            <a:off x="331782" y="1972452"/>
            <a:ext cx="11528435" cy="3967327"/>
            <a:chOff x="331782" y="1972452"/>
            <a:chExt cx="11528435" cy="396732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82" y="1972452"/>
              <a:ext cx="11528435" cy="3602636"/>
            </a:xfrm>
            <a:prstGeom prst="rect">
              <a:avLst/>
            </a:prstGeom>
          </p:spPr>
        </p:pic>
        <p:sp>
          <p:nvSpPr>
            <p:cNvPr id="6" name="Rectangle 5"/>
            <p:cNvSpPr/>
            <p:nvPr/>
          </p:nvSpPr>
          <p:spPr>
            <a:xfrm>
              <a:off x="2019300" y="5632002"/>
              <a:ext cx="8153400" cy="307777"/>
            </a:xfrm>
            <a:prstGeom prst="rect">
              <a:avLst/>
            </a:prstGeom>
          </p:spPr>
          <p:txBody>
            <a:bodyPr wrap="square">
              <a:spAutoFit/>
            </a:bodyPr>
            <a:lstStyle/>
            <a:p>
              <a:pPr algn="ctr"/>
              <a:r>
                <a:rPr lang="en-US" sz="1400" dirty="0"/>
                <a:t>http://2ch0ii35pfo82tskhvz2b23217-wpengine.netdna-ssl.com/wp-content/uploads/2014/06/dilbert1.gif</a:t>
              </a:r>
            </a:p>
          </p:txBody>
        </p:sp>
      </p:grpSp>
    </p:spTree>
    <p:extLst>
      <p:ext uri="{BB962C8B-B14F-4D97-AF65-F5344CB8AC3E}">
        <p14:creationId xmlns:p14="http://schemas.microsoft.com/office/powerpoint/2010/main" val="359224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0"/>
                                  </p:stCondLst>
                                  <p:iterate type="lt">
                                    <p:tmPct val="5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41490" y="380493"/>
            <a:ext cx="4963894" cy="788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Dress appropriately…</a:t>
            </a:r>
            <a:endParaRPr lang="en-US" sz="3600" b="1"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893014"/>
            <a:ext cx="12190476" cy="6095238"/>
          </a:xfrm>
          <a:prstGeom prst="rect">
            <a:avLst/>
          </a:prstGeom>
        </p:spPr>
      </p:pic>
      <p:sp>
        <p:nvSpPr>
          <p:cNvPr id="2" name="Rectangle 1"/>
          <p:cNvSpPr/>
          <p:nvPr/>
        </p:nvSpPr>
        <p:spPr>
          <a:xfrm>
            <a:off x="2352261" y="6564651"/>
            <a:ext cx="7487478" cy="369332"/>
          </a:xfrm>
          <a:prstGeom prst="rect">
            <a:avLst/>
          </a:prstGeom>
        </p:spPr>
        <p:txBody>
          <a:bodyPr wrap="square">
            <a:spAutoFit/>
          </a:bodyPr>
          <a:lstStyle/>
          <a:p>
            <a:r>
              <a:rPr lang="en-US" dirty="0"/>
              <a:t>http://www.businessinsider.com/what-business-casual-really-means-2014-8</a:t>
            </a:r>
          </a:p>
        </p:txBody>
      </p:sp>
      <p:sp>
        <p:nvSpPr>
          <p:cNvPr id="7" name="Rectangle 6"/>
          <p:cNvSpPr/>
          <p:nvPr/>
        </p:nvSpPr>
        <p:spPr>
          <a:xfrm>
            <a:off x="5717842" y="337040"/>
            <a:ext cx="3363934" cy="646331"/>
          </a:xfrm>
          <a:prstGeom prst="rect">
            <a:avLst/>
          </a:prstGeom>
        </p:spPr>
        <p:txBody>
          <a:bodyPr wrap="none">
            <a:spAutoFit/>
          </a:bodyPr>
          <a:lstStyle/>
          <a:p>
            <a:r>
              <a:rPr lang="en-US" sz="3600" b="1" dirty="0" smtClean="0"/>
              <a:t>‘business casual’</a:t>
            </a:r>
            <a:endParaRPr lang="en-US" sz="3600" dirty="0"/>
          </a:p>
        </p:txBody>
      </p:sp>
    </p:spTree>
    <p:extLst>
      <p:ext uri="{BB962C8B-B14F-4D97-AF65-F5344CB8AC3E}">
        <p14:creationId xmlns:p14="http://schemas.microsoft.com/office/powerpoint/2010/main" val="75432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425"/>
                            </p:stCondLst>
                            <p:childTnLst>
                              <p:par>
                                <p:cTn id="9" presetID="10" presetClass="entr" presetSubtype="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2425"/>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74158" y="380492"/>
            <a:ext cx="1108975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Work through the details and choreography of your presentation</a:t>
            </a:r>
            <a:endParaRPr lang="en-US" sz="3600" b="1" dirty="0">
              <a:latin typeface="+mn-lt"/>
            </a:endParaRPr>
          </a:p>
        </p:txBody>
      </p:sp>
      <p:grpSp>
        <p:nvGrpSpPr>
          <p:cNvPr id="6" name="Group 5"/>
          <p:cNvGrpSpPr/>
          <p:nvPr/>
        </p:nvGrpSpPr>
        <p:grpSpPr>
          <a:xfrm>
            <a:off x="2270047" y="1392353"/>
            <a:ext cx="7651906" cy="5465647"/>
            <a:chOff x="2270047" y="1392353"/>
            <a:chExt cx="7651906" cy="546564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047" y="1392353"/>
              <a:ext cx="7651906" cy="5465647"/>
            </a:xfrm>
            <a:prstGeom prst="rect">
              <a:avLst/>
            </a:prstGeom>
          </p:spPr>
        </p:pic>
        <p:sp>
          <p:nvSpPr>
            <p:cNvPr id="5" name="Rectangle 4"/>
            <p:cNvSpPr/>
            <p:nvPr/>
          </p:nvSpPr>
          <p:spPr>
            <a:xfrm>
              <a:off x="4575544" y="6496496"/>
              <a:ext cx="5346409" cy="307777"/>
            </a:xfrm>
            <a:prstGeom prst="rect">
              <a:avLst/>
            </a:prstGeom>
            <a:solidFill>
              <a:schemeClr val="accent1">
                <a:lumMod val="20000"/>
                <a:lumOff val="80000"/>
                <a:alpha val="50000"/>
              </a:schemeClr>
            </a:solidFill>
          </p:spPr>
          <p:txBody>
            <a:bodyPr wrap="square">
              <a:spAutoFit/>
            </a:bodyPr>
            <a:lstStyle/>
            <a:p>
              <a:r>
                <a:rPr lang="en-US" sz="1400" dirty="0"/>
                <a:t>http://dev2ops.org/wp-content/uploads/2012/11/SmoothHandoff.png</a:t>
              </a:r>
            </a:p>
          </p:txBody>
        </p:sp>
      </p:grpSp>
    </p:spTree>
    <p:extLst>
      <p:ext uri="{BB962C8B-B14F-4D97-AF65-F5344CB8AC3E}">
        <p14:creationId xmlns:p14="http://schemas.microsoft.com/office/powerpoint/2010/main" val="68197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2738"/>
                            </p:stCondLst>
                            <p:childTnLst>
                              <p:par>
                                <p:cTn id="9" presetID="10" presetClass="entr" presetSubtype="0"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95423" y="380492"/>
            <a:ext cx="1105786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mn-lt"/>
              </a:rPr>
              <a:t>Anticipate and expect the unexpected…</a:t>
            </a:r>
            <a:endParaRPr lang="en-US" sz="3600" b="1" dirty="0">
              <a:latin typeface="+mn-lt"/>
            </a:endParaRPr>
          </a:p>
        </p:txBody>
      </p:sp>
      <p:grpSp>
        <p:nvGrpSpPr>
          <p:cNvPr id="4" name="Group 3"/>
          <p:cNvGrpSpPr/>
          <p:nvPr/>
        </p:nvGrpSpPr>
        <p:grpSpPr>
          <a:xfrm>
            <a:off x="1078911" y="1048476"/>
            <a:ext cx="10034179" cy="5691248"/>
            <a:chOff x="1078911" y="1048476"/>
            <a:chExt cx="10034179" cy="5691248"/>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11" y="1048476"/>
              <a:ext cx="10034179" cy="5655629"/>
            </a:xfrm>
            <a:prstGeom prst="rect">
              <a:avLst/>
            </a:prstGeom>
          </p:spPr>
        </p:pic>
        <p:sp>
          <p:nvSpPr>
            <p:cNvPr id="5" name="Rectangle 4"/>
            <p:cNvSpPr/>
            <p:nvPr/>
          </p:nvSpPr>
          <p:spPr>
            <a:xfrm>
              <a:off x="1916099" y="6431947"/>
              <a:ext cx="8359803" cy="307777"/>
            </a:xfrm>
            <a:prstGeom prst="rect">
              <a:avLst/>
            </a:prstGeom>
          </p:spPr>
          <p:txBody>
            <a:bodyPr wrap="square">
              <a:spAutoFit/>
            </a:bodyPr>
            <a:lstStyle/>
            <a:p>
              <a:r>
                <a:rPr lang="en-US" sz="1400" dirty="0"/>
                <a:t>https://filestore.community.support.microsoft.com/api/images/6eacc9b6-e0e4-4176-8cda-8f0d2a6323dc</a:t>
              </a:r>
            </a:p>
          </p:txBody>
        </p:sp>
      </p:grpSp>
    </p:spTree>
    <p:extLst>
      <p:ext uri="{BB962C8B-B14F-4D97-AF65-F5344CB8AC3E}">
        <p14:creationId xmlns:p14="http://schemas.microsoft.com/office/powerpoint/2010/main" val="323597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950"/>
                            </p:stCondLst>
                            <p:childTnLst>
                              <p:par>
                                <p:cTn id="9" presetID="10" presetClass="entr" presetSubtype="0" fill="hold"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4158" y="380492"/>
            <a:ext cx="1108975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Let’s take a look an a good example of a technical presentation using A-E and best practices</a:t>
            </a:r>
          </a:p>
        </p:txBody>
      </p:sp>
      <p:grpSp>
        <p:nvGrpSpPr>
          <p:cNvPr id="7" name="Group 6"/>
          <p:cNvGrpSpPr/>
          <p:nvPr/>
        </p:nvGrpSpPr>
        <p:grpSpPr>
          <a:xfrm>
            <a:off x="2858681" y="1706055"/>
            <a:ext cx="6474638" cy="4870445"/>
            <a:chOff x="2858681" y="1706055"/>
            <a:chExt cx="6474638" cy="4870445"/>
          </a:xfrm>
        </p:grpSpPr>
        <p:pic>
          <p:nvPicPr>
            <p:cNvPr id="2" name="Picture 1"/>
            <p:cNvPicPr>
              <a:picLocks noChangeAspect="1"/>
            </p:cNvPicPr>
            <p:nvPr/>
          </p:nvPicPr>
          <p:blipFill>
            <a:blip r:embed="rId3"/>
            <a:stretch>
              <a:fillRect/>
            </a:stretch>
          </p:blipFill>
          <p:spPr>
            <a:xfrm>
              <a:off x="2858681" y="1706055"/>
              <a:ext cx="6474638" cy="4870445"/>
            </a:xfrm>
            <a:prstGeom prst="rect">
              <a:avLst/>
            </a:prstGeom>
          </p:spPr>
        </p:pic>
        <p:sp>
          <p:nvSpPr>
            <p:cNvPr id="5" name="Rectangle 4"/>
            <p:cNvSpPr/>
            <p:nvPr/>
          </p:nvSpPr>
          <p:spPr>
            <a:xfrm>
              <a:off x="3766457" y="6268723"/>
              <a:ext cx="4659086" cy="307777"/>
            </a:xfrm>
            <a:prstGeom prst="rect">
              <a:avLst/>
            </a:prstGeom>
            <a:solidFill>
              <a:schemeClr val="accent4">
                <a:lumMod val="20000"/>
                <a:lumOff val="80000"/>
                <a:alpha val="68000"/>
              </a:schemeClr>
            </a:solidFill>
          </p:spPr>
          <p:txBody>
            <a:bodyPr wrap="square">
              <a:spAutoFit/>
            </a:bodyPr>
            <a:lstStyle/>
            <a:p>
              <a:r>
                <a:rPr lang="en-US" sz="1400" dirty="0"/>
                <a:t>https://www.assertion-evidence.com/research_models.html</a:t>
              </a:r>
            </a:p>
          </p:txBody>
        </p:sp>
      </p:grpSp>
    </p:spTree>
    <p:extLst>
      <p:ext uri="{BB962C8B-B14F-4D97-AF65-F5344CB8AC3E}">
        <p14:creationId xmlns:p14="http://schemas.microsoft.com/office/powerpoint/2010/main" val="134204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4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3000"/>
                            </p:stCondLst>
                            <p:childTnLst>
                              <p:par>
                                <p:cTn id="9" presetID="10" presetClass="entr" presetSubtype="0"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82310" y="549589"/>
            <a:ext cx="8909825" cy="909365"/>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5400" b="1" dirty="0" smtClean="0">
                <a:latin typeface="+mn-lt"/>
              </a:rPr>
              <a:t>Thank you for your attention!</a:t>
            </a:r>
            <a:endParaRPr lang="en-US" sz="5400" b="1" dirty="0">
              <a:latin typeface="+mn-lt"/>
            </a:endParaRPr>
          </a:p>
        </p:txBody>
      </p:sp>
      <p:grpSp>
        <p:nvGrpSpPr>
          <p:cNvPr id="6" name="Group 5"/>
          <p:cNvGrpSpPr/>
          <p:nvPr/>
        </p:nvGrpSpPr>
        <p:grpSpPr>
          <a:xfrm>
            <a:off x="2438400" y="1662405"/>
            <a:ext cx="7315200" cy="4714875"/>
            <a:chOff x="2438400" y="1662405"/>
            <a:chExt cx="7315200" cy="471487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662405"/>
              <a:ext cx="7315200" cy="4714875"/>
            </a:xfrm>
            <a:prstGeom prst="rect">
              <a:avLst/>
            </a:prstGeom>
          </p:spPr>
        </p:pic>
        <p:sp>
          <p:nvSpPr>
            <p:cNvPr id="5" name="Rectangle 4"/>
            <p:cNvSpPr/>
            <p:nvPr/>
          </p:nvSpPr>
          <p:spPr>
            <a:xfrm>
              <a:off x="4963831" y="6064220"/>
              <a:ext cx="2264338" cy="307777"/>
            </a:xfrm>
            <a:prstGeom prst="rect">
              <a:avLst/>
            </a:prstGeom>
            <a:solidFill>
              <a:schemeClr val="accent6">
                <a:lumMod val="60000"/>
                <a:lumOff val="40000"/>
                <a:alpha val="50000"/>
              </a:schemeClr>
            </a:solidFill>
          </p:spPr>
          <p:txBody>
            <a:bodyPr wrap="none">
              <a:spAutoFit/>
            </a:bodyPr>
            <a:lstStyle/>
            <a:p>
              <a:r>
                <a:rPr lang="en-US" sz="1400" dirty="0"/>
                <a:t>http://tinyurl.com/y9t85g3h</a:t>
              </a:r>
            </a:p>
          </p:txBody>
        </p:sp>
      </p:grpSp>
    </p:spTree>
    <p:extLst>
      <p:ext uri="{BB962C8B-B14F-4D97-AF65-F5344CB8AC3E}">
        <p14:creationId xmlns:p14="http://schemas.microsoft.com/office/powerpoint/2010/main" val="53254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6982" y="549589"/>
            <a:ext cx="9355154" cy="909365"/>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5400" b="1" dirty="0" smtClean="0">
                <a:latin typeface="+mn-lt"/>
              </a:rPr>
              <a:t>References</a:t>
            </a:r>
            <a:endParaRPr lang="en-US" sz="5400" b="1" dirty="0">
              <a:latin typeface="+mn-lt"/>
            </a:endParaRPr>
          </a:p>
        </p:txBody>
      </p:sp>
      <p:sp>
        <p:nvSpPr>
          <p:cNvPr id="3" name="Rectangle 2"/>
          <p:cNvSpPr/>
          <p:nvPr/>
        </p:nvSpPr>
        <p:spPr>
          <a:xfrm>
            <a:off x="1136981" y="1858667"/>
            <a:ext cx="10351167" cy="3647152"/>
          </a:xfrm>
          <a:prstGeom prst="rect">
            <a:avLst/>
          </a:prstGeom>
        </p:spPr>
        <p:txBody>
          <a:bodyPr wrap="none">
            <a:spAutoFit/>
          </a:bodyPr>
          <a:lstStyle/>
          <a:p>
            <a:r>
              <a:rPr lang="en-US" dirty="0" smtClean="0"/>
              <a:t>Alley, M. </a:t>
            </a:r>
            <a:r>
              <a:rPr lang="en-US" dirty="0"/>
              <a:t>(2018). Rethinking Presentations in Science and </a:t>
            </a:r>
            <a:r>
              <a:rPr lang="en-US" dirty="0" smtClean="0"/>
              <a:t>Engineering. </a:t>
            </a:r>
            <a:r>
              <a:rPr lang="en-US" dirty="0" smtClean="0">
                <a:hlinkClick r:id="rId3"/>
              </a:rPr>
              <a:t>https</a:t>
            </a:r>
            <a:r>
              <a:rPr lang="en-US" dirty="0">
                <a:hlinkClick r:id="rId3"/>
              </a:rPr>
              <a:t>://www.assertion-evidence.com</a:t>
            </a:r>
            <a:r>
              <a:rPr lang="en-US" dirty="0" smtClean="0">
                <a:hlinkClick r:id="rId3"/>
              </a:rPr>
              <a:t>/</a:t>
            </a:r>
            <a:endParaRPr lang="en-US" dirty="0" smtClean="0"/>
          </a:p>
          <a:p>
            <a:pPr>
              <a:spcBef>
                <a:spcPts val="1800"/>
              </a:spcBef>
            </a:pPr>
            <a:r>
              <a:rPr lang="en-US" u="sng" dirty="0">
                <a:hlinkClick r:id="rId4"/>
              </a:rPr>
              <a:t>7 Public Speaking Tips From the World's Best Speakers &amp; Presenters [</a:t>
            </a:r>
            <a:r>
              <a:rPr lang="en-US" u="sng" dirty="0" err="1">
                <a:hlinkClick r:id="rId4"/>
              </a:rPr>
              <a:t>SlideShare</a:t>
            </a:r>
            <a:r>
              <a:rPr lang="en-US" u="sng" dirty="0">
                <a:hlinkClick r:id="rId4"/>
              </a:rPr>
              <a:t>]</a:t>
            </a:r>
            <a:r>
              <a:rPr lang="en-US" dirty="0"/>
              <a:t> </a:t>
            </a:r>
          </a:p>
          <a:p>
            <a:r>
              <a:rPr lang="en-US" dirty="0"/>
              <a:t/>
            </a:r>
            <a:br>
              <a:rPr lang="en-US" dirty="0"/>
            </a:br>
            <a:r>
              <a:rPr lang="en-US" u="sng" dirty="0">
                <a:hlinkClick r:id="rId5"/>
              </a:rPr>
              <a:t>What Would Steve Do? 10 Lessons from the World's Most Captivating Pre…</a:t>
            </a:r>
            <a:r>
              <a:rPr lang="en-US" dirty="0"/>
              <a:t> </a:t>
            </a:r>
          </a:p>
          <a:p>
            <a:r>
              <a:rPr lang="en-US" dirty="0"/>
              <a:t/>
            </a:r>
            <a:br>
              <a:rPr lang="en-US" dirty="0"/>
            </a:br>
            <a:r>
              <a:rPr lang="en-US" u="sng" dirty="0">
                <a:hlinkClick r:id="rId6"/>
              </a:rPr>
              <a:t>8 Tips for an Awesome </a:t>
            </a:r>
            <a:r>
              <a:rPr lang="en-US" u="sng" dirty="0" err="1">
                <a:hlinkClick r:id="rId6"/>
              </a:rPr>
              <a:t>Powerpoint</a:t>
            </a:r>
            <a:r>
              <a:rPr lang="en-US" u="sng" dirty="0">
                <a:hlinkClick r:id="rId6"/>
              </a:rPr>
              <a:t> Presentation</a:t>
            </a:r>
            <a:r>
              <a:rPr lang="en-US" dirty="0"/>
              <a:t> </a:t>
            </a:r>
          </a:p>
          <a:p>
            <a:r>
              <a:rPr lang="en-US" dirty="0"/>
              <a:t/>
            </a:r>
            <a:br>
              <a:rPr lang="en-US" dirty="0"/>
            </a:br>
            <a:r>
              <a:rPr lang="en-US" u="sng" dirty="0">
                <a:hlinkClick r:id="rId7"/>
              </a:rPr>
              <a:t>Fix Your Really Bad PowerPoint by @</a:t>
            </a:r>
            <a:r>
              <a:rPr lang="en-US" u="sng" dirty="0" err="1">
                <a:hlinkClick r:id="rId7"/>
              </a:rPr>
              <a:t>slidecomet</a:t>
            </a:r>
            <a:r>
              <a:rPr lang="en-US" u="sng" dirty="0">
                <a:hlinkClick r:id="rId7"/>
              </a:rPr>
              <a:t> : based on an </a:t>
            </a:r>
            <a:r>
              <a:rPr lang="en-US" u="sng" dirty="0" err="1">
                <a:hlinkClick r:id="rId7"/>
              </a:rPr>
              <a:t>ebook</a:t>
            </a:r>
            <a:r>
              <a:rPr lang="en-US" u="sng" dirty="0">
                <a:hlinkClick r:id="rId7"/>
              </a:rPr>
              <a:t> by …</a:t>
            </a:r>
            <a:r>
              <a:rPr lang="en-US" dirty="0"/>
              <a:t> </a:t>
            </a:r>
          </a:p>
          <a:p>
            <a:r>
              <a:rPr lang="en-US" dirty="0"/>
              <a:t/>
            </a:r>
            <a:br>
              <a:rPr lang="en-US" dirty="0"/>
            </a:br>
            <a:r>
              <a:rPr lang="en-US" u="sng" dirty="0">
                <a:hlinkClick r:id="rId8"/>
              </a:rPr>
              <a:t>10 Powerful Body Language Tips for your next Presentation</a:t>
            </a:r>
            <a:r>
              <a:rPr lang="en-US" dirty="0"/>
              <a:t> </a:t>
            </a:r>
          </a:p>
          <a:p>
            <a:r>
              <a:rPr lang="en-US" dirty="0"/>
              <a:t/>
            </a:r>
            <a:br>
              <a:rPr lang="en-US" dirty="0"/>
            </a:br>
            <a:r>
              <a:rPr lang="en-US" u="sng" dirty="0">
                <a:hlinkClick r:id="rId9"/>
              </a:rPr>
              <a:t>Fresh and Clean </a:t>
            </a:r>
            <a:r>
              <a:rPr lang="en-US" u="sng" dirty="0" err="1">
                <a:hlinkClick r:id="rId9"/>
              </a:rPr>
              <a:t>Powerpoint</a:t>
            </a:r>
            <a:r>
              <a:rPr lang="en-US" u="sng" dirty="0">
                <a:hlinkClick r:id="rId9"/>
              </a:rPr>
              <a:t> Template [Free Download]</a:t>
            </a:r>
            <a:r>
              <a:rPr lang="en-US" dirty="0"/>
              <a:t> </a:t>
            </a:r>
          </a:p>
        </p:txBody>
      </p:sp>
    </p:spTree>
    <p:extLst>
      <p:ext uri="{BB962C8B-B14F-4D97-AF65-F5344CB8AC3E}">
        <p14:creationId xmlns:p14="http://schemas.microsoft.com/office/powerpoint/2010/main" val="242922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29" y="237369"/>
            <a:ext cx="10784542" cy="1325563"/>
          </a:xfrm>
        </p:spPr>
        <p:txBody>
          <a:bodyPr>
            <a:normAutofit/>
          </a:bodyPr>
          <a:lstStyle/>
          <a:p>
            <a:r>
              <a:rPr lang="en-US" sz="3600" b="1" dirty="0" smtClean="0">
                <a:latin typeface="+mn-lt"/>
              </a:rPr>
              <a:t>Your success as an engineer will depend on your skill at presenting your work</a:t>
            </a:r>
            <a:endParaRPr lang="en-US" sz="3600" b="1"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935" y="1613646"/>
            <a:ext cx="5234130" cy="5244353"/>
          </a:xfrm>
          <a:prstGeom prst="rect">
            <a:avLst/>
          </a:prstGeom>
        </p:spPr>
      </p:pic>
      <p:sp>
        <p:nvSpPr>
          <p:cNvPr id="6" name="Rectangle 5"/>
          <p:cNvSpPr/>
          <p:nvPr/>
        </p:nvSpPr>
        <p:spPr>
          <a:xfrm>
            <a:off x="3476158" y="6573001"/>
            <a:ext cx="3704347" cy="276999"/>
          </a:xfrm>
          <a:prstGeom prst="rect">
            <a:avLst/>
          </a:prstGeom>
        </p:spPr>
        <p:txBody>
          <a:bodyPr wrap="none">
            <a:spAutoFit/>
          </a:bodyPr>
          <a:lstStyle/>
          <a:p>
            <a:r>
              <a:rPr lang="en-US" sz="1200" dirty="0" smtClean="0">
                <a:solidFill>
                  <a:schemeClr val="bg1">
                    <a:lumMod val="50000"/>
                  </a:schemeClr>
                </a:solidFill>
              </a:rPr>
              <a:t>https://fyi09.files.wordpress.com/2009/12/apple-inc.jpg</a:t>
            </a:r>
            <a:endParaRPr lang="en-US" sz="1200" dirty="0">
              <a:solidFill>
                <a:schemeClr val="bg1">
                  <a:lumMod val="50000"/>
                </a:schemeClr>
              </a:solidFill>
            </a:endParaRPr>
          </a:p>
        </p:txBody>
      </p:sp>
    </p:spTree>
    <p:extLst>
      <p:ext uri="{BB962C8B-B14F-4D97-AF65-F5344CB8AC3E}">
        <p14:creationId xmlns:p14="http://schemas.microsoft.com/office/powerpoint/2010/main" val="291593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75"/>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65629" y="237369"/>
            <a:ext cx="10784542" cy="1325563"/>
          </a:xfrm>
        </p:spPr>
        <p:txBody>
          <a:bodyPr>
            <a:normAutofit/>
          </a:bodyPr>
          <a:lstStyle/>
          <a:p>
            <a:r>
              <a:rPr lang="en-US" sz="3600" b="1" dirty="0" smtClean="0">
                <a:latin typeface="+mn-lt"/>
              </a:rPr>
              <a:t>As far as your presentations slides go…</a:t>
            </a:r>
            <a:endParaRPr lang="en-US" sz="3600" b="1" dirty="0">
              <a:latin typeface="+mn-lt"/>
            </a:endParaRPr>
          </a:p>
        </p:txBody>
      </p:sp>
      <p:grpSp>
        <p:nvGrpSpPr>
          <p:cNvPr id="9" name="Group 8"/>
          <p:cNvGrpSpPr/>
          <p:nvPr/>
        </p:nvGrpSpPr>
        <p:grpSpPr>
          <a:xfrm>
            <a:off x="991807" y="1127710"/>
            <a:ext cx="10208387" cy="5730290"/>
            <a:chOff x="991807" y="1127710"/>
            <a:chExt cx="10208387" cy="5730290"/>
          </a:xfrm>
        </p:grpSpPr>
        <p:pic>
          <p:nvPicPr>
            <p:cNvPr id="4" name="Picture 3"/>
            <p:cNvPicPr>
              <a:picLocks noChangeAspect="1"/>
            </p:cNvPicPr>
            <p:nvPr/>
          </p:nvPicPr>
          <p:blipFill>
            <a:blip r:embed="rId3"/>
            <a:stretch>
              <a:fillRect/>
            </a:stretch>
          </p:blipFill>
          <p:spPr>
            <a:xfrm>
              <a:off x="991807" y="1127710"/>
              <a:ext cx="10208387" cy="5730290"/>
            </a:xfrm>
            <a:prstGeom prst="rect">
              <a:avLst/>
            </a:prstGeom>
          </p:spPr>
        </p:pic>
        <p:sp>
          <p:nvSpPr>
            <p:cNvPr id="8" name="Rectangle 7"/>
            <p:cNvSpPr/>
            <p:nvPr/>
          </p:nvSpPr>
          <p:spPr>
            <a:xfrm>
              <a:off x="2555501" y="6581001"/>
              <a:ext cx="7004797" cy="276999"/>
            </a:xfrm>
            <a:prstGeom prst="rect">
              <a:avLst/>
            </a:prstGeom>
          </p:spPr>
          <p:txBody>
            <a:bodyPr wrap="square">
              <a:spAutoFit/>
            </a:bodyPr>
            <a:lstStyle/>
            <a:p>
              <a:r>
                <a:rPr lang="en-US" sz="1200" dirty="0" smtClean="0"/>
                <a:t>www.slideshare.net/HubSpot/what-would-steve-do-10-lessons-from-the-worlds-most-captivating-presenters</a:t>
              </a:r>
              <a:endParaRPr lang="en-US" sz="1200" dirty="0"/>
            </a:p>
          </p:txBody>
        </p:sp>
      </p:grpSp>
    </p:spTree>
    <p:extLst>
      <p:ext uri="{BB962C8B-B14F-4D97-AF65-F5344CB8AC3E}">
        <p14:creationId xmlns:p14="http://schemas.microsoft.com/office/powerpoint/2010/main" val="327330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iterate type="lt">
                                    <p:tmPct val="7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87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3339" y="152444"/>
            <a:ext cx="11445322" cy="6553112"/>
          </a:xfrm>
          <a:prstGeom prst="rect">
            <a:avLst/>
          </a:prstGeom>
        </p:spPr>
      </p:pic>
      <p:sp>
        <p:nvSpPr>
          <p:cNvPr id="7" name="Rectangle 6"/>
          <p:cNvSpPr/>
          <p:nvPr/>
        </p:nvSpPr>
        <p:spPr>
          <a:xfrm>
            <a:off x="2555501" y="6581001"/>
            <a:ext cx="7004797" cy="276999"/>
          </a:xfrm>
          <a:prstGeom prst="rect">
            <a:avLst/>
          </a:prstGeom>
          <a:solidFill>
            <a:schemeClr val="bg1">
              <a:alpha val="34000"/>
            </a:schemeClr>
          </a:solidFill>
        </p:spPr>
        <p:txBody>
          <a:bodyPr wrap="square">
            <a:spAutoFit/>
          </a:bodyPr>
          <a:lstStyle/>
          <a:p>
            <a:r>
              <a:rPr lang="en-US" sz="1200" dirty="0" smtClean="0"/>
              <a:t>www.slideshare.net/HubSpot/what-would-steve-do-10-lessons-from-the-worlds-most-captivating-presenters</a:t>
            </a:r>
            <a:endParaRPr lang="en-US" sz="1200" dirty="0"/>
          </a:p>
        </p:txBody>
      </p:sp>
    </p:spTree>
    <p:extLst>
      <p:ext uri="{BB962C8B-B14F-4D97-AF65-F5344CB8AC3E}">
        <p14:creationId xmlns:p14="http://schemas.microsoft.com/office/powerpoint/2010/main" val="4130101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3339" y="152444"/>
            <a:ext cx="11445322" cy="6553112"/>
          </a:xfrm>
          <a:prstGeom prst="rect">
            <a:avLst/>
          </a:prstGeom>
        </p:spPr>
      </p:pic>
      <p:sp>
        <p:nvSpPr>
          <p:cNvPr id="7" name="Rectangle 6"/>
          <p:cNvSpPr/>
          <p:nvPr/>
        </p:nvSpPr>
        <p:spPr>
          <a:xfrm>
            <a:off x="2555501" y="6581001"/>
            <a:ext cx="7004797" cy="276999"/>
          </a:xfrm>
          <a:prstGeom prst="rect">
            <a:avLst/>
          </a:prstGeom>
          <a:solidFill>
            <a:schemeClr val="bg1">
              <a:alpha val="34000"/>
            </a:schemeClr>
          </a:solidFill>
        </p:spPr>
        <p:txBody>
          <a:bodyPr wrap="square">
            <a:spAutoFit/>
          </a:bodyPr>
          <a:lstStyle/>
          <a:p>
            <a:r>
              <a:rPr lang="en-US" sz="1200" dirty="0" smtClean="0"/>
              <a:t>www.slideshare.net/HubSpot/what-would-steve-do-10-lessons-from-the-worlds-most-captivating-presenters</a:t>
            </a:r>
            <a:endParaRPr lang="en-US" sz="1200" dirty="0"/>
          </a:p>
        </p:txBody>
      </p:sp>
      <p:sp>
        <p:nvSpPr>
          <p:cNvPr id="3" name="Rectangle 2"/>
          <p:cNvSpPr/>
          <p:nvPr/>
        </p:nvSpPr>
        <p:spPr>
          <a:xfrm>
            <a:off x="1077362" y="588475"/>
            <a:ext cx="5133315" cy="2661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1629623" y="2304847"/>
            <a:ext cx="3760844" cy="1370859"/>
          </a:xfrm>
          <a:prstGeom prst="rect">
            <a:avLst/>
          </a:prstGeom>
        </p:spPr>
      </p:pic>
    </p:spTree>
    <p:extLst>
      <p:ext uri="{BB962C8B-B14F-4D97-AF65-F5344CB8AC3E}">
        <p14:creationId xmlns:p14="http://schemas.microsoft.com/office/powerpoint/2010/main" val="276271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29" y="237369"/>
            <a:ext cx="10784542" cy="1325563"/>
          </a:xfrm>
        </p:spPr>
        <p:txBody>
          <a:bodyPr>
            <a:normAutofit/>
          </a:bodyPr>
          <a:lstStyle/>
          <a:p>
            <a:r>
              <a:rPr lang="en-US" sz="3600" b="1" dirty="0" smtClean="0">
                <a:latin typeface="+mn-lt"/>
              </a:rPr>
              <a:t>The typical PowerPoint slide is </a:t>
            </a:r>
            <a:r>
              <a:rPr lang="en-US" sz="3600" b="1" i="1" u="sng" dirty="0" smtClean="0">
                <a:latin typeface="+mn-lt"/>
              </a:rPr>
              <a:t>not</a:t>
            </a:r>
            <a:r>
              <a:rPr lang="en-US" sz="3600" b="1" dirty="0" smtClean="0">
                <a:latin typeface="+mn-lt"/>
              </a:rPr>
              <a:t> effective for helping the audience understand and remember the content</a:t>
            </a:r>
            <a:endParaRPr lang="en-US" sz="3600" b="1" dirty="0">
              <a:latin typeface="+mn-lt"/>
            </a:endParaRPr>
          </a:p>
        </p:txBody>
      </p:sp>
      <p:grpSp>
        <p:nvGrpSpPr>
          <p:cNvPr id="9" name="Group 8"/>
          <p:cNvGrpSpPr/>
          <p:nvPr/>
        </p:nvGrpSpPr>
        <p:grpSpPr>
          <a:xfrm>
            <a:off x="1866696" y="1640738"/>
            <a:ext cx="8382407" cy="4883599"/>
            <a:chOff x="1557196" y="1562932"/>
            <a:chExt cx="8863343" cy="5163793"/>
          </a:xfrm>
        </p:grpSpPr>
        <p:grpSp>
          <p:nvGrpSpPr>
            <p:cNvPr id="7" name="Group 6"/>
            <p:cNvGrpSpPr/>
            <p:nvPr/>
          </p:nvGrpSpPr>
          <p:grpSpPr>
            <a:xfrm>
              <a:off x="1727838" y="1591378"/>
              <a:ext cx="8218143" cy="4795933"/>
              <a:chOff x="1727838" y="1591378"/>
              <a:chExt cx="8218143" cy="4795933"/>
            </a:xfrm>
          </p:grpSpPr>
          <p:pic>
            <p:nvPicPr>
              <p:cNvPr id="3" name="Picture 2"/>
              <p:cNvPicPr>
                <a:picLocks noChangeAspect="1"/>
              </p:cNvPicPr>
              <p:nvPr/>
            </p:nvPicPr>
            <p:blipFill>
              <a:blip r:embed="rId3"/>
              <a:stretch>
                <a:fillRect/>
              </a:stretch>
            </p:blipFill>
            <p:spPr>
              <a:xfrm>
                <a:off x="2178870" y="2183171"/>
                <a:ext cx="7468347" cy="4204140"/>
              </a:xfrm>
              <a:prstGeom prst="rect">
                <a:avLst/>
              </a:prstGeom>
            </p:spPr>
          </p:pic>
          <p:pic>
            <p:nvPicPr>
              <p:cNvPr id="4" name="Picture 3"/>
              <p:cNvPicPr>
                <a:picLocks noChangeAspect="1"/>
              </p:cNvPicPr>
              <p:nvPr/>
            </p:nvPicPr>
            <p:blipFill rotWithShape="1">
              <a:blip r:embed="rId4"/>
              <a:srcRect r="19364" b="6184"/>
              <a:stretch/>
            </p:blipFill>
            <p:spPr>
              <a:xfrm>
                <a:off x="1727838" y="1591378"/>
                <a:ext cx="8218143" cy="591793"/>
              </a:xfrm>
              <a:prstGeom prst="rect">
                <a:avLst/>
              </a:prstGeom>
            </p:spPr>
          </p:pic>
        </p:grpSp>
        <p:sp>
          <p:nvSpPr>
            <p:cNvPr id="8" name="Rectangle 7"/>
            <p:cNvSpPr/>
            <p:nvPr/>
          </p:nvSpPr>
          <p:spPr>
            <a:xfrm>
              <a:off x="1557196" y="1562932"/>
              <a:ext cx="8863343" cy="5163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227560" y="2348061"/>
            <a:ext cx="1244315" cy="815480"/>
          </a:xfrm>
          <a:prstGeom prst="rect">
            <a:avLst/>
          </a:prstGeom>
        </p:spPr>
        <p:txBody>
          <a:bodyPr wrap="square">
            <a:spAutoFit/>
          </a:bodyPr>
          <a:lstStyle/>
          <a:p>
            <a:pPr>
              <a:lnSpc>
                <a:spcPts val="2800"/>
              </a:lnSpc>
            </a:pPr>
            <a:r>
              <a:rPr lang="en-US" sz="2800" dirty="0" smtClean="0"/>
              <a:t>Phrase title</a:t>
            </a:r>
            <a:endParaRPr lang="en-US" sz="2800" dirty="0"/>
          </a:p>
        </p:txBody>
      </p:sp>
      <p:cxnSp>
        <p:nvCxnSpPr>
          <p:cNvPr id="12" name="Straight Arrow Connector 11"/>
          <p:cNvCxnSpPr/>
          <p:nvPr/>
        </p:nvCxnSpPr>
        <p:spPr>
          <a:xfrm flipV="1">
            <a:off x="1356610" y="1947481"/>
            <a:ext cx="646497" cy="48842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61716" y="4082538"/>
            <a:ext cx="1529885" cy="1533625"/>
          </a:xfrm>
          <a:prstGeom prst="rect">
            <a:avLst/>
          </a:prstGeom>
        </p:spPr>
        <p:txBody>
          <a:bodyPr wrap="square">
            <a:spAutoFit/>
          </a:bodyPr>
          <a:lstStyle/>
          <a:p>
            <a:pPr>
              <a:lnSpc>
                <a:spcPts val="2800"/>
              </a:lnSpc>
            </a:pPr>
            <a:r>
              <a:rPr lang="en-US" sz="2800" dirty="0" smtClean="0"/>
              <a:t>Topic, sub-topic</a:t>
            </a:r>
          </a:p>
          <a:p>
            <a:pPr>
              <a:lnSpc>
                <a:spcPts val="2800"/>
              </a:lnSpc>
            </a:pPr>
            <a:r>
              <a:rPr lang="en-US" sz="2800" dirty="0" smtClean="0"/>
              <a:t>bullet structure</a:t>
            </a:r>
            <a:endParaRPr lang="en-US" sz="2800" dirty="0"/>
          </a:p>
        </p:txBody>
      </p:sp>
      <p:cxnSp>
        <p:nvCxnSpPr>
          <p:cNvPr id="14" name="Straight Arrow Connector 13"/>
          <p:cNvCxnSpPr/>
          <p:nvPr/>
        </p:nvCxnSpPr>
        <p:spPr>
          <a:xfrm flipV="1">
            <a:off x="1116323" y="3784102"/>
            <a:ext cx="847673" cy="35346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2198648" y="2326741"/>
            <a:ext cx="484845" cy="4060570"/>
          </a:xfrm>
          <a:prstGeom prst="leftBrace">
            <a:avLst>
              <a:gd name="adj1" fmla="val 8333"/>
              <a:gd name="adj2" fmla="val 35062"/>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4927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75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3"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28" y="237369"/>
            <a:ext cx="11022395" cy="1325563"/>
          </a:xfrm>
        </p:spPr>
        <p:txBody>
          <a:bodyPr>
            <a:normAutofit/>
          </a:bodyPr>
          <a:lstStyle/>
          <a:p>
            <a:r>
              <a:rPr lang="en-US" sz="3600" b="1" dirty="0" smtClean="0">
                <a:latin typeface="+mn-lt"/>
              </a:rPr>
              <a:t>The Assertion-Evidence method for building </a:t>
            </a:r>
            <a:r>
              <a:rPr lang="en-US" sz="3600" b="1" dirty="0" err="1" smtClean="0">
                <a:latin typeface="+mn-lt"/>
              </a:rPr>
              <a:t>Powerpoint</a:t>
            </a:r>
            <a:r>
              <a:rPr lang="en-US" sz="3600" b="1" dirty="0" smtClean="0">
                <a:latin typeface="+mn-lt"/>
              </a:rPr>
              <a:t> slides is vastly superior to bullets</a:t>
            </a:r>
            <a:endParaRPr lang="en-US" sz="3600" b="1" dirty="0">
              <a:latin typeface="+mn-lt"/>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258" y="1683944"/>
            <a:ext cx="3101473" cy="46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358" y="1683944"/>
            <a:ext cx="3687500" cy="4609375"/>
          </a:xfrm>
          <a:prstGeom prst="rect">
            <a:avLst/>
          </a:prstGeom>
        </p:spPr>
      </p:pic>
      <p:sp>
        <p:nvSpPr>
          <p:cNvPr id="4" name="Rectangle 3"/>
          <p:cNvSpPr/>
          <p:nvPr/>
        </p:nvSpPr>
        <p:spPr>
          <a:xfrm>
            <a:off x="5069123" y="2082337"/>
            <a:ext cx="2605095" cy="2523768"/>
          </a:xfrm>
          <a:prstGeom prst="rect">
            <a:avLst/>
          </a:prstGeom>
        </p:spPr>
        <p:txBody>
          <a:bodyPr wrap="square">
            <a:spAutoFit/>
          </a:bodyPr>
          <a:lstStyle/>
          <a:p>
            <a:r>
              <a:rPr lang="en-US" sz="3200" b="1" dirty="0" smtClean="0"/>
              <a:t>Michael Alley</a:t>
            </a:r>
          </a:p>
          <a:p>
            <a:r>
              <a:rPr lang="en-US" dirty="0" smtClean="0"/>
              <a:t>Associate Professor</a:t>
            </a:r>
          </a:p>
          <a:p>
            <a:r>
              <a:rPr lang="en-US" dirty="0" smtClean="0"/>
              <a:t>Leonhard Center</a:t>
            </a:r>
          </a:p>
          <a:p>
            <a:r>
              <a:rPr lang="en-US" dirty="0" smtClean="0"/>
              <a:t>Mechanical and </a:t>
            </a:r>
            <a:br>
              <a:rPr lang="en-US" dirty="0" smtClean="0"/>
            </a:br>
            <a:r>
              <a:rPr lang="en-US" dirty="0" smtClean="0"/>
              <a:t>Nuclear Engineering</a:t>
            </a:r>
          </a:p>
          <a:p>
            <a:r>
              <a:rPr lang="en-US" dirty="0" err="1" smtClean="0"/>
              <a:t>PennState</a:t>
            </a:r>
            <a:endParaRPr lang="en-US" dirty="0" smtClean="0"/>
          </a:p>
          <a:p>
            <a:r>
              <a:rPr lang="en-US" dirty="0" smtClean="0"/>
              <a:t>College of Engineering</a:t>
            </a:r>
          </a:p>
          <a:p>
            <a:endParaRPr lang="en-US" dirty="0"/>
          </a:p>
        </p:txBody>
      </p:sp>
      <p:sp>
        <p:nvSpPr>
          <p:cNvPr id="8" name="Rectangle 7"/>
          <p:cNvSpPr/>
          <p:nvPr/>
        </p:nvSpPr>
        <p:spPr>
          <a:xfrm>
            <a:off x="4528589" y="4606105"/>
            <a:ext cx="3770456" cy="369332"/>
          </a:xfrm>
          <a:prstGeom prst="rect">
            <a:avLst/>
          </a:prstGeom>
          <a:ln w="41275">
            <a:solidFill>
              <a:srgbClr val="FF0000"/>
            </a:solidFill>
          </a:ln>
        </p:spPr>
        <p:txBody>
          <a:bodyPr wrap="none">
            <a:spAutoFit/>
          </a:bodyPr>
          <a:lstStyle/>
          <a:p>
            <a:r>
              <a:rPr lang="en-US" dirty="0" smtClean="0"/>
              <a:t>https://www.assertion-evidence.com/</a:t>
            </a:r>
            <a:endParaRPr lang="en-US" dirty="0"/>
          </a:p>
        </p:txBody>
      </p:sp>
    </p:spTree>
    <p:extLst>
      <p:ext uri="{BB962C8B-B14F-4D97-AF65-F5344CB8AC3E}">
        <p14:creationId xmlns:p14="http://schemas.microsoft.com/office/powerpoint/2010/main" val="358201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450"/>
                            </p:stCondLst>
                            <p:childTnLst>
                              <p:par>
                                <p:cTn id="9" presetID="10" presetClass="entr" presetSubtype="0" fill="hold"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3450"/>
                            </p:stCondLst>
                            <p:childTnLst>
                              <p:par>
                                <p:cTn id="13" presetID="10"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4450"/>
                            </p:stCondLst>
                            <p:childTnLst>
                              <p:par>
                                <p:cTn id="17" presetID="10"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4950"/>
                            </p:stCondLst>
                            <p:childTnLst>
                              <p:par>
                                <p:cTn id="33" presetID="10" presetClass="entr" presetSubtype="0" fill="hold" nodeType="afterEffect">
                                  <p:stCondLst>
                                    <p:cond delay="75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6200"/>
                            </p:stCondLst>
                            <p:childTnLst>
                              <p:par>
                                <p:cTn id="37" presetID="42" presetClass="entr" presetSubtype="0" fill="hold" grpId="0" nodeType="afterEffect">
                                  <p:stCondLst>
                                    <p:cond delay="25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29" y="237369"/>
            <a:ext cx="10784542" cy="1325563"/>
          </a:xfrm>
        </p:spPr>
        <p:txBody>
          <a:bodyPr>
            <a:normAutofit/>
          </a:bodyPr>
          <a:lstStyle/>
          <a:p>
            <a:r>
              <a:rPr lang="en-US" sz="3600" b="1" dirty="0" smtClean="0">
                <a:latin typeface="+mn-lt"/>
              </a:rPr>
              <a:t>How could the typical </a:t>
            </a:r>
            <a:r>
              <a:rPr lang="en-US" sz="3600" b="1" dirty="0" err="1" smtClean="0">
                <a:latin typeface="+mn-lt"/>
              </a:rPr>
              <a:t>Powerpoint</a:t>
            </a:r>
            <a:r>
              <a:rPr lang="en-US" sz="3600" b="1" dirty="0" smtClean="0">
                <a:latin typeface="+mn-lt"/>
              </a:rPr>
              <a:t> slide be improved by assertion-evidence?</a:t>
            </a:r>
            <a:endParaRPr lang="en-US" sz="3600" b="1" dirty="0">
              <a:latin typeface="+mn-lt"/>
            </a:endParaRPr>
          </a:p>
        </p:txBody>
      </p:sp>
      <p:grpSp>
        <p:nvGrpSpPr>
          <p:cNvPr id="8" name="Group 7"/>
          <p:cNvGrpSpPr/>
          <p:nvPr/>
        </p:nvGrpSpPr>
        <p:grpSpPr>
          <a:xfrm>
            <a:off x="1866696" y="1640738"/>
            <a:ext cx="8382407" cy="4883599"/>
            <a:chOff x="1557196" y="1562932"/>
            <a:chExt cx="8863343" cy="5163793"/>
          </a:xfrm>
        </p:grpSpPr>
        <p:grpSp>
          <p:nvGrpSpPr>
            <p:cNvPr id="9" name="Group 8"/>
            <p:cNvGrpSpPr/>
            <p:nvPr/>
          </p:nvGrpSpPr>
          <p:grpSpPr>
            <a:xfrm>
              <a:off x="1727838" y="1591378"/>
              <a:ext cx="8218143" cy="4795933"/>
              <a:chOff x="1727838" y="1591378"/>
              <a:chExt cx="8218143" cy="4795933"/>
            </a:xfrm>
          </p:grpSpPr>
          <p:pic>
            <p:nvPicPr>
              <p:cNvPr id="15" name="Picture 14"/>
              <p:cNvPicPr>
                <a:picLocks noChangeAspect="1"/>
              </p:cNvPicPr>
              <p:nvPr/>
            </p:nvPicPr>
            <p:blipFill>
              <a:blip r:embed="rId3"/>
              <a:stretch>
                <a:fillRect/>
              </a:stretch>
            </p:blipFill>
            <p:spPr>
              <a:xfrm>
                <a:off x="2178870" y="2183171"/>
                <a:ext cx="7468347" cy="4204140"/>
              </a:xfrm>
              <a:prstGeom prst="rect">
                <a:avLst/>
              </a:prstGeom>
            </p:spPr>
          </p:pic>
          <p:pic>
            <p:nvPicPr>
              <p:cNvPr id="16" name="Picture 15"/>
              <p:cNvPicPr>
                <a:picLocks noChangeAspect="1"/>
              </p:cNvPicPr>
              <p:nvPr/>
            </p:nvPicPr>
            <p:blipFill rotWithShape="1">
              <a:blip r:embed="rId4"/>
              <a:srcRect r="19364" b="6184"/>
              <a:stretch/>
            </p:blipFill>
            <p:spPr>
              <a:xfrm>
                <a:off x="1727838" y="1591378"/>
                <a:ext cx="8218143" cy="591793"/>
              </a:xfrm>
              <a:prstGeom prst="rect">
                <a:avLst/>
              </a:prstGeom>
            </p:spPr>
          </p:pic>
        </p:grpSp>
        <p:sp>
          <p:nvSpPr>
            <p:cNvPr id="11" name="Rectangle 10"/>
            <p:cNvSpPr/>
            <p:nvPr/>
          </p:nvSpPr>
          <p:spPr>
            <a:xfrm>
              <a:off x="1557196" y="1562932"/>
              <a:ext cx="8863343" cy="5163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066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1691</Words>
  <Application>Microsoft Macintosh PowerPoint</Application>
  <PresentationFormat>Widescreen</PresentationFormat>
  <Paragraphs>173</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Symbol</vt:lpstr>
      <vt:lpstr>Wingdings</vt:lpstr>
      <vt:lpstr>Office Theme</vt:lpstr>
      <vt:lpstr>How to give  effective  technical  presentations</vt:lpstr>
      <vt:lpstr>We want you to gain the skills to give effective presentations</vt:lpstr>
      <vt:lpstr>Your success as an engineer will depend on your skill at presenting your work</vt:lpstr>
      <vt:lpstr>As far as your presentations slides go…</vt:lpstr>
      <vt:lpstr>PowerPoint Presentation</vt:lpstr>
      <vt:lpstr>PowerPoint Presentation</vt:lpstr>
      <vt:lpstr>The typical PowerPoint slide is not effective for helping the audience understand and remember the content</vt:lpstr>
      <vt:lpstr>The Assertion-Evidence method for building Powerpoint slides is vastly superior to bullets</vt:lpstr>
      <vt:lpstr>How could the typical Powerpoint slide be improved by assertion-evidence?</vt:lpstr>
      <vt:lpstr>The output force of a PicoMotor depends on many factors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effective  technical  presentations</dc:title>
  <dc:creator>Burford Furman</dc:creator>
  <cp:lastModifiedBy>South Korea</cp:lastModifiedBy>
  <cp:revision>83</cp:revision>
  <cp:lastPrinted>2018-02-14T20:37:23Z</cp:lastPrinted>
  <dcterms:created xsi:type="dcterms:W3CDTF">2018-02-10T22:12:18Z</dcterms:created>
  <dcterms:modified xsi:type="dcterms:W3CDTF">2018-02-22T16:18:40Z</dcterms:modified>
</cp:coreProperties>
</file>