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asf" ContentType="video/x-ms-asf"/>
  <Default Extension="vml" ContentType="application/vnd.openxmlformats-officedocument.vmlDrawing"/>
  <Default Extension="gif" ContentType="image/gif"/>
  <Default Extension="wmv" ContentType="video/x-ms-wmv"/>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68" r:id="rId4"/>
  </p:sldMasterIdLst>
  <p:notesMasterIdLst>
    <p:notesMasterId r:id="rId47"/>
  </p:notesMasterIdLst>
  <p:handoutMasterIdLst>
    <p:handoutMasterId r:id="rId48"/>
  </p:handoutMasterIdLst>
  <p:sldIdLst>
    <p:sldId id="256" r:id="rId5"/>
    <p:sldId id="501" r:id="rId6"/>
    <p:sldId id="503" r:id="rId7"/>
    <p:sldId id="502" r:id="rId8"/>
    <p:sldId id="437" r:id="rId9"/>
    <p:sldId id="438" r:id="rId10"/>
    <p:sldId id="439" r:id="rId11"/>
    <p:sldId id="441" r:id="rId12"/>
    <p:sldId id="440" r:id="rId13"/>
    <p:sldId id="442" r:id="rId14"/>
    <p:sldId id="443" r:id="rId15"/>
    <p:sldId id="445" r:id="rId16"/>
    <p:sldId id="449" r:id="rId17"/>
    <p:sldId id="456" r:id="rId18"/>
    <p:sldId id="446" r:id="rId19"/>
    <p:sldId id="457" r:id="rId20"/>
    <p:sldId id="447" r:id="rId21"/>
    <p:sldId id="448" r:id="rId22"/>
    <p:sldId id="450" r:id="rId23"/>
    <p:sldId id="455" r:id="rId24"/>
    <p:sldId id="505" r:id="rId25"/>
    <p:sldId id="458" r:id="rId26"/>
    <p:sldId id="459" r:id="rId27"/>
    <p:sldId id="452" r:id="rId28"/>
    <p:sldId id="471" r:id="rId29"/>
    <p:sldId id="483" r:id="rId30"/>
    <p:sldId id="484" r:id="rId31"/>
    <p:sldId id="369" r:id="rId32"/>
    <p:sldId id="391" r:id="rId33"/>
    <p:sldId id="392" r:id="rId34"/>
    <p:sldId id="393" r:id="rId35"/>
    <p:sldId id="394" r:id="rId36"/>
    <p:sldId id="395" r:id="rId37"/>
    <p:sldId id="396" r:id="rId38"/>
    <p:sldId id="397" r:id="rId39"/>
    <p:sldId id="487" r:id="rId40"/>
    <p:sldId id="488" r:id="rId41"/>
    <p:sldId id="489" r:id="rId42"/>
    <p:sldId id="419" r:id="rId43"/>
    <p:sldId id="414" r:id="rId44"/>
    <p:sldId id="504" r:id="rId45"/>
    <p:sldId id="490" r:id="rId46"/>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8CF"/>
    <a:srgbClr val="FDEFB5"/>
    <a:srgbClr val="FFF19F"/>
    <a:srgbClr val="69FE34"/>
    <a:srgbClr val="3386FF"/>
    <a:srgbClr val="FDE5B5"/>
    <a:srgbClr val="29FF05"/>
    <a:srgbClr val="2F7A14"/>
    <a:srgbClr val="8E98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4759" autoAdjust="0"/>
    <p:restoredTop sz="93368" autoAdjust="0"/>
  </p:normalViewPr>
  <p:slideViewPr>
    <p:cSldViewPr snapToGrid="0">
      <p:cViewPr varScale="1">
        <p:scale>
          <a:sx n="66" d="100"/>
          <a:sy n="66" d="100"/>
        </p:scale>
        <p:origin x="-1044" y="-102"/>
      </p:cViewPr>
      <p:guideLst>
        <p:guide orient="horz" pos="2160"/>
        <p:guide pos="2880"/>
      </p:guideLst>
    </p:cSldViewPr>
  </p:slideViewPr>
  <p:notesTextViewPr>
    <p:cViewPr>
      <p:scale>
        <a:sx n="1" d="1"/>
        <a:sy n="1" d="1"/>
      </p:scale>
      <p:origin x="0" y="0"/>
    </p:cViewPr>
  </p:notesTextViewPr>
  <p:sorterViewPr>
    <p:cViewPr>
      <p:scale>
        <a:sx n="120" d="100"/>
        <a:sy n="120" d="100"/>
      </p:scale>
      <p:origin x="0" y="2844"/>
    </p:cViewPr>
  </p:sorterViewPr>
  <p:gridSpacing cx="36004" cy="36004"/>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handoutMaster" Target="handoutMasters/handoutMaster1.xml"/><Relationship Id="rId8" Type="http://schemas.openxmlformats.org/officeDocument/2006/relationships/slide" Target="slides/slide4.xml"/><Relationship Id="rId51"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3.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6DE0FD94-531F-423C-88B1-AE6F9F2CF952}" type="datetimeFigureOut">
              <a:rPr lang="en-US" smtClean="0"/>
              <a:t>7/17/2017</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48114647-1DA0-4E7D-8415-07998575A51F}" type="slidenum">
              <a:rPr lang="en-US" smtClean="0"/>
              <a:t>‹#›</a:t>
            </a:fld>
            <a:endParaRPr lang="en-US"/>
          </a:p>
        </p:txBody>
      </p:sp>
    </p:spTree>
    <p:extLst>
      <p:ext uri="{BB962C8B-B14F-4D97-AF65-F5344CB8AC3E}">
        <p14:creationId xmlns:p14="http://schemas.microsoft.com/office/powerpoint/2010/main" val="30786843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6FD7FA01-BDD1-4B4A-AD40-2DC2520775C2}" type="datetimeFigureOut">
              <a:rPr lang="en-US" smtClean="0"/>
              <a:t>7/17/2017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101E1433-C37B-4C54-881F-5560D1C29ABA}" type="slidenum">
              <a:rPr lang="en-US" smtClean="0"/>
              <a:t>‹#›</a:t>
            </a:fld>
            <a:endParaRPr lang="en-US"/>
          </a:p>
        </p:txBody>
      </p:sp>
    </p:spTree>
    <p:extLst>
      <p:ext uri="{BB962C8B-B14F-4D97-AF65-F5344CB8AC3E}">
        <p14:creationId xmlns:p14="http://schemas.microsoft.com/office/powerpoint/2010/main" val="30616816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news.stanford.edu/2015/01/12/emissions-social-costs-011215/" TargetMode="External"/><Relationship Id="rId7" Type="http://schemas.openxmlformats.org/officeDocument/2006/relationships/hyperlink" Target="http://www-pam.usc.edu/volume2/v2i1a3s2.html" TargetMode="External"/><Relationship Id="rId2" Type="http://schemas.openxmlformats.org/officeDocument/2006/relationships/slide" Target="../slides/slide42.xml"/><Relationship Id="rId1" Type="http://schemas.openxmlformats.org/officeDocument/2006/relationships/notesMaster" Target="../notesMasters/notesMaster1.xml"/><Relationship Id="rId6" Type="http://schemas.openxmlformats.org/officeDocument/2006/relationships/hyperlink" Target="https://mobility.tamu.edu/mip/strategies-pdfs/added-capacity/technical-summary/adding-new-lanes-or-roads-4-pg.pdf" TargetMode="External"/><Relationship Id="rId5" Type="http://schemas.openxmlformats.org/officeDocument/2006/relationships/hyperlink" Target="http://newsroom.aaa.com/auto/your-driving-costs/" TargetMode="External"/><Relationship Id="rId4" Type="http://schemas.openxmlformats.org/officeDocument/2006/relationships/hyperlink" Target="https://www.epa.gov/sites/production/files/2016-02/documents/420f14040a.pdf"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a:t>
            </a:fld>
            <a:endParaRPr lang="en-US"/>
          </a:p>
        </p:txBody>
      </p:sp>
    </p:spTree>
    <p:extLst>
      <p:ext uri="{BB962C8B-B14F-4D97-AF65-F5344CB8AC3E}">
        <p14:creationId xmlns:p14="http://schemas.microsoft.com/office/powerpoint/2010/main" val="17131449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This is the 405 freeway in Los Angeles.</a:t>
            </a:r>
            <a:r>
              <a:rPr lang="en-US" sz="1200" b="0" i="0" kern="1200" baseline="0" dirty="0" smtClean="0">
                <a:solidFill>
                  <a:schemeClr val="tx1"/>
                </a:solidFill>
                <a:effectLst/>
                <a:latin typeface="+mn-lt"/>
                <a:ea typeface="+mn-ea"/>
                <a:cs typeface="+mn-cs"/>
              </a:rPr>
              <a:t> Note 6 lanes in each direction. Jammed for miles! One lane of freeway can cost $10M/km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Congestion is also a big deal economically:</a:t>
            </a:r>
          </a:p>
          <a:p>
            <a:pPr marL="971550" lvl="1" indent="-285750" rtl="0">
              <a:spcBef>
                <a:spcPts val="600"/>
              </a:spcBef>
              <a:spcAft>
                <a:spcPts val="0"/>
              </a:spcAft>
              <a:buClr>
                <a:schemeClr val="dk1"/>
              </a:buClr>
              <a:buFont typeface="Courier New" panose="02070309020205020404" pitchFamily="49" charset="0"/>
              <a:buChar char="o"/>
            </a:pPr>
            <a:r>
              <a:rPr lang="en" dirty="0" smtClean="0">
                <a:solidFill>
                  <a:schemeClr val="dk1"/>
                </a:solidFill>
              </a:rPr>
              <a:t>Congestion in the U.S. cost $124 billion dollars in 2014 (expected to rise to $186B by 2030)</a:t>
            </a:r>
          </a:p>
          <a:p>
            <a:pPr marL="1428750" lvl="2" indent="-285750" rtl="0">
              <a:spcBef>
                <a:spcPts val="200"/>
              </a:spcBef>
              <a:spcAft>
                <a:spcPts val="0"/>
              </a:spcAft>
              <a:buClr>
                <a:schemeClr val="dk1"/>
              </a:buClr>
              <a:buFont typeface="Wingdings" panose="05000000000000000000" pitchFamily="2" charset="2"/>
              <a:buChar char="Ø"/>
            </a:pPr>
            <a:r>
              <a:rPr lang="en" dirty="0" smtClean="0">
                <a:solidFill>
                  <a:schemeClr val="dk1"/>
                </a:solidFill>
              </a:rPr>
              <a:t>$78B in direct costs, $45B in indirect costs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13</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This is a</a:t>
            </a:r>
            <a:r>
              <a:rPr lang="en-US" sz="1200" b="0" i="0" kern="1200" baseline="0" dirty="0" smtClean="0">
                <a:solidFill>
                  <a:schemeClr val="tx1"/>
                </a:solidFill>
                <a:effectLst/>
                <a:latin typeface="+mn-lt"/>
                <a:ea typeface="+mn-ea"/>
                <a:cs typeface="+mn-cs"/>
              </a:rPr>
              <a:t> road in my city that leads over a freeway to the headquarters of Google. Note how fast the self-driving car is moving! https://issuu.com/mountainviewvoice/docs/2014_04_11.mvv.section1</a:t>
            </a:r>
            <a:endParaRPr lang="en" dirty="0" smtClean="0">
              <a:solidFill>
                <a:schemeClr val="dk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14</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The</a:t>
            </a:r>
            <a:r>
              <a:rPr lang="en-US" sz="1200" b="0" i="0" kern="1200" baseline="0" dirty="0" smtClean="0">
                <a:solidFill>
                  <a:schemeClr val="tx1"/>
                </a:solidFill>
                <a:effectLst/>
                <a:latin typeface="+mn-lt"/>
                <a:ea typeface="+mn-ea"/>
                <a:cs typeface="+mn-cs"/>
              </a:rPr>
              <a:t> first on is that o</a:t>
            </a:r>
            <a:r>
              <a:rPr lang="en-US" sz="1200" b="0" i="0" kern="1200" dirty="0" smtClean="0">
                <a:solidFill>
                  <a:schemeClr val="tx1"/>
                </a:solidFill>
                <a:effectLst/>
                <a:latin typeface="+mn-lt"/>
                <a:ea typeface="+mn-ea"/>
                <a:cs typeface="+mn-cs"/>
              </a:rPr>
              <a:t>il is finite</a:t>
            </a:r>
            <a:r>
              <a:rPr lang="en-US" sz="1200" b="0" i="0" kern="1200" baseline="0" dirty="0" smtClean="0">
                <a:solidFill>
                  <a:schemeClr val="tx1"/>
                </a:solidFill>
                <a:effectLst/>
                <a:latin typeface="+mn-lt"/>
                <a:ea typeface="+mn-ea"/>
                <a:cs typeface="+mn-cs"/>
              </a:rPr>
              <a:t> resource. </a:t>
            </a:r>
            <a:r>
              <a:rPr lang="en-US" sz="1200" b="0" i="1" kern="1200" dirty="0" smtClean="0">
                <a:solidFill>
                  <a:schemeClr val="tx1"/>
                </a:solidFill>
                <a:effectLst/>
                <a:latin typeface="+mn-lt"/>
                <a:ea typeface="+mn-ea"/>
                <a:cs typeface="+mn-cs"/>
              </a:rPr>
              <a:t>World</a:t>
            </a:r>
            <a:r>
              <a:rPr lang="en-US" sz="1200" b="0" i="0" kern="1200" dirty="0" smtClean="0">
                <a:solidFill>
                  <a:schemeClr val="tx1"/>
                </a:solidFill>
                <a:effectLst/>
                <a:latin typeface="+mn-lt"/>
                <a:ea typeface="+mn-ea"/>
                <a:cs typeface="+mn-cs"/>
              </a:rPr>
              <a:t> discovery of oil peaked in the 1960s, and has declined since then. If the 40 year cycle seen in the US holds true for world oil production, that puts global peak oil production, right about now; after which oil becomes less available, and more expensive.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Peak oil theory states: that any finite resource, (including oil), will have a beginning, middle, and an end of production, and at some point it will reach a level of maximum output as seen in the graph to the left.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Oil production typically follows a bell shaped curve when charted on a graph, with the peak of production occurring when approximately half of the oil has been extracted. With some exceptions, this holds true for a single well, a whole field, an entire region, and presumably the world. The underlying reasons are many and beyond the scope of this primer, suffice to say that oil becomes more difficult and expensive to extract as a field ages past the mid-point of its life.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In the US for example, oil production grew steadily until 1970 and declined thereafter, regardless of market price </a:t>
            </a:r>
          </a:p>
          <a:p>
            <a:pPr marL="0" marR="0" indent="0" algn="l" defTabSz="914400" rtl="0" eaLnBrk="1" fontAlgn="auto" latinLnBrk="0" hangingPunct="1">
              <a:lnSpc>
                <a:spcPct val="100000"/>
              </a:lnSpc>
              <a:spcBef>
                <a:spcPts val="0"/>
              </a:spcBef>
              <a:spcAft>
                <a:spcPts val="0"/>
              </a:spcAft>
              <a:buClrTx/>
              <a:buSzTx/>
              <a:buFontTx/>
              <a:buNone/>
              <a:tabLst/>
              <a:defRPr/>
            </a:pPr>
            <a:endParaRPr lang="en" dirty="0" smtClean="0">
              <a:solidFill>
                <a:schemeClr val="dk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15</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Automobiles were an advance (of</a:t>
            </a:r>
            <a:r>
              <a:rPr lang="en-US" sz="1200" b="0" i="0" kern="1200" baseline="0" dirty="0" smtClean="0">
                <a:solidFill>
                  <a:schemeClr val="tx1"/>
                </a:solidFill>
                <a:effectLst/>
                <a:latin typeface="+mn-lt"/>
                <a:ea typeface="+mn-ea"/>
                <a:cs typeface="+mn-cs"/>
              </a:rPr>
              <a:t> sorts) over horses, walking, biking, etc., but they waste most of the fuel energy in the form of heat.</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16</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All motorized</a:t>
            </a:r>
            <a:r>
              <a:rPr lang="en-US" sz="1200" b="0" i="0" kern="1200" baseline="0" dirty="0" smtClean="0">
                <a:solidFill>
                  <a:schemeClr val="tx1"/>
                </a:solidFill>
                <a:effectLst/>
                <a:latin typeface="+mn-lt"/>
                <a:ea typeface="+mn-ea"/>
                <a:cs typeface="+mn-cs"/>
              </a:rPr>
              <a:t> mobility options are polluting!</a:t>
            </a:r>
            <a:endParaRPr lang="en-US" sz="1200" b="0" i="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 dirty="0" smtClean="0">
              <a:solidFill>
                <a:schemeClr val="dk1"/>
              </a:solidFill>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17</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Note that about 1/3 of the energy consumed goes to transportation, and only 21% of that goes into doing anything useful</a:t>
            </a:r>
            <a:r>
              <a:rPr lang="en-US" sz="1200" b="0" i="0" kern="1200" baseline="0" dirty="0" smtClean="0">
                <a:solidFill>
                  <a:schemeClr val="tx1"/>
                </a:solidFill>
                <a:effectLst/>
                <a:latin typeface="+mn-lt"/>
                <a:ea typeface="+mn-ea"/>
                <a:cs typeface="+mn-cs"/>
              </a:rPr>
              <a:t> (like moving people or things from one point to another). 89% of what is burned goes into heating the environment. That should bother you as an engineer!</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18</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smtClean="0">
                <a:solidFill>
                  <a:schemeClr val="tx1"/>
                </a:solidFill>
                <a:effectLst/>
                <a:latin typeface="+mn-lt"/>
                <a:ea typeface="+mn-ea"/>
                <a:cs typeface="+mn-cs"/>
              </a:rPr>
              <a:t>The international political response to climate change began at the Rio Earth Summit in 1992, where the ‘Rio Convention’ included the adoption of the UN Framework on Climate Change (UNFCCC). This convention set out a framework for action aimed at </a:t>
            </a:r>
            <a:r>
              <a:rPr lang="en-US" sz="1200" b="0" i="0" kern="1200" dirty="0" err="1" smtClean="0">
                <a:solidFill>
                  <a:schemeClr val="tx1"/>
                </a:solidFill>
                <a:effectLst/>
                <a:latin typeface="+mn-lt"/>
                <a:ea typeface="+mn-ea"/>
                <a:cs typeface="+mn-cs"/>
              </a:rPr>
              <a:t>stabilising</a:t>
            </a:r>
            <a:r>
              <a:rPr lang="en-US" sz="1200" b="0" i="0" kern="1200" dirty="0" smtClean="0">
                <a:solidFill>
                  <a:schemeClr val="tx1"/>
                </a:solidFill>
                <a:effectLst/>
                <a:latin typeface="+mn-lt"/>
                <a:ea typeface="+mn-ea"/>
                <a:cs typeface="+mn-cs"/>
              </a:rPr>
              <a:t> atmospheric concentrations of greenhouse gases (GHGs) to avoid “dangerous anthropogenic interference with the climate system.” The UNFCCC which entered into force on 21 March 1994, now has a near-universal membership of 195 parties.</a:t>
            </a:r>
          </a:p>
          <a:p>
            <a:r>
              <a:rPr lang="en-US" sz="1200" b="0" i="0" kern="1200" dirty="0" smtClean="0">
                <a:solidFill>
                  <a:schemeClr val="tx1"/>
                </a:solidFill>
                <a:effectLst/>
                <a:latin typeface="+mn-lt"/>
                <a:ea typeface="+mn-ea"/>
                <a:cs typeface="+mn-cs"/>
              </a:rPr>
              <a:t>The main objective of the annual Conference of Parties (COP) is to review the Convention’s implementation. The first COP took place in Berlin in 1995 and significant meetings since then have included COP3 where the Kyoto Protocol was adopted, COP11 where the Montreal Action Plan was produced, COP15 in Copenhagen where an agreement to success Kyoto Protocol was unfortunately not </a:t>
            </a:r>
            <a:r>
              <a:rPr lang="en-US" sz="1200" b="0" i="0" kern="1200" dirty="0" err="1" smtClean="0">
                <a:solidFill>
                  <a:schemeClr val="tx1"/>
                </a:solidFill>
                <a:effectLst/>
                <a:latin typeface="+mn-lt"/>
                <a:ea typeface="+mn-ea"/>
                <a:cs typeface="+mn-cs"/>
              </a:rPr>
              <a:t>realised</a:t>
            </a:r>
            <a:r>
              <a:rPr lang="en-US" sz="1200" b="0" i="0" kern="1200" dirty="0" smtClean="0">
                <a:solidFill>
                  <a:schemeClr val="tx1"/>
                </a:solidFill>
                <a:effectLst/>
                <a:latin typeface="+mn-lt"/>
                <a:ea typeface="+mn-ea"/>
                <a:cs typeface="+mn-cs"/>
              </a:rPr>
              <a:t> and COP17 in Durban where the Green Climate Fund was created.</a:t>
            </a:r>
          </a:p>
          <a:p>
            <a:r>
              <a:rPr lang="en-US" sz="1200" b="0" i="0" kern="1200" dirty="0" smtClean="0">
                <a:solidFill>
                  <a:schemeClr val="tx1"/>
                </a:solidFill>
                <a:effectLst/>
                <a:latin typeface="+mn-lt"/>
                <a:ea typeface="+mn-ea"/>
                <a:cs typeface="+mn-cs"/>
              </a:rPr>
              <a:t>In 2015 </a:t>
            </a:r>
            <a:r>
              <a:rPr lang="en-US" sz="1200" b="1" i="0" kern="1200" dirty="0" smtClean="0">
                <a:solidFill>
                  <a:schemeClr val="tx1"/>
                </a:solidFill>
                <a:effectLst/>
                <a:latin typeface="+mn-lt"/>
                <a:ea typeface="+mn-ea"/>
                <a:cs typeface="+mn-cs"/>
              </a:rPr>
              <a:t>COP21, also known as the 2015 Paris Climate Conference,</a:t>
            </a:r>
            <a:r>
              <a:rPr lang="en-US" sz="1200" b="0" i="0" kern="1200" dirty="0" smtClean="0">
                <a:solidFill>
                  <a:schemeClr val="tx1"/>
                </a:solidFill>
                <a:effectLst/>
                <a:latin typeface="+mn-lt"/>
                <a:ea typeface="+mn-ea"/>
                <a:cs typeface="+mn-cs"/>
              </a:rPr>
              <a:t> will, for the first time in over 20 years of UN negotiations, aim to achieve a legally binding and universal agreement on climate, with the aim of keeping global warming below 2°C.</a:t>
            </a:r>
          </a:p>
          <a:p>
            <a:r>
              <a:rPr lang="en-US" sz="1200" b="0" i="0" kern="1200" dirty="0" smtClean="0">
                <a:solidFill>
                  <a:schemeClr val="tx1"/>
                </a:solidFill>
                <a:effectLst/>
                <a:latin typeface="+mn-lt"/>
                <a:ea typeface="+mn-ea"/>
                <a:cs typeface="+mn-cs"/>
              </a:rPr>
              <a:t>France will play a leading international role in hosting this seminal conference, and COP21 will be one of the largest international conferences ever held in the country. The conference is expected to </a:t>
            </a:r>
            <a:r>
              <a:rPr lang="en-US" sz="1200" b="1" i="0" kern="1200" dirty="0" smtClean="0">
                <a:solidFill>
                  <a:schemeClr val="tx1"/>
                </a:solidFill>
                <a:effectLst/>
                <a:latin typeface="+mn-lt"/>
                <a:ea typeface="+mn-ea"/>
                <a:cs typeface="+mn-cs"/>
              </a:rPr>
              <a:t>attract close to 50,000 participants including 25,000 official delegates</a:t>
            </a:r>
            <a:r>
              <a:rPr lang="en-US" sz="1200" b="0" i="0" kern="1200" dirty="0" smtClean="0">
                <a:solidFill>
                  <a:schemeClr val="tx1"/>
                </a:solidFill>
                <a:effectLst/>
                <a:latin typeface="+mn-lt"/>
                <a:ea typeface="+mn-ea"/>
                <a:cs typeface="+mn-cs"/>
              </a:rPr>
              <a:t> from government, intergovernmental </a:t>
            </a:r>
            <a:r>
              <a:rPr lang="en-US" sz="1200" b="0" i="0" kern="1200" dirty="0" err="1" smtClean="0">
                <a:solidFill>
                  <a:schemeClr val="tx1"/>
                </a:solidFill>
                <a:effectLst/>
                <a:latin typeface="+mn-lt"/>
                <a:ea typeface="+mn-ea"/>
                <a:cs typeface="+mn-cs"/>
              </a:rPr>
              <a:t>organisations</a:t>
            </a:r>
            <a:r>
              <a:rPr lang="en-US" sz="1200" b="0" i="0" kern="1200" dirty="0" smtClean="0">
                <a:solidFill>
                  <a:schemeClr val="tx1"/>
                </a:solidFill>
                <a:effectLst/>
                <a:latin typeface="+mn-lt"/>
                <a:ea typeface="+mn-ea"/>
                <a:cs typeface="+mn-cs"/>
              </a:rPr>
              <a:t>, UN agencies, NGOs and civil society.</a:t>
            </a:r>
          </a:p>
          <a:p>
            <a:endParaRPr lang="en-US" sz="1200" b="0" i="0" kern="1200" dirty="0" smtClean="0">
              <a:solidFill>
                <a:schemeClr val="tx1"/>
              </a:solidFill>
              <a:effectLst/>
              <a:latin typeface="+mn-lt"/>
              <a:ea typeface="+mn-ea"/>
              <a:cs typeface="+mn-cs"/>
            </a:endParaRPr>
          </a:p>
          <a:p>
            <a:r>
              <a:rPr lang="en-US" sz="1200" b="0" i="0" kern="1200" dirty="0" smtClean="0">
                <a:solidFill>
                  <a:schemeClr val="tx1"/>
                </a:solidFill>
                <a:effectLst/>
                <a:latin typeface="+mn-lt"/>
                <a:ea typeface="+mn-ea"/>
                <a:cs typeface="+mn-cs"/>
              </a:rPr>
              <a:t>Governments agreed</a:t>
            </a:r>
          </a:p>
          <a:p>
            <a:r>
              <a:rPr lang="en-US" sz="1200" b="0" i="0" kern="1200" dirty="0" smtClean="0">
                <a:solidFill>
                  <a:schemeClr val="tx1"/>
                </a:solidFill>
                <a:effectLst/>
                <a:latin typeface="+mn-lt"/>
                <a:ea typeface="+mn-ea"/>
                <a:cs typeface="+mn-cs"/>
              </a:rPr>
              <a:t>a long-term goal of keeping the increase in global average temperature to </a:t>
            </a:r>
            <a:r>
              <a:rPr lang="en-US" sz="1200" b="1" i="0" kern="1200" dirty="0" smtClean="0">
                <a:solidFill>
                  <a:schemeClr val="tx1"/>
                </a:solidFill>
                <a:effectLst/>
                <a:latin typeface="+mn-lt"/>
                <a:ea typeface="+mn-ea"/>
                <a:cs typeface="+mn-cs"/>
              </a:rPr>
              <a:t>well below 2°C</a:t>
            </a:r>
            <a:r>
              <a:rPr lang="en-US" sz="1200" b="0" i="0" kern="1200" dirty="0" smtClean="0">
                <a:solidFill>
                  <a:schemeClr val="tx1"/>
                </a:solidFill>
                <a:effectLst/>
                <a:latin typeface="+mn-lt"/>
                <a:ea typeface="+mn-ea"/>
                <a:cs typeface="+mn-cs"/>
              </a:rPr>
              <a:t> above pre-industrial levels;</a:t>
            </a:r>
          </a:p>
          <a:p>
            <a:r>
              <a:rPr lang="en-US" sz="1200" b="0" i="0" kern="1200" dirty="0" smtClean="0">
                <a:solidFill>
                  <a:schemeClr val="tx1"/>
                </a:solidFill>
                <a:effectLst/>
                <a:latin typeface="+mn-lt"/>
                <a:ea typeface="+mn-ea"/>
                <a:cs typeface="+mn-cs"/>
              </a:rPr>
              <a:t>to aim to limit the increase to </a:t>
            </a:r>
            <a:r>
              <a:rPr lang="en-US" sz="1200" b="1" i="0" kern="1200" dirty="0" smtClean="0">
                <a:solidFill>
                  <a:schemeClr val="tx1"/>
                </a:solidFill>
                <a:effectLst/>
                <a:latin typeface="+mn-lt"/>
                <a:ea typeface="+mn-ea"/>
                <a:cs typeface="+mn-cs"/>
              </a:rPr>
              <a:t>1.5°C</a:t>
            </a:r>
            <a:r>
              <a:rPr lang="en-US" sz="1200" b="0" i="0" kern="1200" dirty="0" smtClean="0">
                <a:solidFill>
                  <a:schemeClr val="tx1"/>
                </a:solidFill>
                <a:effectLst/>
                <a:latin typeface="+mn-lt"/>
                <a:ea typeface="+mn-ea"/>
                <a:cs typeface="+mn-cs"/>
              </a:rPr>
              <a:t>, since this would significantly reduce risks and the impacts of climate change;</a:t>
            </a:r>
          </a:p>
          <a:p>
            <a:r>
              <a:rPr lang="en-US" sz="1200" b="0" i="0" kern="1200" dirty="0" smtClean="0">
                <a:solidFill>
                  <a:schemeClr val="tx1"/>
                </a:solidFill>
                <a:effectLst/>
                <a:latin typeface="+mn-lt"/>
                <a:ea typeface="+mn-ea"/>
                <a:cs typeface="+mn-cs"/>
              </a:rPr>
              <a:t>on the need for </a:t>
            </a:r>
            <a:r>
              <a:rPr lang="en-US" sz="1200" b="1" i="0" kern="1200" dirty="0" smtClean="0">
                <a:solidFill>
                  <a:schemeClr val="tx1"/>
                </a:solidFill>
                <a:effectLst/>
                <a:latin typeface="+mn-lt"/>
                <a:ea typeface="+mn-ea"/>
                <a:cs typeface="+mn-cs"/>
              </a:rPr>
              <a:t>global emissions to peak as soon as possible</a:t>
            </a:r>
            <a:r>
              <a:rPr lang="en-US" sz="1200" b="0" i="0" kern="1200" dirty="0" smtClean="0">
                <a:solidFill>
                  <a:schemeClr val="tx1"/>
                </a:solidFill>
                <a:effectLst/>
                <a:latin typeface="+mn-lt"/>
                <a:ea typeface="+mn-ea"/>
                <a:cs typeface="+mn-cs"/>
              </a:rPr>
              <a:t>, </a:t>
            </a:r>
            <a:r>
              <a:rPr lang="en-US" sz="1200" b="0" i="0" kern="1200" dirty="0" err="1" smtClean="0">
                <a:solidFill>
                  <a:schemeClr val="tx1"/>
                </a:solidFill>
                <a:effectLst/>
                <a:latin typeface="+mn-lt"/>
                <a:ea typeface="+mn-ea"/>
                <a:cs typeface="+mn-cs"/>
              </a:rPr>
              <a:t>recognising</a:t>
            </a:r>
            <a:r>
              <a:rPr lang="en-US" sz="1200" b="0" i="0" kern="1200" dirty="0" smtClean="0">
                <a:solidFill>
                  <a:schemeClr val="tx1"/>
                </a:solidFill>
                <a:effectLst/>
                <a:latin typeface="+mn-lt"/>
                <a:ea typeface="+mn-ea"/>
                <a:cs typeface="+mn-cs"/>
              </a:rPr>
              <a:t> that this will take longer for developing countries;</a:t>
            </a:r>
          </a:p>
          <a:p>
            <a:r>
              <a:rPr lang="en-US" sz="1200" b="0" i="0" kern="1200" dirty="0" smtClean="0">
                <a:solidFill>
                  <a:schemeClr val="tx1"/>
                </a:solidFill>
                <a:effectLst/>
                <a:latin typeface="+mn-lt"/>
                <a:ea typeface="+mn-ea"/>
                <a:cs typeface="+mn-cs"/>
              </a:rPr>
              <a:t>to undertake </a:t>
            </a:r>
            <a:r>
              <a:rPr lang="en-US" sz="1200" b="1" i="0" kern="1200" dirty="0" smtClean="0">
                <a:solidFill>
                  <a:schemeClr val="tx1"/>
                </a:solidFill>
                <a:effectLst/>
                <a:latin typeface="+mn-lt"/>
                <a:ea typeface="+mn-ea"/>
                <a:cs typeface="+mn-cs"/>
              </a:rPr>
              <a:t>rapid reductions thereafter</a:t>
            </a:r>
            <a:r>
              <a:rPr lang="en-US" sz="1200" b="0" i="0" kern="1200" dirty="0" smtClean="0">
                <a:solidFill>
                  <a:schemeClr val="tx1"/>
                </a:solidFill>
                <a:effectLst/>
                <a:latin typeface="+mn-lt"/>
                <a:ea typeface="+mn-ea"/>
                <a:cs typeface="+mn-cs"/>
              </a:rPr>
              <a:t> in accordance with the best available science.</a:t>
            </a:r>
          </a:p>
          <a:p>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19</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20</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There is too much ‘incrementalism’. We need ‘moon shots’.</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22</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23</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Click on the image to play the video.</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5</a:t>
            </a:fld>
            <a:endParaRPr lang="en-US"/>
          </a:p>
        </p:txBody>
      </p:sp>
    </p:spTree>
    <p:extLst>
      <p:ext uri="{BB962C8B-B14F-4D97-AF65-F5344CB8AC3E}">
        <p14:creationId xmlns:p14="http://schemas.microsoft.com/office/powerpoint/2010/main" val="38609843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smtClean="0">
                <a:solidFill>
                  <a:schemeClr val="tx1"/>
                </a:solidFill>
                <a:latin typeface="+mn-lt"/>
                <a:ea typeface="+mn-ea"/>
                <a:cs typeface="+mn-cs"/>
              </a:rPr>
              <a:t>So far, we’ve seen some fundamental problems current forms of urban mobility.  You now have a chance to build a new model.</a:t>
            </a:r>
            <a:endParaRPr lang="en-US" dirty="0" smtClean="0"/>
          </a:p>
        </p:txBody>
      </p:sp>
      <p:sp>
        <p:nvSpPr>
          <p:cNvPr id="4" name="Slide Number Placeholder 3"/>
          <p:cNvSpPr>
            <a:spLocks noGrp="1"/>
          </p:cNvSpPr>
          <p:nvPr>
            <p:ph type="sldNum" sz="quarter" idx="10"/>
          </p:nvPr>
        </p:nvSpPr>
        <p:spPr/>
        <p:txBody>
          <a:bodyPr/>
          <a:lstStyle/>
          <a:p>
            <a:fld id="{101E1433-C37B-4C54-881F-5560D1C29ABA}" type="slidenum">
              <a:rPr lang="en-US" smtClean="0"/>
              <a:t>24</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urban form that we have now is largely</a:t>
            </a:r>
            <a:r>
              <a:rPr lang="en-US" baseline="0" dirty="0" smtClean="0"/>
              <a:t> configured around the automobile, buses, light rail etc. It is time to act on Buckminster Fuller’s advice, “</a:t>
            </a:r>
            <a:r>
              <a:rPr lang="en-US" sz="1200" b="0" i="0" kern="1200" dirty="0" smtClean="0">
                <a:solidFill>
                  <a:schemeClr val="tx1"/>
                </a:solidFill>
                <a:effectLst/>
                <a:latin typeface="+mn-lt"/>
                <a:ea typeface="+mn-ea"/>
                <a:cs typeface="+mn-cs"/>
              </a:rPr>
              <a:t>To change something, build a new model that makes the existing model obsolete. It is critical</a:t>
            </a:r>
            <a:r>
              <a:rPr lang="en-US" sz="1200" b="0" i="0" kern="1200" baseline="0" dirty="0" smtClean="0">
                <a:solidFill>
                  <a:schemeClr val="tx1"/>
                </a:solidFill>
                <a:effectLst/>
                <a:latin typeface="+mn-lt"/>
                <a:ea typeface="+mn-ea"/>
                <a:cs typeface="+mn-cs"/>
              </a:rPr>
              <a:t> to keep in mind that we are not simply adding a few solar panels to provide electricity to run cars, buses, etc. in the current urban form. We are talking about coming up with new designs with different configuration drivers: solar powered, elevated, networked guideways with suspended vehicles.</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25</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We</a:t>
            </a:r>
            <a:r>
              <a:rPr lang="en-US" sz="1200" b="0" i="0" kern="1200" baseline="0" dirty="0" smtClean="0">
                <a:solidFill>
                  <a:schemeClr val="tx1"/>
                </a:solidFill>
                <a:effectLst/>
                <a:latin typeface="+mn-lt"/>
                <a:ea typeface="+mn-ea"/>
                <a:cs typeface="+mn-cs"/>
              </a:rPr>
              <a:t> can take a bite out of the consumption of petroleum for transportation.</a:t>
            </a:r>
            <a:endParaRPr lang="en-US" sz="1200" b="0" i="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26</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urban form that we have now is largely</a:t>
            </a:r>
            <a:r>
              <a:rPr lang="en-US" baseline="0" dirty="0" smtClean="0"/>
              <a:t> configured around the automobile, buses, light rail etc. It is time to act on Buckminster Fuller’s advice, “</a:t>
            </a:r>
            <a:r>
              <a:rPr lang="en-US" sz="1200" b="0" i="0" kern="1200" dirty="0" smtClean="0">
                <a:solidFill>
                  <a:schemeClr val="tx1"/>
                </a:solidFill>
                <a:effectLst/>
                <a:latin typeface="+mn-lt"/>
                <a:ea typeface="+mn-ea"/>
                <a:cs typeface="+mn-cs"/>
              </a:rPr>
              <a:t>To change something, build a new model that makes the existing model obsolete.</a:t>
            </a:r>
          </a:p>
          <a:p>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27</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33</a:t>
            </a:fld>
            <a:endParaRPr lang="en-US"/>
          </a:p>
        </p:txBody>
      </p:sp>
    </p:spTree>
    <p:extLst>
      <p:ext uri="{BB962C8B-B14F-4D97-AF65-F5344CB8AC3E}">
        <p14:creationId xmlns:p14="http://schemas.microsoft.com/office/powerpoint/2010/main" val="10931590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an international research network</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36</a:t>
            </a:fld>
            <a:endParaRPr lang="en-US"/>
          </a:p>
        </p:txBody>
      </p:sp>
    </p:spTree>
    <p:extLst>
      <p:ext uri="{BB962C8B-B14F-4D97-AF65-F5344CB8AC3E}">
        <p14:creationId xmlns:p14="http://schemas.microsoft.com/office/powerpoint/2010/main" val="2549435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an international research network</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37</a:t>
            </a:fld>
            <a:endParaRPr lang="en-US"/>
          </a:p>
        </p:txBody>
      </p:sp>
    </p:spTree>
    <p:extLst>
      <p:ext uri="{BB962C8B-B14F-4D97-AF65-F5344CB8AC3E}">
        <p14:creationId xmlns:p14="http://schemas.microsoft.com/office/powerpoint/2010/main" val="254943538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have an international research network</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38</a:t>
            </a:fld>
            <a:endParaRPr lang="en-US"/>
          </a:p>
        </p:txBody>
      </p:sp>
    </p:spTree>
    <p:extLst>
      <p:ext uri="{BB962C8B-B14F-4D97-AF65-F5344CB8AC3E}">
        <p14:creationId xmlns:p14="http://schemas.microsoft.com/office/powerpoint/2010/main" val="254943538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Shape 237"/>
          <p:cNvSpPr>
            <a:spLocks noGrp="1" noRot="1" noChangeAspect="1"/>
          </p:cNvSpPr>
          <p:nvPr>
            <p:ph type="sldImg" idx="2"/>
          </p:nvPr>
        </p:nvSpPr>
        <p:spPr>
          <a:xfrm>
            <a:off x="1181100" y="696913"/>
            <a:ext cx="4648200" cy="34861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38" name="Shape 238"/>
          <p:cNvSpPr txBox="1">
            <a:spLocks noGrp="1"/>
          </p:cNvSpPr>
          <p:nvPr>
            <p:ph type="body" idx="1"/>
          </p:nvPr>
        </p:nvSpPr>
        <p:spPr>
          <a:xfrm>
            <a:off x="701039" y="4415789"/>
            <a:ext cx="5608320" cy="4183380"/>
          </a:xfrm>
          <a:prstGeom prst="rect">
            <a:avLst/>
          </a:prstGeom>
          <a:noFill/>
          <a:ln>
            <a:noFill/>
          </a:ln>
        </p:spPr>
        <p:txBody>
          <a:bodyPr lIns="91302" tIns="91302" rIns="91302" bIns="91302" anchor="ctr" anchorCtr="0">
            <a:noAutofit/>
          </a:bodyPr>
          <a:lstStyle/>
          <a:p>
            <a:endParaRPr sz="1400"/>
          </a:p>
        </p:txBody>
      </p:sp>
      <p:sp>
        <p:nvSpPr>
          <p:cNvPr id="239" name="Shape 239"/>
          <p:cNvSpPr txBox="1">
            <a:spLocks noGrp="1"/>
          </p:cNvSpPr>
          <p:nvPr>
            <p:ph type="sldNum" idx="12"/>
          </p:nvPr>
        </p:nvSpPr>
        <p:spPr>
          <a:xfrm>
            <a:off x="3970938" y="8829967"/>
            <a:ext cx="3037840" cy="464820"/>
          </a:xfrm>
          <a:prstGeom prst="rect">
            <a:avLst/>
          </a:prstGeom>
          <a:noFill/>
          <a:ln>
            <a:noFill/>
          </a:ln>
        </p:spPr>
        <p:txBody>
          <a:bodyPr lIns="91302" tIns="91302" rIns="91302" bIns="91302" anchor="ctr" anchorCtr="0">
            <a:noAutofit/>
          </a:bodyPr>
          <a:lstStyle/>
          <a:p>
            <a:pPr>
              <a:buClr>
                <a:srgbClr val="000000"/>
              </a:buClr>
              <a:buSzPct val="25000"/>
            </a:pPr>
            <a:fld id="{00000000-1234-1234-1234-123412341234}" type="slidenum">
              <a:rPr lang="en" sz="1400"/>
              <a:pPr>
                <a:buClr>
                  <a:srgbClr val="000000"/>
                </a:buClr>
                <a:buSzPct val="25000"/>
              </a:pPr>
              <a:t>39</a:t>
            </a:fld>
            <a:endParaRPr lang="en" sz="140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a:t>
            </a:r>
            <a:r>
              <a:rPr lang="en-US" sz="1200" b="0" i="0" kern="1200" dirty="0" err="1" smtClean="0">
                <a:solidFill>
                  <a:schemeClr val="tx1"/>
                </a:solidFill>
                <a:effectLst/>
                <a:latin typeface="+mn-lt"/>
                <a:ea typeface="+mn-ea"/>
                <a:cs typeface="+mn-cs"/>
              </a:rPr>
              <a:t>werenotwaiting</a:t>
            </a:r>
            <a:r>
              <a:rPr lang="en-US" sz="1200" b="0" i="0" kern="1200" dirty="0" smtClean="0">
                <a:solidFill>
                  <a:schemeClr val="tx1"/>
                </a:solidFill>
                <a:effectLst/>
                <a:latin typeface="+mn-lt"/>
                <a:ea typeface="+mn-ea"/>
                <a:cs typeface="+mn-cs"/>
              </a:rPr>
              <a:t>/</a:t>
            </a:r>
            <a:r>
              <a:rPr lang="en-US" sz="1200" b="0" i="0" kern="1200" baseline="0" dirty="0" smtClean="0">
                <a:solidFill>
                  <a:schemeClr val="tx1"/>
                </a:solidFill>
                <a:effectLst/>
                <a:latin typeface="+mn-lt"/>
                <a:ea typeface="+mn-ea"/>
                <a:cs typeface="+mn-cs"/>
              </a:rPr>
              <a:t> DIY Open source artificial </a:t>
            </a:r>
            <a:r>
              <a:rPr lang="en-US" sz="1200" b="0" i="0" kern="1200" baseline="0" dirty="0" err="1" smtClean="0">
                <a:solidFill>
                  <a:schemeClr val="tx1"/>
                </a:solidFill>
                <a:effectLst/>
                <a:latin typeface="+mn-lt"/>
                <a:ea typeface="+mn-ea"/>
                <a:cs typeface="+mn-cs"/>
              </a:rPr>
              <a:t>pancrease</a:t>
            </a: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We are building</a:t>
            </a:r>
            <a:r>
              <a:rPr lang="en-US" baseline="0" dirty="0" smtClean="0"/>
              <a:t> a test track.</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40</a:t>
            </a:fld>
            <a:endParaRPr lang="en-US"/>
          </a:p>
        </p:txBody>
      </p:sp>
    </p:spTree>
    <p:extLst>
      <p:ext uri="{BB962C8B-B14F-4D97-AF65-F5344CB8AC3E}">
        <p14:creationId xmlns:p14="http://schemas.microsoft.com/office/powerpoint/2010/main" val="1216628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Advance elements ending at,</a:t>
            </a:r>
            <a:r>
              <a:rPr lang="en-US" baseline="0" dirty="0" smtClean="0"/>
              <a:t> ‘Who fares better…”, then click on video to find out. Then click for arrows: which one, this one (red arrow, car) or this one (blue arrow, person)? Note the mass ratio. Over an order magnitude ==&gt; you don’t stand a chance against a car. How about a bus (13,500 kg, which is 10x a car)? Worse! How about a light rail vehicle (about 30,000 kg, which is 20x a car)? Even worse. This brings me to my next point… (next slide)</a:t>
            </a:r>
          </a:p>
          <a:p>
            <a:endParaRPr lang="en-US" baseline="0" dirty="0" smtClean="0"/>
          </a:p>
          <a:p>
            <a:r>
              <a:rPr lang="en-US" baseline="0" dirty="0" smtClean="0"/>
              <a:t>This problem will not be overcome with automation.</a:t>
            </a:r>
            <a:endParaRPr lang="en-US" dirty="0" smtClean="0"/>
          </a:p>
          <a:p>
            <a:r>
              <a:rPr lang="en-US" dirty="0" smtClean="0"/>
              <a:t>In Latin America 67.9 kg </a:t>
            </a:r>
            <a:r>
              <a:rPr lang="en-US" dirty="0" err="1" smtClean="0"/>
              <a:t>avg</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6</a:t>
            </a:fld>
            <a:endParaRPr lang="en-US"/>
          </a:p>
        </p:txBody>
      </p:sp>
    </p:spTree>
    <p:extLst>
      <p:ext uri="{BB962C8B-B14F-4D97-AF65-F5344CB8AC3E}">
        <p14:creationId xmlns:p14="http://schemas.microsoft.com/office/powerpoint/2010/main" val="1829030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200" b="0" i="0" u="none" strike="noStrike" kern="1200" dirty="0" smtClean="0">
                <a:solidFill>
                  <a:schemeClr val="tx1"/>
                </a:solidFill>
                <a:effectLst/>
                <a:latin typeface="+mn-lt"/>
                <a:ea typeface="+mn-ea"/>
                <a:cs typeface="+mn-cs"/>
              </a:rPr>
              <a:t>From: </a:t>
            </a:r>
            <a:r>
              <a:rPr lang="en-US" sz="1200" b="0" i="0" u="sng" strike="noStrike" kern="1200" dirty="0" smtClean="0">
                <a:solidFill>
                  <a:schemeClr val="tx1"/>
                </a:solidFill>
                <a:effectLst/>
                <a:latin typeface="+mn-lt"/>
                <a:ea typeface="+mn-ea"/>
                <a:cs typeface="+mn-cs"/>
                <a:hlinkClick r:id="rId3"/>
              </a:rPr>
              <a:t>http://news.stanford.edu/2015/01/12/emissions-social-costs-011215/</a:t>
            </a:r>
            <a:r>
              <a:rPr lang="en-US" sz="1200" b="0" i="0" u="none" strike="noStrike" kern="1200" dirty="0" smtClean="0">
                <a:solidFill>
                  <a:schemeClr val="tx1"/>
                </a:solidFill>
                <a:effectLst/>
                <a:latin typeface="+mn-lt"/>
                <a:ea typeface="+mn-ea"/>
                <a:cs typeface="+mn-cs"/>
              </a:rPr>
              <a:t>  Cost of carbon (economic damage to the environment) </a:t>
            </a:r>
            <a:r>
              <a:rPr lang="en-US" sz="1200" b="1" i="0" u="none" strike="noStrike" kern="1200" dirty="0" smtClean="0">
                <a:solidFill>
                  <a:schemeClr val="tx1"/>
                </a:solidFill>
                <a:effectLst/>
                <a:latin typeface="+mn-lt"/>
                <a:ea typeface="+mn-ea"/>
                <a:cs typeface="+mn-cs"/>
              </a:rPr>
              <a:t>$220/ton</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From EPA: </a:t>
            </a:r>
            <a:r>
              <a:rPr lang="en-US" sz="1200" b="0" i="0" u="sng" strike="noStrike" kern="1200" dirty="0" smtClean="0">
                <a:solidFill>
                  <a:schemeClr val="tx1"/>
                </a:solidFill>
                <a:effectLst/>
                <a:latin typeface="+mn-lt"/>
                <a:ea typeface="+mn-ea"/>
                <a:cs typeface="+mn-cs"/>
                <a:hlinkClick r:id="rId4"/>
              </a:rPr>
              <a:t>https://www.epa.gov/sites/production/files/2016-02/documents/420f14040a.pdf</a:t>
            </a:r>
            <a:r>
              <a:rPr lang="en-US" sz="1200" b="0" i="0" u="none" strike="noStrike" kern="1200" dirty="0" smtClean="0">
                <a:solidFill>
                  <a:schemeClr val="tx1"/>
                </a:solidFill>
                <a:effectLst/>
                <a:latin typeface="+mn-lt"/>
                <a:ea typeface="+mn-ea"/>
                <a:cs typeface="+mn-cs"/>
              </a:rPr>
              <a:t>  The average automobile emits 4.7 metric tons/</a:t>
            </a:r>
            <a:r>
              <a:rPr lang="en-US" sz="1200" b="0" i="0" u="none" strike="noStrike" kern="1200" dirty="0" err="1" smtClean="0">
                <a:solidFill>
                  <a:schemeClr val="tx1"/>
                </a:solidFill>
                <a:effectLst/>
                <a:latin typeface="+mn-lt"/>
                <a:ea typeface="+mn-ea"/>
                <a:cs typeface="+mn-cs"/>
              </a:rPr>
              <a:t>yr</a:t>
            </a:r>
            <a:r>
              <a:rPr lang="en-US" sz="1200" b="0" i="0" u="none" strike="noStrike" kern="1200" dirty="0" smtClean="0">
                <a:solidFill>
                  <a:schemeClr val="tx1"/>
                </a:solidFill>
                <a:effectLst/>
                <a:latin typeface="+mn-lt"/>
                <a:ea typeface="+mn-ea"/>
                <a:cs typeface="+mn-cs"/>
              </a:rPr>
              <a:t> of CO2 (18347 km)</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=&gt; a fossil fuel burning vehicle costs (4.7)($220) ≈ $1k/</a:t>
            </a:r>
            <a:r>
              <a:rPr lang="en-US" sz="1200" b="0" i="0" u="none" strike="noStrike" kern="1200" dirty="0" err="1" smtClean="0">
                <a:solidFill>
                  <a:schemeClr val="tx1"/>
                </a:solidFill>
                <a:effectLst/>
                <a:latin typeface="+mn-lt"/>
                <a:ea typeface="+mn-ea"/>
                <a:cs typeface="+mn-cs"/>
              </a:rPr>
              <a:t>yr</a:t>
            </a:r>
            <a:r>
              <a:rPr lang="en-US" sz="1200" b="0" i="0" u="none" strike="noStrike" kern="1200" dirty="0" smtClean="0">
                <a:solidFill>
                  <a:schemeClr val="tx1"/>
                </a:solidFill>
                <a:effectLst/>
                <a:latin typeface="+mn-lt"/>
                <a:ea typeface="+mn-ea"/>
                <a:cs typeface="+mn-cs"/>
              </a:rPr>
              <a:t> just from emissions  or $0.056/km per vehicle</a:t>
            </a:r>
            <a:endParaRPr lang="en-US" b="0" dirty="0" smtClean="0">
              <a:effectLst/>
            </a:endParaRPr>
          </a:p>
          <a:p>
            <a:pPr rtl="0"/>
            <a:r>
              <a:rPr lang="en-US" sz="1200" b="0" i="0" u="none" strike="noStrike" kern="1200" dirty="0" smtClean="0">
                <a:solidFill>
                  <a:schemeClr val="tx1"/>
                </a:solidFill>
                <a:effectLst/>
                <a:latin typeface="+mn-lt"/>
                <a:ea typeface="+mn-ea"/>
                <a:cs typeface="+mn-cs"/>
              </a:rPr>
              <a:t>=&gt; an electric vehicle that plugs into the grid will still generate carbon, because the grid is still about 32% fossil fuel fired (PG&amp;E 2015 Power Content)  =&gt; $0.018/km per vehicle</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AAA (</a:t>
            </a:r>
            <a:r>
              <a:rPr lang="en-US" sz="1200" b="0" i="0" u="sng" strike="noStrike" kern="1200" dirty="0" smtClean="0">
                <a:solidFill>
                  <a:schemeClr val="tx1"/>
                </a:solidFill>
                <a:effectLst/>
                <a:latin typeface="+mn-lt"/>
                <a:ea typeface="+mn-ea"/>
                <a:cs typeface="+mn-cs"/>
                <a:hlinkClick r:id="rId5"/>
              </a:rPr>
              <a:t>http://newsroom.aaa.com/auto/your-driving-costs/</a:t>
            </a:r>
            <a:r>
              <a:rPr lang="en-US" sz="1200" b="0" i="0" u="none" strike="noStrike" kern="1200" dirty="0" smtClean="0">
                <a:solidFill>
                  <a:schemeClr val="tx1"/>
                </a:solidFill>
                <a:effectLst/>
                <a:latin typeface="+mn-lt"/>
                <a:ea typeface="+mn-ea"/>
                <a:cs typeface="+mn-cs"/>
              </a:rPr>
              <a:t>) estimates car ownership and driving costs for a small sedan at: $0.27/km</a:t>
            </a:r>
            <a:endParaRPr lang="en-US" b="0" dirty="0" smtClean="0">
              <a:effectLst/>
            </a:endParaRPr>
          </a:p>
          <a:p>
            <a:pPr rtl="0"/>
            <a:r>
              <a:rPr lang="en-US" b="0" dirty="0" smtClean="0">
                <a:effectLst/>
              </a:rPr>
              <a:t/>
            </a:r>
            <a:br>
              <a:rPr lang="en-US" b="0" dirty="0" smtClean="0">
                <a:effectLst/>
              </a:rPr>
            </a:br>
            <a:r>
              <a:rPr lang="en-US" sz="1200" b="0" i="0" u="none" strike="noStrike" kern="1200" dirty="0" smtClean="0">
                <a:solidFill>
                  <a:schemeClr val="tx1"/>
                </a:solidFill>
                <a:effectLst/>
                <a:latin typeface="+mn-lt"/>
                <a:ea typeface="+mn-ea"/>
                <a:cs typeface="+mn-cs"/>
              </a:rPr>
              <a:t>“Adding new lanes to an existing freeway can range between $2 and $10 million per lane-mile” (5-20 for new)</a:t>
            </a:r>
            <a:endParaRPr lang="en-US" b="0" dirty="0" smtClean="0">
              <a:effectLst/>
            </a:endParaRPr>
          </a:p>
          <a:p>
            <a:pPr rtl="0"/>
            <a:r>
              <a:rPr lang="en-US" sz="1200" b="0" i="0" u="sng" strike="noStrike" kern="1200" dirty="0" smtClean="0">
                <a:solidFill>
                  <a:schemeClr val="tx1"/>
                </a:solidFill>
                <a:effectLst/>
                <a:latin typeface="+mn-lt"/>
                <a:ea typeface="+mn-ea"/>
                <a:cs typeface="+mn-cs"/>
                <a:hlinkClick r:id="rId6"/>
              </a:rPr>
              <a:t>https://mobility.tamu.edu/mip/strategies-pdfs/added-capacity/technical-summary/adding-new-lanes-or-roads-4-pg.pdf</a:t>
            </a:r>
            <a:endParaRPr lang="en-US" b="0" dirty="0" smtClean="0">
              <a:effectLst/>
            </a:endParaRPr>
          </a:p>
          <a:p>
            <a:pPr rtl="0"/>
            <a:r>
              <a:rPr lang="en-US" b="0" dirty="0" smtClean="0">
                <a:effectLst/>
              </a:rPr>
              <a:t/>
            </a:r>
            <a:br>
              <a:rPr lang="en-US" b="0" dirty="0" smtClean="0">
                <a:effectLst/>
              </a:rPr>
            </a:br>
            <a:r>
              <a:rPr lang="en-US" sz="1200" b="0" i="0" u="sng" strike="noStrike" kern="1200" dirty="0" smtClean="0">
                <a:solidFill>
                  <a:schemeClr val="tx1"/>
                </a:solidFill>
                <a:effectLst/>
                <a:latin typeface="+mn-lt"/>
                <a:ea typeface="+mn-ea"/>
                <a:cs typeface="+mn-cs"/>
                <a:hlinkClick r:id="rId7"/>
              </a:rPr>
              <a:t>http://www-pam.usc.edu/volume2/v2i1a3s2.html</a:t>
            </a:r>
            <a:r>
              <a:rPr lang="en-US" sz="1200" b="0" i="0" u="none" strike="noStrike" kern="1200" dirty="0" smtClean="0">
                <a:solidFill>
                  <a:schemeClr val="tx1"/>
                </a:solidFill>
                <a:effectLst/>
                <a:latin typeface="+mn-lt"/>
                <a:ea typeface="+mn-ea"/>
                <a:cs typeface="+mn-cs"/>
              </a:rPr>
              <a:t>  1996 FHA has calculated the "weighted rural and urban combined" costs per mile of interstate highway to be $20.6 million.</a:t>
            </a:r>
            <a:endParaRPr lang="en-US" b="0" dirty="0" smtClean="0">
              <a:effectLst/>
            </a:endParaRPr>
          </a:p>
          <a:p>
            <a:pPr rtl="0" fontAlgn="t"/>
            <a:r>
              <a:rPr lang="en-US" dirty="0" smtClean="0"/>
              <a:t/>
            </a:r>
            <a:br>
              <a:rPr lang="en-US" dirty="0" smtClean="0"/>
            </a:br>
            <a:r>
              <a:rPr lang="en-US" b="0" dirty="0" smtClean="0">
                <a:effectLst/>
              </a:rPr>
              <a:t> </a:t>
            </a:r>
            <a:r>
              <a:rPr lang="en-US" sz="1200" b="0" i="0" u="none" strike="noStrike" kern="1200" dirty="0" smtClean="0">
                <a:solidFill>
                  <a:schemeClr val="tx1"/>
                </a:solidFill>
                <a:effectLst/>
                <a:latin typeface="+mn-lt"/>
                <a:ea typeface="+mn-ea"/>
                <a:cs typeface="+mn-cs"/>
              </a:rPr>
              <a:t>40 story skyscraper</a:t>
            </a:r>
            <a:endParaRPr lang="en-US" b="0" dirty="0" smtClean="0">
              <a:effectLst/>
            </a:endParaRPr>
          </a:p>
          <a:p>
            <a:pPr rtl="0" fontAlgn="t"/>
            <a:r>
              <a:rPr lang="en-US" sz="1200" b="0" i="0" u="none" strike="noStrike" kern="1200" dirty="0" smtClean="0">
                <a:solidFill>
                  <a:schemeClr val="tx1"/>
                </a:solidFill>
                <a:effectLst/>
                <a:latin typeface="+mn-lt"/>
                <a:ea typeface="+mn-ea"/>
                <a:cs typeface="+mn-cs"/>
              </a:rPr>
              <a:t>$200+ Million</a:t>
            </a:r>
            <a:endParaRPr lang="en-US" b="0" dirty="0" smtClean="0">
              <a:effectLst/>
            </a:endParaRPr>
          </a:p>
          <a:p>
            <a:pPr rtl="0" fontAlgn="t"/>
            <a:r>
              <a:rPr lang="en-US" sz="1200" b="0" i="0" u="none" strike="noStrike" kern="1200" dirty="0" smtClean="0">
                <a:solidFill>
                  <a:schemeClr val="tx1"/>
                </a:solidFill>
                <a:effectLst/>
                <a:latin typeface="+mn-lt"/>
                <a:ea typeface="+mn-ea"/>
                <a:cs typeface="+mn-cs"/>
              </a:rPr>
              <a:t>Metro (underground)</a:t>
            </a:r>
            <a:endParaRPr lang="en-US" b="0" dirty="0" smtClean="0">
              <a:effectLst/>
            </a:endParaRPr>
          </a:p>
          <a:p>
            <a:r>
              <a:rPr lang="en-US" b="0" dirty="0" smtClean="0">
                <a:effectLst/>
              </a:rPr>
              <a:t>         </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42</a:t>
            </a:fld>
            <a:endParaRPr lang="en-US"/>
          </a:p>
        </p:txBody>
      </p:sp>
    </p:spTree>
    <p:extLst>
      <p:ext uri="{BB962C8B-B14F-4D97-AF65-F5344CB8AC3E}">
        <p14:creationId xmlns:p14="http://schemas.microsoft.com/office/powerpoint/2010/main" val="17665945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no one seems to be equipped</a:t>
            </a:r>
            <a:r>
              <a:rPr lang="en-US" baseline="0" dirty="0" smtClean="0"/>
              <a:t> with air bags. We are no match for a vehicle from a mass/momentum perspective, and we don’t come equipped with air bags. These are fundamental problems with current approaches to mobility.</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7</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big of a problem</a:t>
            </a:r>
            <a:r>
              <a:rPr lang="en-US" baseline="0" dirty="0" smtClean="0"/>
              <a:t> is it?</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8</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35k people killed. Note the number </a:t>
            </a:r>
            <a:r>
              <a:rPr lang="en-US" sz="1200" b="0" i="0" kern="1200" dirty="0" smtClean="0">
                <a:solidFill>
                  <a:schemeClr val="tx1"/>
                </a:solidFill>
                <a:effectLst/>
                <a:latin typeface="+mn-lt"/>
                <a:ea typeface="+mn-ea"/>
                <a:cs typeface="+mn-cs"/>
              </a:rPr>
              <a:t>injured </a:t>
            </a:r>
            <a:r>
              <a:rPr lang="en-US" sz="1200" b="0" i="0" kern="1200" baseline="0" dirty="0" smtClean="0">
                <a:solidFill>
                  <a:schemeClr val="tx1"/>
                </a:solidFill>
                <a:effectLst/>
                <a:latin typeface="+mn-lt"/>
                <a:ea typeface="+mn-ea"/>
                <a:cs typeface="+mn-cs"/>
              </a:rPr>
              <a:t> is </a:t>
            </a:r>
            <a:r>
              <a:rPr lang="en-US" sz="1200" b="0" i="0" kern="1200" dirty="0" smtClean="0">
                <a:solidFill>
                  <a:schemeClr val="tx1"/>
                </a:solidFill>
                <a:effectLst/>
                <a:latin typeface="+mn-lt"/>
                <a:ea typeface="+mn-ea"/>
                <a:cs typeface="+mn-cs"/>
              </a:rPr>
              <a:t>&gt;68X no. of deaths! </a:t>
            </a:r>
            <a:r>
              <a:rPr lang="en-US" dirty="0" smtClean="0"/>
              <a:t>Was it just a bad year?</a:t>
            </a:r>
          </a:p>
          <a:p>
            <a:endParaRPr lang="en-US" dirty="0" smtClean="0"/>
          </a:p>
          <a:p>
            <a:r>
              <a:rPr lang="en-US" dirty="0" smtClean="0"/>
              <a:t>To put into perspective,</a:t>
            </a:r>
            <a:r>
              <a:rPr lang="en-US" baseline="0" dirty="0" smtClean="0"/>
              <a:t> according to icasualties.org, the wars in Iraq (4,841) and Afghanistan (3,536) claimed about 8,400 coalition member lives and upwards of 75,000 wounded (http://watson.brown.edu/costsofwar/costs/human/military) over 14 years (2003 – 2017). The carnage on our roads in ONE YEAR dwarfs (4X the number killed, 30X the number wounded) the numbers of killed and wounded over 14 years. There was (and is) justifiable moral outrage over the wars in Iraq and Afghanistan. Where is the moral outrage over the carnage on our streets every year?</a:t>
            </a: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9</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Unfortunately,</a:t>
            </a:r>
            <a:r>
              <a:rPr lang="en-US" baseline="0" dirty="0" smtClean="0"/>
              <a:t> </a:t>
            </a:r>
            <a:r>
              <a:rPr lang="en-US" dirty="0" smtClean="0"/>
              <a:t>NO,</a:t>
            </a:r>
            <a:r>
              <a:rPr lang="en-US" baseline="0" dirty="0" smtClean="0"/>
              <a:t> this is not just some fluke!</a:t>
            </a:r>
            <a:r>
              <a:rPr lang="en-US" dirty="0" smtClean="0"/>
              <a:t> About that many (or more)</a:t>
            </a:r>
            <a:r>
              <a:rPr lang="en-US" baseline="0" dirty="0" smtClean="0"/>
              <a:t> have died on U.S. roads EVERY year since 1949! To put this in perspective, </a:t>
            </a:r>
            <a:r>
              <a:rPr lang="en-US" sz="1200" b="0" i="0" kern="1200" dirty="0" smtClean="0">
                <a:solidFill>
                  <a:schemeClr val="tx1"/>
                </a:solidFill>
                <a:effectLst/>
                <a:latin typeface="+mn-lt"/>
                <a:ea typeface="+mn-ea"/>
                <a:cs typeface="+mn-cs"/>
              </a:rPr>
              <a:t>In contrast, 4,491 U.S. service members died in Iraq</a:t>
            </a:r>
            <a:r>
              <a:rPr lang="en-US" sz="1200" b="0" i="0" kern="1200" baseline="0" dirty="0" smtClean="0">
                <a:solidFill>
                  <a:schemeClr val="tx1"/>
                </a:solidFill>
                <a:effectLst/>
                <a:latin typeface="+mn-lt"/>
                <a:ea typeface="+mn-ea"/>
                <a:cs typeface="+mn-cs"/>
              </a:rPr>
              <a:t> between </a:t>
            </a:r>
            <a:r>
              <a:rPr lang="en-US" sz="1200" b="0" i="0" kern="1200" dirty="0" smtClean="0">
                <a:solidFill>
                  <a:schemeClr val="tx1"/>
                </a:solidFill>
                <a:effectLst/>
                <a:latin typeface="+mn-lt"/>
                <a:ea typeface="+mn-ea"/>
                <a:cs typeface="+mn-cs"/>
              </a:rPr>
              <a:t>2003 and 2014 and </a:t>
            </a:r>
            <a:r>
              <a:rPr lang="en-US" sz="1200" b="1" i="0" kern="1200" dirty="0" smtClean="0">
                <a:solidFill>
                  <a:schemeClr val="tx1"/>
                </a:solidFill>
                <a:effectLst/>
                <a:latin typeface="+mn-lt"/>
                <a:ea typeface="+mn-ea"/>
                <a:cs typeface="+mn-cs"/>
              </a:rPr>
              <a:t>32,226 wounded</a:t>
            </a:r>
            <a:r>
              <a:rPr lang="en-US" sz="1200" b="0" i="0" kern="1200" dirty="0" smtClean="0">
                <a:solidFill>
                  <a:schemeClr val="tx1"/>
                </a:solidFill>
                <a:effectLst/>
                <a:latin typeface="+mn-lt"/>
                <a:ea typeface="+mn-ea"/>
                <a:cs typeface="+mn-cs"/>
              </a:rPr>
              <a:t>; In Afghanistan 2,386 died, 20,049 wounded. Many</a:t>
            </a:r>
            <a:r>
              <a:rPr lang="en-US" sz="1200" b="0" i="0" kern="1200" baseline="0" dirty="0" smtClean="0">
                <a:solidFill>
                  <a:schemeClr val="tx1"/>
                </a:solidFill>
                <a:effectLst/>
                <a:latin typeface="+mn-lt"/>
                <a:ea typeface="+mn-ea"/>
                <a:cs typeface="+mn-cs"/>
              </a:rPr>
              <a:t> people around the world protested, with justification. How many protests have you seen with regard to the daily carnage that takes place in our cities and on our roads?</a:t>
            </a:r>
            <a:endParaRPr lang="en-US" dirty="0" smtClean="0"/>
          </a:p>
          <a:p>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10</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system we have is not good for humans!</a:t>
            </a:r>
          </a:p>
          <a:p>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11</a:t>
            </a:fld>
            <a:endParaRPr lang="en-US"/>
          </a:p>
        </p:txBody>
      </p:sp>
    </p:spTree>
    <p:extLst>
      <p:ext uri="{BB962C8B-B14F-4D97-AF65-F5344CB8AC3E}">
        <p14:creationId xmlns:p14="http://schemas.microsoft.com/office/powerpoint/2010/main" val="25172603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This is the 405 freeway in Los Angeles.</a:t>
            </a:r>
            <a:r>
              <a:rPr lang="en-US" sz="1200" b="0" i="0" kern="1200" baseline="0" dirty="0" smtClean="0">
                <a:solidFill>
                  <a:schemeClr val="tx1"/>
                </a:solidFill>
                <a:effectLst/>
                <a:latin typeface="+mn-lt"/>
                <a:ea typeface="+mn-ea"/>
                <a:cs typeface="+mn-cs"/>
              </a:rPr>
              <a:t> Note 6 lanes in each direction. Jammed for miles! One lane of freeway can cost $10M/km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Congestion is also a big deal economically:</a:t>
            </a:r>
          </a:p>
          <a:p>
            <a:pPr marL="971550" lvl="1" indent="-285750" rtl="0">
              <a:spcBef>
                <a:spcPts val="600"/>
              </a:spcBef>
              <a:spcAft>
                <a:spcPts val="0"/>
              </a:spcAft>
              <a:buClr>
                <a:schemeClr val="dk1"/>
              </a:buClr>
              <a:buFont typeface="Courier New" panose="02070309020205020404" pitchFamily="49" charset="0"/>
              <a:buChar char="o"/>
            </a:pPr>
            <a:r>
              <a:rPr lang="en" dirty="0" smtClean="0">
                <a:solidFill>
                  <a:schemeClr val="dk1"/>
                </a:solidFill>
              </a:rPr>
              <a:t>Congestion in the U.S. cost $124 billion dollars in 2014 (expected to rise to $186B by 2030)</a:t>
            </a:r>
          </a:p>
          <a:p>
            <a:pPr marL="1428750" lvl="2" indent="-285750" rtl="0">
              <a:spcBef>
                <a:spcPts val="200"/>
              </a:spcBef>
              <a:spcAft>
                <a:spcPts val="0"/>
              </a:spcAft>
              <a:buClr>
                <a:schemeClr val="dk1"/>
              </a:buClr>
              <a:buFont typeface="Wingdings" panose="05000000000000000000" pitchFamily="2" charset="2"/>
              <a:buChar char="Ø"/>
            </a:pPr>
            <a:r>
              <a:rPr lang="en" dirty="0" smtClean="0">
                <a:solidFill>
                  <a:schemeClr val="dk1"/>
                </a:solidFill>
              </a:rPr>
              <a:t>$78B in direct costs, $45B in indirect costs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101E1433-C37B-4C54-881F-5560D1C29ABA}" type="slidenum">
              <a:rPr lang="en-US" smtClean="0"/>
              <a:t>12</a:t>
            </a:fld>
            <a:endParaRPr lang="en-US"/>
          </a:p>
        </p:txBody>
      </p:sp>
    </p:spTree>
    <p:extLst>
      <p:ext uri="{BB962C8B-B14F-4D97-AF65-F5344CB8AC3E}">
        <p14:creationId xmlns:p14="http://schemas.microsoft.com/office/powerpoint/2010/main" val="25172603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2017-03-29</a:t>
            </a:r>
            <a:endParaRPr lang="en-US"/>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a:t>
            </a:fld>
            <a:endParaRPr lang="en-US"/>
          </a:p>
        </p:txBody>
      </p:sp>
    </p:spTree>
    <p:extLst>
      <p:ext uri="{BB962C8B-B14F-4D97-AF65-F5344CB8AC3E}">
        <p14:creationId xmlns:p14="http://schemas.microsoft.com/office/powerpoint/2010/main" val="1914405687"/>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2017-03-29</a:t>
            </a:r>
            <a:endParaRPr lang="en-US"/>
          </a:p>
        </p:txBody>
      </p:sp>
      <p:sp>
        <p:nvSpPr>
          <p:cNvPr id="5" name="Footer Placeholder 4"/>
          <p:cNvSpPr>
            <a:spLocks noGrp="1"/>
          </p:cNvSpPr>
          <p:nvPr>
            <p:ph type="ftr" sz="quarter" idx="11"/>
          </p:nvPr>
        </p:nvSpPr>
        <p:spPr/>
        <p:txBody>
          <a:bodyPr/>
          <a:lstStyle/>
          <a:p>
            <a:r>
              <a:rPr lang="en-US" smtClean="0"/>
              <a:t>BJ Furman</a:t>
            </a:r>
            <a:endParaRPr lang="en-US"/>
          </a:p>
        </p:txBody>
      </p:sp>
      <p:sp>
        <p:nvSpPr>
          <p:cNvPr id="6" name="Slide Number Placeholder 5"/>
          <p:cNvSpPr>
            <a:spLocks noGrp="1"/>
          </p:cNvSpPr>
          <p:nvPr>
            <p:ph type="sldNum" sz="quarter" idx="12"/>
          </p:nvPr>
        </p:nvSpPr>
        <p:spPr/>
        <p:txBody>
          <a:bodyPr/>
          <a:lstStyle/>
          <a:p>
            <a:fld id="{7D928459-B1B0-4435-A49B-FF7F7B5E1548}" type="slidenum">
              <a:rPr lang="en-US" smtClean="0"/>
              <a:t>‹#›</a:t>
            </a:fld>
            <a:endParaRPr lang="en-US"/>
          </a:p>
        </p:txBody>
      </p:sp>
    </p:spTree>
    <p:extLst>
      <p:ext uri="{BB962C8B-B14F-4D97-AF65-F5344CB8AC3E}">
        <p14:creationId xmlns:p14="http://schemas.microsoft.com/office/powerpoint/2010/main" val="40274866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2017-03-29</a:t>
            </a:r>
            <a:endParaRPr lang="en-US"/>
          </a:p>
        </p:txBody>
      </p:sp>
      <p:sp>
        <p:nvSpPr>
          <p:cNvPr id="5" name="Footer Placeholder 4"/>
          <p:cNvSpPr>
            <a:spLocks noGrp="1"/>
          </p:cNvSpPr>
          <p:nvPr>
            <p:ph type="ftr" sz="quarter" idx="11"/>
          </p:nvPr>
        </p:nvSpPr>
        <p:spPr/>
        <p:txBody>
          <a:bodyPr/>
          <a:lstStyle/>
          <a:p>
            <a:r>
              <a:rPr lang="en-US" smtClean="0"/>
              <a:t>BJ Furman</a:t>
            </a:r>
            <a:endParaRPr lang="en-US"/>
          </a:p>
        </p:txBody>
      </p:sp>
      <p:sp>
        <p:nvSpPr>
          <p:cNvPr id="6" name="Slide Number Placeholder 5"/>
          <p:cNvSpPr>
            <a:spLocks noGrp="1"/>
          </p:cNvSpPr>
          <p:nvPr>
            <p:ph type="sldNum" sz="quarter" idx="12"/>
          </p:nvPr>
        </p:nvSpPr>
        <p:spPr/>
        <p:txBody>
          <a:bodyPr/>
          <a:lstStyle/>
          <a:p>
            <a:fld id="{7D928459-B1B0-4435-A49B-FF7F7B5E1548}" type="slidenum">
              <a:rPr lang="en-US" smtClean="0"/>
              <a:t>‹#›</a:t>
            </a:fld>
            <a:endParaRPr lang="en-US"/>
          </a:p>
        </p:txBody>
      </p:sp>
    </p:spTree>
    <p:extLst>
      <p:ext uri="{BB962C8B-B14F-4D97-AF65-F5344CB8AC3E}">
        <p14:creationId xmlns:p14="http://schemas.microsoft.com/office/powerpoint/2010/main" val="2717712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Tabula Rasa 1">
    <p:spTree>
      <p:nvGrpSpPr>
        <p:cNvPr id="1" name=""/>
        <p:cNvGrpSpPr/>
        <p:nvPr/>
      </p:nvGrpSpPr>
      <p:grpSpPr>
        <a:xfrm>
          <a:off x="0" y="0"/>
          <a:ext cx="0" cy="0"/>
          <a:chOff x="0" y="0"/>
          <a:chExt cx="0" cy="0"/>
        </a:xfrm>
      </p:grpSpPr>
      <p:sp>
        <p:nvSpPr>
          <p:cNvPr id="33" name="Shape 33"/>
          <p:cNvSpPr>
            <a:spLocks noGrp="1"/>
          </p:cNvSpPr>
          <p:nvPr>
            <p:ph type="title"/>
          </p:nvPr>
        </p:nvSpPr>
        <p:spPr>
          <a:xfrm>
            <a:off x="0" y="-1"/>
            <a:ext cx="9144000" cy="826183"/>
          </a:xfrm>
          <a:prstGeom prst="rect">
            <a:avLst/>
          </a:prstGeom>
        </p:spPr>
        <p:txBody>
          <a:bodyPr/>
          <a:lstStyle/>
          <a:p>
            <a:pPr lvl="0">
              <a:defRPr sz="1800" b="0"/>
            </a:pPr>
            <a:r>
              <a:rPr sz="3200" b="1"/>
              <a:t>Title Text</a:t>
            </a:r>
          </a:p>
        </p:txBody>
      </p:sp>
    </p:spTree>
    <p:extLst>
      <p:ext uri="{BB962C8B-B14F-4D97-AF65-F5344CB8AC3E}">
        <p14:creationId xmlns:p14="http://schemas.microsoft.com/office/powerpoint/2010/main" val="86827072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38700"/>
          </a:xfrm>
        </p:spPr>
        <p:txBody>
          <a:bodyPr>
            <a:normAutofit/>
          </a:bodyPr>
          <a:lstStyle>
            <a:lvl1pPr>
              <a:lnSpc>
                <a:spcPts val="3700"/>
              </a:lnSpc>
              <a:defRPr sz="3600"/>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a:t>
            </a:fld>
            <a:endParaRPr lang="en-US" dirty="0"/>
          </a:p>
        </p:txBody>
      </p:sp>
      <p:grpSp>
        <p:nvGrpSpPr>
          <p:cNvPr id="7" name="Group 6"/>
          <p:cNvGrpSpPr/>
          <p:nvPr userDrawn="1"/>
        </p:nvGrpSpPr>
        <p:grpSpPr>
          <a:xfrm>
            <a:off x="615042" y="1298935"/>
            <a:ext cx="7815525" cy="45719"/>
            <a:chOff x="615042" y="1295400"/>
            <a:chExt cx="6841277" cy="76200"/>
          </a:xfrm>
        </p:grpSpPr>
        <p:sp>
          <p:nvSpPr>
            <p:cNvPr id="8" name="Rectangle 7"/>
            <p:cNvSpPr/>
            <p:nvPr userDrawn="1"/>
          </p:nvSpPr>
          <p:spPr>
            <a:xfrm>
              <a:off x="1071716"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1528390"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987785"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2444459"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615042" y="1295400"/>
              <a:ext cx="4572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1071190"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1527864"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1982235"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2438909"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2896635" y="1295400"/>
              <a:ext cx="4572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3352783"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3809457"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4263828"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4720502"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5175252" y="1295400"/>
              <a:ext cx="4572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5631400"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p:cNvSpPr/>
            <p:nvPr userDrawn="1"/>
          </p:nvSpPr>
          <p:spPr>
            <a:xfrm>
              <a:off x="6088074"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p:cNvSpPr/>
            <p:nvPr userDrawn="1"/>
          </p:nvSpPr>
          <p:spPr>
            <a:xfrm>
              <a:off x="6542445"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userDrawn="1"/>
          </p:nvSpPr>
          <p:spPr>
            <a:xfrm>
              <a:off x="6999119"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7" name="Group 26"/>
          <p:cNvGrpSpPr/>
          <p:nvPr userDrawn="1"/>
        </p:nvGrpSpPr>
        <p:grpSpPr>
          <a:xfrm>
            <a:off x="767442" y="6315091"/>
            <a:ext cx="7815525" cy="18288"/>
            <a:chOff x="615042" y="1295400"/>
            <a:chExt cx="6841277" cy="76200"/>
          </a:xfrm>
        </p:grpSpPr>
        <p:sp>
          <p:nvSpPr>
            <p:cNvPr id="28" name="Rectangle 27"/>
            <p:cNvSpPr/>
            <p:nvPr userDrawn="1"/>
          </p:nvSpPr>
          <p:spPr>
            <a:xfrm>
              <a:off x="1071716"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p:cNvSpPr/>
            <p:nvPr userDrawn="1"/>
          </p:nvSpPr>
          <p:spPr>
            <a:xfrm>
              <a:off x="1528390"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p:cNvSpPr/>
            <p:nvPr userDrawn="1"/>
          </p:nvSpPr>
          <p:spPr>
            <a:xfrm>
              <a:off x="1987785"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userDrawn="1"/>
          </p:nvSpPr>
          <p:spPr>
            <a:xfrm>
              <a:off x="2444459"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p:cNvSpPr/>
            <p:nvPr userDrawn="1"/>
          </p:nvSpPr>
          <p:spPr>
            <a:xfrm>
              <a:off x="615042" y="1295400"/>
              <a:ext cx="4572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userDrawn="1"/>
          </p:nvSpPr>
          <p:spPr>
            <a:xfrm>
              <a:off x="1071190"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p:cNvSpPr/>
            <p:nvPr userDrawn="1"/>
          </p:nvSpPr>
          <p:spPr>
            <a:xfrm>
              <a:off x="1527864"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ectangle 34"/>
            <p:cNvSpPr/>
            <p:nvPr userDrawn="1"/>
          </p:nvSpPr>
          <p:spPr>
            <a:xfrm>
              <a:off x="1982235"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p:cNvSpPr/>
            <p:nvPr userDrawn="1"/>
          </p:nvSpPr>
          <p:spPr>
            <a:xfrm>
              <a:off x="2438909"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36"/>
            <p:cNvSpPr/>
            <p:nvPr userDrawn="1"/>
          </p:nvSpPr>
          <p:spPr>
            <a:xfrm>
              <a:off x="2896635" y="1295400"/>
              <a:ext cx="4572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p:cNvSpPr/>
            <p:nvPr userDrawn="1"/>
          </p:nvSpPr>
          <p:spPr>
            <a:xfrm>
              <a:off x="3352783"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userDrawn="1"/>
          </p:nvSpPr>
          <p:spPr>
            <a:xfrm>
              <a:off x="3809457"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p:cNvSpPr/>
            <p:nvPr userDrawn="1"/>
          </p:nvSpPr>
          <p:spPr>
            <a:xfrm>
              <a:off x="4263828"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p:cNvSpPr/>
            <p:nvPr userDrawn="1"/>
          </p:nvSpPr>
          <p:spPr>
            <a:xfrm>
              <a:off x="4720502"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userDrawn="1"/>
          </p:nvSpPr>
          <p:spPr>
            <a:xfrm>
              <a:off x="5175252" y="1295400"/>
              <a:ext cx="4572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p:cNvSpPr/>
            <p:nvPr userDrawn="1"/>
          </p:nvSpPr>
          <p:spPr>
            <a:xfrm>
              <a:off x="5631400"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p:cNvSpPr/>
            <p:nvPr userDrawn="1"/>
          </p:nvSpPr>
          <p:spPr>
            <a:xfrm>
              <a:off x="6088074"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p:cNvSpPr/>
            <p:nvPr userDrawn="1"/>
          </p:nvSpPr>
          <p:spPr>
            <a:xfrm>
              <a:off x="6542445"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p:cNvSpPr/>
            <p:nvPr userDrawn="1"/>
          </p:nvSpPr>
          <p:spPr>
            <a:xfrm>
              <a:off x="6999119"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8" name="Picture 1"/>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327299" y="6416359"/>
            <a:ext cx="338871" cy="297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2" name="Picture 2" descr="http://www.inist.org/Content/Images/inist-Kopia.png"/>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803751" y="6424412"/>
            <a:ext cx="474565" cy="231286"/>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www.engr.sjsu.edu/smssv/img/header-bg.png"/>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l="4842" t="8967" r="68945" b="3382"/>
          <a:stretch/>
        </p:blipFill>
        <p:spPr bwMode="auto">
          <a:xfrm>
            <a:off x="7463480" y="6356219"/>
            <a:ext cx="336626" cy="3605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855005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2017-03-29</a:t>
            </a:r>
            <a:endParaRPr lang="en-US"/>
          </a:p>
        </p:txBody>
      </p:sp>
      <p:sp>
        <p:nvSpPr>
          <p:cNvPr id="5" name="Footer Placeholder 4"/>
          <p:cNvSpPr>
            <a:spLocks noGrp="1"/>
          </p:cNvSpPr>
          <p:nvPr>
            <p:ph type="ftr" sz="quarter" idx="11"/>
          </p:nvPr>
        </p:nvSpPr>
        <p:spPr/>
        <p:txBody>
          <a:bodyPr/>
          <a:lstStyle/>
          <a:p>
            <a:r>
              <a:rPr lang="en-US" smtClean="0"/>
              <a:t>BJ Furman</a:t>
            </a:r>
            <a:endParaRPr lang="en-US"/>
          </a:p>
        </p:txBody>
      </p:sp>
      <p:sp>
        <p:nvSpPr>
          <p:cNvPr id="6" name="Slide Number Placeholder 5"/>
          <p:cNvSpPr>
            <a:spLocks noGrp="1"/>
          </p:cNvSpPr>
          <p:nvPr>
            <p:ph type="sldNum" sz="quarter" idx="12"/>
          </p:nvPr>
        </p:nvSpPr>
        <p:spPr/>
        <p:txBody>
          <a:bodyPr/>
          <a:lstStyle/>
          <a:p>
            <a:fld id="{7D928459-B1B0-4435-A49B-FF7F7B5E1548}" type="slidenum">
              <a:rPr lang="en-US" smtClean="0"/>
              <a:t>‹#›</a:t>
            </a:fld>
            <a:endParaRPr lang="en-US"/>
          </a:p>
        </p:txBody>
      </p:sp>
    </p:spTree>
    <p:extLst>
      <p:ext uri="{BB962C8B-B14F-4D97-AF65-F5344CB8AC3E}">
        <p14:creationId xmlns:p14="http://schemas.microsoft.com/office/powerpoint/2010/main" val="3576649788"/>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2017-03-29</a:t>
            </a:r>
            <a:endParaRPr lang="en-US"/>
          </a:p>
        </p:txBody>
      </p:sp>
      <p:sp>
        <p:nvSpPr>
          <p:cNvPr id="6" name="Footer Placeholder 5"/>
          <p:cNvSpPr>
            <a:spLocks noGrp="1"/>
          </p:cNvSpPr>
          <p:nvPr>
            <p:ph type="ftr" sz="quarter" idx="11"/>
          </p:nvPr>
        </p:nvSpPr>
        <p:spPr/>
        <p:txBody>
          <a:bodyPr/>
          <a:lstStyle/>
          <a:p>
            <a:r>
              <a:rPr lang="en-US" smtClean="0"/>
              <a:t>BJ Furman</a:t>
            </a:r>
            <a:endParaRPr lang="en-US"/>
          </a:p>
        </p:txBody>
      </p:sp>
      <p:sp>
        <p:nvSpPr>
          <p:cNvPr id="7" name="Slide Number Placeholder 6"/>
          <p:cNvSpPr>
            <a:spLocks noGrp="1"/>
          </p:cNvSpPr>
          <p:nvPr>
            <p:ph type="sldNum" sz="quarter" idx="12"/>
          </p:nvPr>
        </p:nvSpPr>
        <p:spPr/>
        <p:txBody>
          <a:bodyPr/>
          <a:lstStyle/>
          <a:p>
            <a:fld id="{7D928459-B1B0-4435-A49B-FF7F7B5E1548}" type="slidenum">
              <a:rPr lang="en-US" smtClean="0"/>
              <a:t>‹#›</a:t>
            </a:fld>
            <a:endParaRPr lang="en-US"/>
          </a:p>
        </p:txBody>
      </p:sp>
    </p:spTree>
    <p:extLst>
      <p:ext uri="{BB962C8B-B14F-4D97-AF65-F5344CB8AC3E}">
        <p14:creationId xmlns:p14="http://schemas.microsoft.com/office/powerpoint/2010/main" val="9086775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2017-03-29</a:t>
            </a:r>
            <a:endParaRPr lang="en-US"/>
          </a:p>
        </p:txBody>
      </p:sp>
      <p:sp>
        <p:nvSpPr>
          <p:cNvPr id="8" name="Footer Placeholder 7"/>
          <p:cNvSpPr>
            <a:spLocks noGrp="1"/>
          </p:cNvSpPr>
          <p:nvPr>
            <p:ph type="ftr" sz="quarter" idx="11"/>
          </p:nvPr>
        </p:nvSpPr>
        <p:spPr/>
        <p:txBody>
          <a:bodyPr/>
          <a:lstStyle/>
          <a:p>
            <a:r>
              <a:rPr lang="en-US" smtClean="0"/>
              <a:t>BJ Furman</a:t>
            </a:r>
            <a:endParaRPr lang="en-US"/>
          </a:p>
        </p:txBody>
      </p:sp>
      <p:sp>
        <p:nvSpPr>
          <p:cNvPr id="9" name="Slide Number Placeholder 8"/>
          <p:cNvSpPr>
            <a:spLocks noGrp="1"/>
          </p:cNvSpPr>
          <p:nvPr>
            <p:ph type="sldNum" sz="quarter" idx="12"/>
          </p:nvPr>
        </p:nvSpPr>
        <p:spPr/>
        <p:txBody>
          <a:bodyPr/>
          <a:lstStyle/>
          <a:p>
            <a:fld id="{7D928459-B1B0-4435-A49B-FF7F7B5E1548}" type="slidenum">
              <a:rPr lang="en-US" smtClean="0"/>
              <a:t>‹#›</a:t>
            </a:fld>
            <a:endParaRPr lang="en-US"/>
          </a:p>
        </p:txBody>
      </p:sp>
    </p:spTree>
    <p:extLst>
      <p:ext uri="{BB962C8B-B14F-4D97-AF65-F5344CB8AC3E}">
        <p14:creationId xmlns:p14="http://schemas.microsoft.com/office/powerpoint/2010/main" val="2668013811"/>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2017-03-29</a:t>
            </a:r>
            <a:endParaRPr lang="en-US"/>
          </a:p>
        </p:txBody>
      </p:sp>
      <p:sp>
        <p:nvSpPr>
          <p:cNvPr id="4" name="Footer Placeholder 3"/>
          <p:cNvSpPr>
            <a:spLocks noGrp="1"/>
          </p:cNvSpPr>
          <p:nvPr>
            <p:ph type="ftr" sz="quarter" idx="11"/>
          </p:nvPr>
        </p:nvSpPr>
        <p:spPr/>
        <p:txBody>
          <a:bodyPr/>
          <a:lstStyle/>
          <a:p>
            <a:r>
              <a:rPr lang="en-US" smtClean="0"/>
              <a:t>BJ Furman</a:t>
            </a:r>
            <a:endParaRPr lang="en-US"/>
          </a:p>
        </p:txBody>
      </p:sp>
      <p:sp>
        <p:nvSpPr>
          <p:cNvPr id="5" name="Slide Number Placeholder 4"/>
          <p:cNvSpPr>
            <a:spLocks noGrp="1"/>
          </p:cNvSpPr>
          <p:nvPr>
            <p:ph type="sldNum" sz="quarter" idx="12"/>
          </p:nvPr>
        </p:nvSpPr>
        <p:spPr/>
        <p:txBody>
          <a:bodyPr/>
          <a:lstStyle/>
          <a:p>
            <a:fld id="{7D928459-B1B0-4435-A49B-FF7F7B5E1548}" type="slidenum">
              <a:rPr lang="en-US" smtClean="0"/>
              <a:t>‹#›</a:t>
            </a:fld>
            <a:endParaRPr lang="en-US"/>
          </a:p>
        </p:txBody>
      </p:sp>
    </p:spTree>
    <p:extLst>
      <p:ext uri="{BB962C8B-B14F-4D97-AF65-F5344CB8AC3E}">
        <p14:creationId xmlns:p14="http://schemas.microsoft.com/office/powerpoint/2010/main" val="541047442"/>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2017-03-29</a:t>
            </a:r>
            <a:endParaRPr lang="en-US"/>
          </a:p>
        </p:txBody>
      </p:sp>
      <p:sp>
        <p:nvSpPr>
          <p:cNvPr id="3" name="Footer Placeholder 2"/>
          <p:cNvSpPr>
            <a:spLocks noGrp="1"/>
          </p:cNvSpPr>
          <p:nvPr>
            <p:ph type="ftr" sz="quarter" idx="11"/>
          </p:nvPr>
        </p:nvSpPr>
        <p:spPr/>
        <p:txBody>
          <a:bodyPr/>
          <a:lstStyle/>
          <a:p>
            <a:r>
              <a:rPr lang="en-US" smtClean="0"/>
              <a:t>BJ Furman</a:t>
            </a:r>
            <a:endParaRPr lang="en-US"/>
          </a:p>
        </p:txBody>
      </p:sp>
      <p:sp>
        <p:nvSpPr>
          <p:cNvPr id="4" name="Slide Number Placeholder 3"/>
          <p:cNvSpPr>
            <a:spLocks noGrp="1"/>
          </p:cNvSpPr>
          <p:nvPr>
            <p:ph type="sldNum" sz="quarter" idx="12"/>
          </p:nvPr>
        </p:nvSpPr>
        <p:spPr/>
        <p:txBody>
          <a:bodyPr/>
          <a:lstStyle/>
          <a:p>
            <a:fld id="{7D928459-B1B0-4435-A49B-FF7F7B5E1548}" type="slidenum">
              <a:rPr lang="en-US" smtClean="0"/>
              <a:t>‹#›</a:t>
            </a:fld>
            <a:endParaRPr lang="en-US"/>
          </a:p>
        </p:txBody>
      </p:sp>
    </p:spTree>
    <p:extLst>
      <p:ext uri="{BB962C8B-B14F-4D97-AF65-F5344CB8AC3E}">
        <p14:creationId xmlns:p14="http://schemas.microsoft.com/office/powerpoint/2010/main" val="1406105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2017-03-29</a:t>
            </a:r>
            <a:endParaRPr lang="en-US"/>
          </a:p>
        </p:txBody>
      </p:sp>
      <p:sp>
        <p:nvSpPr>
          <p:cNvPr id="6" name="Footer Placeholder 5"/>
          <p:cNvSpPr>
            <a:spLocks noGrp="1"/>
          </p:cNvSpPr>
          <p:nvPr>
            <p:ph type="ftr" sz="quarter" idx="11"/>
          </p:nvPr>
        </p:nvSpPr>
        <p:spPr/>
        <p:txBody>
          <a:bodyPr/>
          <a:lstStyle/>
          <a:p>
            <a:r>
              <a:rPr lang="en-US" smtClean="0"/>
              <a:t>BJ Furman</a:t>
            </a:r>
            <a:endParaRPr lang="en-US"/>
          </a:p>
        </p:txBody>
      </p:sp>
      <p:sp>
        <p:nvSpPr>
          <p:cNvPr id="7" name="Slide Number Placeholder 6"/>
          <p:cNvSpPr>
            <a:spLocks noGrp="1"/>
          </p:cNvSpPr>
          <p:nvPr>
            <p:ph type="sldNum" sz="quarter" idx="12"/>
          </p:nvPr>
        </p:nvSpPr>
        <p:spPr/>
        <p:txBody>
          <a:bodyPr/>
          <a:lstStyle/>
          <a:p>
            <a:fld id="{7D928459-B1B0-4435-A49B-FF7F7B5E1548}" type="slidenum">
              <a:rPr lang="en-US" smtClean="0"/>
              <a:t>‹#›</a:t>
            </a:fld>
            <a:endParaRPr lang="en-US"/>
          </a:p>
        </p:txBody>
      </p:sp>
    </p:spTree>
    <p:extLst>
      <p:ext uri="{BB962C8B-B14F-4D97-AF65-F5344CB8AC3E}">
        <p14:creationId xmlns:p14="http://schemas.microsoft.com/office/powerpoint/2010/main" val="62977042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2017-03-29</a:t>
            </a:r>
            <a:endParaRPr lang="en-US"/>
          </a:p>
        </p:txBody>
      </p:sp>
      <p:sp>
        <p:nvSpPr>
          <p:cNvPr id="6" name="Footer Placeholder 5"/>
          <p:cNvSpPr>
            <a:spLocks noGrp="1"/>
          </p:cNvSpPr>
          <p:nvPr>
            <p:ph type="ftr" sz="quarter" idx="11"/>
          </p:nvPr>
        </p:nvSpPr>
        <p:spPr/>
        <p:txBody>
          <a:bodyPr/>
          <a:lstStyle/>
          <a:p>
            <a:r>
              <a:rPr lang="en-US" smtClean="0"/>
              <a:t>BJ Furman</a:t>
            </a:r>
            <a:endParaRPr lang="en-US"/>
          </a:p>
        </p:txBody>
      </p:sp>
      <p:sp>
        <p:nvSpPr>
          <p:cNvPr id="7" name="Slide Number Placeholder 6"/>
          <p:cNvSpPr>
            <a:spLocks noGrp="1"/>
          </p:cNvSpPr>
          <p:nvPr>
            <p:ph type="sldNum" sz="quarter" idx="12"/>
          </p:nvPr>
        </p:nvSpPr>
        <p:spPr/>
        <p:txBody>
          <a:bodyPr/>
          <a:lstStyle/>
          <a:p>
            <a:fld id="{7D928459-B1B0-4435-A49B-FF7F7B5E1548}" type="slidenum">
              <a:rPr lang="en-US" smtClean="0"/>
              <a:t>‹#›</a:t>
            </a:fld>
            <a:endParaRPr lang="en-US"/>
          </a:p>
        </p:txBody>
      </p:sp>
    </p:spTree>
    <p:extLst>
      <p:ext uri="{BB962C8B-B14F-4D97-AF65-F5344CB8AC3E}">
        <p14:creationId xmlns:p14="http://schemas.microsoft.com/office/powerpoint/2010/main" val="40403361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2017-03-29</a:t>
            </a:r>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BJ Furman</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28459-B1B0-4435-A49B-FF7F7B5E1548}" type="slidenum">
              <a:rPr lang="en-US" smtClean="0"/>
              <a:t>‹#›</a:t>
            </a:fld>
            <a:endParaRPr lang="en-US"/>
          </a:p>
        </p:txBody>
      </p:sp>
    </p:spTree>
    <p:extLst>
      <p:ext uri="{BB962C8B-B14F-4D97-AF65-F5344CB8AC3E}">
        <p14:creationId xmlns:p14="http://schemas.microsoft.com/office/powerpoint/2010/main" val="3065095000"/>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Lst>
  <p:timing>
    <p:tnLst>
      <p:par>
        <p:cTn id="1" dur="indefinite" restart="never" nodeType="tmRoot"/>
      </p:par>
    </p:tnLst>
  </p:timing>
  <p:hf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png"/><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jpeg"/><Relationship Id="rId4" Type="http://schemas.openxmlformats.org/officeDocument/2006/relationships/image" Target="../media/image40.png"/></Relationships>
</file>

<file path=ppt/slides/_rels/slide29.xml.rels><?xml version="1.0" encoding="UTF-8" standalone="yes"?>
<Relationships xmlns="http://schemas.openxmlformats.org/package/2006/relationships"><Relationship Id="rId8" Type="http://schemas.openxmlformats.org/officeDocument/2006/relationships/image" Target="../media/image49.jp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image" Target="../media/image43.jpeg"/><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asf"/><Relationship Id="rId1" Type="http://schemas.microsoft.com/office/2007/relationships/media" Target="../media/media4.asf"/><Relationship Id="rId5" Type="http://schemas.openxmlformats.org/officeDocument/2006/relationships/image" Target="../media/image58.png"/><Relationship Id="rId4" Type="http://schemas.openxmlformats.org/officeDocument/2006/relationships/notesSlide" Target="../notesSlides/notesSlide24.xml"/></Relationships>
</file>

<file path=ppt/slides/_rels/slide3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73.png"/><Relationship Id="rId18" Type="http://schemas.openxmlformats.org/officeDocument/2006/relationships/image" Target="../media/image78.jpg"/><Relationship Id="rId3" Type="http://schemas.openxmlformats.org/officeDocument/2006/relationships/image" Target="../media/image63.jpg"/><Relationship Id="rId7" Type="http://schemas.openxmlformats.org/officeDocument/2006/relationships/image" Target="../media/image67.gif"/><Relationship Id="rId12" Type="http://schemas.openxmlformats.org/officeDocument/2006/relationships/image" Target="../media/image72.gif"/><Relationship Id="rId17" Type="http://schemas.openxmlformats.org/officeDocument/2006/relationships/image" Target="../media/image77.png"/><Relationship Id="rId2" Type="http://schemas.openxmlformats.org/officeDocument/2006/relationships/notesSlide" Target="../notesSlides/notesSlide28.xml"/><Relationship Id="rId16" Type="http://schemas.openxmlformats.org/officeDocument/2006/relationships/image" Target="../media/image76.png"/><Relationship Id="rId1" Type="http://schemas.openxmlformats.org/officeDocument/2006/relationships/slideLayout" Target="../slideLayouts/slideLayout1.xml"/><Relationship Id="rId6" Type="http://schemas.openxmlformats.org/officeDocument/2006/relationships/image" Target="../media/image66.png"/><Relationship Id="rId11" Type="http://schemas.openxmlformats.org/officeDocument/2006/relationships/image" Target="../media/image71.png"/><Relationship Id="rId5" Type="http://schemas.openxmlformats.org/officeDocument/2006/relationships/image" Target="../media/image65.jpg"/><Relationship Id="rId15" Type="http://schemas.openxmlformats.org/officeDocument/2006/relationships/image" Target="../media/image75.jpg"/><Relationship Id="rId10" Type="http://schemas.openxmlformats.org/officeDocument/2006/relationships/image" Target="../media/image70.jpg"/><Relationship Id="rId19" Type="http://schemas.openxmlformats.org/officeDocument/2006/relationships/image" Target="../media/image79.png"/><Relationship Id="rId4" Type="http://schemas.openxmlformats.org/officeDocument/2006/relationships/image" Target="../media/image64.jpg"/><Relationship Id="rId9" Type="http://schemas.openxmlformats.org/officeDocument/2006/relationships/image" Target="../media/image69.png"/><Relationship Id="rId14" Type="http://schemas.openxmlformats.org/officeDocument/2006/relationships/image" Target="../media/image74.png"/></Relationships>
</file>

<file path=ppt/slides/_rels/slide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12.png"/><Relationship Id="rId4" Type="http://schemas.openxmlformats.org/officeDocument/2006/relationships/notesSlide" Target="../notesSlides/notesSlide2.xml"/></Relationships>
</file>

<file path=ppt/slides/_rels/slide6.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video" Target="../media/media2.wmv"/><Relationship Id="rId7" Type="http://schemas.openxmlformats.org/officeDocument/2006/relationships/oleObject" Target="../embeddings/oleObject1.bin"/><Relationship Id="rId2" Type="http://schemas.microsoft.com/office/2007/relationships/media" Target="../media/media2.wmv"/><Relationship Id="rId1" Type="http://schemas.openxmlformats.org/officeDocument/2006/relationships/vmlDrawing" Target="../drawings/vmlDrawing1.vml"/><Relationship Id="rId6" Type="http://schemas.openxmlformats.org/officeDocument/2006/relationships/image" Target="../media/image14.png"/><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wmv"/><Relationship Id="rId1" Type="http://schemas.microsoft.com/office/2007/relationships/media" Target="../media/media3.wmv"/><Relationship Id="rId5" Type="http://schemas.openxmlformats.org/officeDocument/2006/relationships/image" Target="../media/image15.png"/><Relationship Id="rId4" Type="http://schemas.openxmlformats.org/officeDocument/2006/relationships/notesSlide" Target="../notesSlides/notes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67646" y="2016125"/>
            <a:ext cx="8239026" cy="1470025"/>
          </a:xfrm>
        </p:spPr>
        <p:txBody>
          <a:bodyPr>
            <a:noAutofit/>
          </a:bodyPr>
          <a:lstStyle/>
          <a:p>
            <a:r>
              <a:rPr lang="en-US" sz="3100" u="sng" dirty="0" smtClean="0"/>
              <a:t>S</a:t>
            </a:r>
            <a:r>
              <a:rPr lang="en-US" sz="3100" dirty="0" smtClean="0"/>
              <a:t>olar </a:t>
            </a:r>
            <a:r>
              <a:rPr lang="en-US" sz="3100" u="sng" dirty="0" smtClean="0"/>
              <a:t>P</a:t>
            </a:r>
            <a:r>
              <a:rPr lang="en-US" sz="3100" dirty="0" smtClean="0"/>
              <a:t>owered </a:t>
            </a:r>
            <a:r>
              <a:rPr lang="en-US" sz="3100" u="sng" dirty="0" smtClean="0"/>
              <a:t>A</a:t>
            </a:r>
            <a:r>
              <a:rPr lang="en-US" sz="3100" dirty="0" smtClean="0"/>
              <a:t>utomated </a:t>
            </a:r>
            <a:r>
              <a:rPr lang="en-US" sz="3100" u="sng" dirty="0" smtClean="0"/>
              <a:t>R</a:t>
            </a:r>
            <a:r>
              <a:rPr lang="en-US" sz="3100" dirty="0" smtClean="0"/>
              <a:t>apid </a:t>
            </a:r>
            <a:r>
              <a:rPr lang="en-US" sz="3100" u="sng" dirty="0" smtClean="0"/>
              <a:t>T</a:t>
            </a:r>
            <a:r>
              <a:rPr lang="en-US" sz="3100" dirty="0" smtClean="0"/>
              <a:t>ransit </a:t>
            </a:r>
            <a:r>
              <a:rPr lang="en-US" sz="3100" u="sng" dirty="0" smtClean="0"/>
              <a:t>A</a:t>
            </a:r>
            <a:r>
              <a:rPr lang="en-US" sz="3100" dirty="0" smtClean="0"/>
              <a:t>scendant </a:t>
            </a:r>
            <a:r>
              <a:rPr lang="en-US" sz="3100" u="sng" dirty="0" smtClean="0"/>
              <a:t>N</a:t>
            </a:r>
            <a:r>
              <a:rPr lang="en-US" sz="3100" dirty="0" smtClean="0"/>
              <a:t>etworks (SPARTAN) -  </a:t>
            </a:r>
            <a:br>
              <a:rPr lang="en-US" sz="3100" dirty="0" smtClean="0"/>
            </a:br>
            <a:r>
              <a:rPr lang="en-US" sz="3100" dirty="0" smtClean="0"/>
              <a:t>a new mode of sustainable transportation</a:t>
            </a:r>
            <a:endParaRPr lang="en-US" sz="3100" dirty="0"/>
          </a:p>
        </p:txBody>
      </p:sp>
      <p:sp>
        <p:nvSpPr>
          <p:cNvPr id="3" name="Subtitle 2"/>
          <p:cNvSpPr>
            <a:spLocks noGrp="1"/>
          </p:cNvSpPr>
          <p:nvPr>
            <p:ph type="subTitle" idx="1"/>
          </p:nvPr>
        </p:nvSpPr>
        <p:spPr>
          <a:xfrm>
            <a:off x="854163" y="3733800"/>
            <a:ext cx="7554371" cy="2041551"/>
          </a:xfrm>
        </p:spPr>
        <p:txBody>
          <a:bodyPr>
            <a:normAutofit lnSpcReduction="10000"/>
          </a:bodyPr>
          <a:lstStyle/>
          <a:p>
            <a:r>
              <a:rPr lang="en-US" sz="2800" dirty="0" smtClean="0">
                <a:solidFill>
                  <a:schemeClr val="tx1"/>
                </a:solidFill>
              </a:rPr>
              <a:t>BJ Furman and Ron Swenson</a:t>
            </a:r>
          </a:p>
          <a:p>
            <a:r>
              <a:rPr lang="en-US" sz="2400" dirty="0" smtClean="0">
                <a:solidFill>
                  <a:schemeClr val="tx1"/>
                </a:solidFill>
              </a:rPr>
              <a:t>SJSU Mechanical Engineering</a:t>
            </a:r>
          </a:p>
          <a:p>
            <a:r>
              <a:rPr lang="en-US" sz="2000" dirty="0" smtClean="0">
                <a:solidFill>
                  <a:schemeClr val="tx1"/>
                </a:solidFill>
              </a:rPr>
              <a:t>And the</a:t>
            </a:r>
          </a:p>
          <a:p>
            <a:r>
              <a:rPr lang="en-US" sz="2400" dirty="0" smtClean="0">
                <a:solidFill>
                  <a:schemeClr val="tx1"/>
                </a:solidFill>
              </a:rPr>
              <a:t>International Institute of Sustainable Transportation (INIST)</a:t>
            </a:r>
          </a:p>
          <a:p>
            <a:r>
              <a:rPr lang="en-US" sz="2000" dirty="0" smtClean="0">
                <a:solidFill>
                  <a:schemeClr val="tx1"/>
                </a:solidFill>
              </a:rPr>
              <a:t>May 30, 2017</a:t>
            </a:r>
            <a:endParaRPr lang="en-US" sz="2800" dirty="0">
              <a:solidFill>
                <a:schemeClr val="tx1"/>
              </a:solidFill>
            </a:endParaRPr>
          </a:p>
        </p:txBody>
      </p:sp>
      <p:grpSp>
        <p:nvGrpSpPr>
          <p:cNvPr id="4" name="Group 3"/>
          <p:cNvGrpSpPr/>
          <p:nvPr/>
        </p:nvGrpSpPr>
        <p:grpSpPr>
          <a:xfrm>
            <a:off x="593009" y="3520074"/>
            <a:ext cx="7815525" cy="45719"/>
            <a:chOff x="615042" y="1295400"/>
            <a:chExt cx="6841277" cy="76200"/>
          </a:xfrm>
        </p:grpSpPr>
        <p:sp>
          <p:nvSpPr>
            <p:cNvPr id="5" name="Rectangle 4"/>
            <p:cNvSpPr/>
            <p:nvPr userDrawn="1"/>
          </p:nvSpPr>
          <p:spPr>
            <a:xfrm>
              <a:off x="1071716"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userDrawn="1"/>
          </p:nvSpPr>
          <p:spPr>
            <a:xfrm>
              <a:off x="1528390"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1987785"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userDrawn="1"/>
          </p:nvSpPr>
          <p:spPr>
            <a:xfrm>
              <a:off x="2444459"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615042" y="1295400"/>
              <a:ext cx="4572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1071190"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userDrawn="1"/>
          </p:nvSpPr>
          <p:spPr>
            <a:xfrm>
              <a:off x="1527864"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userDrawn="1"/>
          </p:nvSpPr>
          <p:spPr>
            <a:xfrm>
              <a:off x="1982235"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userDrawn="1"/>
          </p:nvSpPr>
          <p:spPr>
            <a:xfrm>
              <a:off x="2438909"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userDrawn="1"/>
          </p:nvSpPr>
          <p:spPr>
            <a:xfrm>
              <a:off x="2896635" y="1295400"/>
              <a:ext cx="4572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3352783"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userDrawn="1"/>
          </p:nvSpPr>
          <p:spPr>
            <a:xfrm>
              <a:off x="3809457"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userDrawn="1"/>
          </p:nvSpPr>
          <p:spPr>
            <a:xfrm>
              <a:off x="4263828"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userDrawn="1"/>
          </p:nvSpPr>
          <p:spPr>
            <a:xfrm>
              <a:off x="4720502"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p:cNvSpPr/>
            <p:nvPr userDrawn="1"/>
          </p:nvSpPr>
          <p:spPr>
            <a:xfrm>
              <a:off x="5175252" y="1295400"/>
              <a:ext cx="457200" cy="762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userDrawn="1"/>
          </p:nvSpPr>
          <p:spPr>
            <a:xfrm>
              <a:off x="5631400" y="1295400"/>
              <a:ext cx="457200" cy="762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userDrawn="1"/>
          </p:nvSpPr>
          <p:spPr>
            <a:xfrm>
              <a:off x="6088074" y="1295400"/>
              <a:ext cx="457200" cy="76200"/>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userDrawn="1"/>
          </p:nvSpPr>
          <p:spPr>
            <a:xfrm>
              <a:off x="6542445" y="1295400"/>
              <a:ext cx="457200" cy="76200"/>
            </a:xfrm>
            <a:prstGeom prst="rect">
              <a:avLst/>
            </a:prstGeom>
            <a:solidFill>
              <a:srgbClr val="3386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p:cNvSpPr/>
            <p:nvPr userDrawn="1"/>
          </p:nvSpPr>
          <p:spPr>
            <a:xfrm>
              <a:off x="6999119" y="1295400"/>
              <a:ext cx="457200" cy="762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5" name="Picture 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299989" y="5825439"/>
            <a:ext cx="952500" cy="83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8" name="Picture 2" descr="http://www.inist.org/Content/Images/inist-Kopia.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0725" y="5950114"/>
            <a:ext cx="1204975" cy="58726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http://www.engr.sjsu.edu/smssv/img/header-bg.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90553" y="497761"/>
            <a:ext cx="4425866" cy="14178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738060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10</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Was 2015 just a bad </a:t>
            </a:r>
            <a:r>
              <a:rPr lang="en-US" sz="3400" b="1" dirty="0"/>
              <a:t>year</a:t>
            </a:r>
            <a:r>
              <a:rPr lang="en-US" sz="3400" b="1" dirty="0" smtClean="0"/>
              <a:t>?</a:t>
            </a:r>
            <a:endParaRPr lang="en-US" sz="3400" b="1" dirty="0"/>
          </a:p>
        </p:txBody>
      </p:sp>
      <p:grpSp>
        <p:nvGrpSpPr>
          <p:cNvPr id="5" name="Group 4"/>
          <p:cNvGrpSpPr/>
          <p:nvPr/>
        </p:nvGrpSpPr>
        <p:grpSpPr>
          <a:xfrm>
            <a:off x="49750" y="1099601"/>
            <a:ext cx="9019238" cy="5476818"/>
            <a:chOff x="49750" y="1099601"/>
            <a:chExt cx="9019238" cy="5476818"/>
          </a:xfrm>
        </p:grpSpPr>
        <p:sp>
          <p:nvSpPr>
            <p:cNvPr id="7" name="Rectangle 6"/>
            <p:cNvSpPr/>
            <p:nvPr/>
          </p:nvSpPr>
          <p:spPr>
            <a:xfrm>
              <a:off x="1967710" y="6268642"/>
              <a:ext cx="5347504" cy="307777"/>
            </a:xfrm>
            <a:prstGeom prst="rect">
              <a:avLst/>
            </a:prstGeom>
          </p:spPr>
          <p:txBody>
            <a:bodyPr wrap="square">
              <a:spAutoFit/>
            </a:bodyPr>
            <a:lstStyle/>
            <a:p>
              <a:r>
                <a:rPr lang="en-US" sz="1400" dirty="0"/>
                <a:t>https://crashstats.nhtsa.dot.gov/Api/Public/ViewPublication/812013</a:t>
              </a:r>
            </a:p>
          </p:txBody>
        </p:sp>
        <p:grpSp>
          <p:nvGrpSpPr>
            <p:cNvPr id="4" name="Group 3"/>
            <p:cNvGrpSpPr/>
            <p:nvPr/>
          </p:nvGrpSpPr>
          <p:grpSpPr>
            <a:xfrm>
              <a:off x="49750" y="1099601"/>
              <a:ext cx="9019238" cy="5193639"/>
              <a:chOff x="49750" y="1099601"/>
              <a:chExt cx="9019238" cy="5193639"/>
            </a:xfrm>
          </p:grpSpPr>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750" y="1099601"/>
                <a:ext cx="9019238" cy="5193639"/>
              </a:xfrm>
              <a:prstGeom prst="rect">
                <a:avLst/>
              </a:prstGeom>
            </p:spPr>
          </p:pic>
          <p:sp>
            <p:nvSpPr>
              <p:cNvPr id="3" name="Rectangle 2"/>
              <p:cNvSpPr/>
              <p:nvPr/>
            </p:nvSpPr>
            <p:spPr>
              <a:xfrm>
                <a:off x="2052118" y="1250746"/>
                <a:ext cx="607795" cy="400110"/>
              </a:xfrm>
              <a:prstGeom prst="rect">
                <a:avLst/>
              </a:prstGeom>
            </p:spPr>
            <p:txBody>
              <a:bodyPr wrap="none">
                <a:spAutoFit/>
              </a:bodyPr>
              <a:lstStyle/>
              <a:p>
                <a:r>
                  <a:rPr lang="en-US" sz="2000" b="1" dirty="0" smtClean="0"/>
                  <a:t>U.S.</a:t>
                </a:r>
                <a:endParaRPr lang="en-US" sz="2000" b="1" dirty="0"/>
              </a:p>
            </p:txBody>
          </p:sp>
        </p:grpSp>
      </p:grpSp>
    </p:spTree>
    <p:extLst>
      <p:ext uri="{BB962C8B-B14F-4D97-AF65-F5344CB8AC3E}">
        <p14:creationId xmlns:p14="http://schemas.microsoft.com/office/powerpoint/2010/main" val="269517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11</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Things look pretty bad so far…</a:t>
            </a:r>
            <a:endParaRPr lang="en-US" sz="3400" b="1" dirty="0"/>
          </a:p>
        </p:txBody>
      </p:sp>
      <p:grpSp>
        <p:nvGrpSpPr>
          <p:cNvPr id="22" name="Group 21"/>
          <p:cNvGrpSpPr/>
          <p:nvPr/>
        </p:nvGrpSpPr>
        <p:grpSpPr>
          <a:xfrm>
            <a:off x="4582996" y="1227952"/>
            <a:ext cx="3740555" cy="2153962"/>
            <a:chOff x="4582996" y="1227952"/>
            <a:chExt cx="3740555" cy="2153962"/>
          </a:xfrm>
        </p:grpSpPr>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82996" y="1227952"/>
              <a:ext cx="3740555" cy="2153962"/>
            </a:xfrm>
            <a:prstGeom prst="rect">
              <a:avLst/>
            </a:prstGeom>
          </p:spPr>
        </p:pic>
        <p:sp>
          <p:nvSpPr>
            <p:cNvPr id="3" name="Rectangle 2"/>
            <p:cNvSpPr/>
            <p:nvPr/>
          </p:nvSpPr>
          <p:spPr>
            <a:xfrm>
              <a:off x="5369637" y="1263762"/>
              <a:ext cx="354584" cy="215444"/>
            </a:xfrm>
            <a:prstGeom prst="rect">
              <a:avLst/>
            </a:prstGeom>
          </p:spPr>
          <p:txBody>
            <a:bodyPr wrap="none">
              <a:spAutoFit/>
            </a:bodyPr>
            <a:lstStyle/>
            <a:p>
              <a:r>
                <a:rPr lang="en-US" sz="800" b="1" dirty="0" smtClean="0"/>
                <a:t>U.S.</a:t>
              </a:r>
              <a:endParaRPr lang="en-US" sz="800" b="1" dirty="0"/>
            </a:p>
          </p:txBody>
        </p:sp>
      </p:gr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096" y="1368797"/>
            <a:ext cx="3470468" cy="1930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7096" y="991731"/>
            <a:ext cx="3524747" cy="400110"/>
          </a:xfrm>
          <a:prstGeom prst="rect">
            <a:avLst/>
          </a:prstGeom>
        </p:spPr>
        <p:txBody>
          <a:bodyPr wrap="none">
            <a:spAutoFit/>
          </a:bodyPr>
          <a:lstStyle/>
          <a:p>
            <a:r>
              <a:rPr lang="en-US" sz="2000" dirty="0" smtClean="0"/>
              <a:t>Competition for space at ‘grade’</a:t>
            </a:r>
            <a:endParaRPr lang="en-US" sz="2000" dirty="0"/>
          </a:p>
        </p:txBody>
      </p:sp>
      <p:pic>
        <p:nvPicPr>
          <p:cNvPr id="819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0551" y="4354926"/>
            <a:ext cx="2579541" cy="2008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1116025" y="3969664"/>
            <a:ext cx="2160976" cy="400110"/>
          </a:xfrm>
          <a:prstGeom prst="rect">
            <a:avLst/>
          </a:prstGeom>
        </p:spPr>
        <p:txBody>
          <a:bodyPr wrap="none">
            <a:spAutoFit/>
          </a:bodyPr>
          <a:lstStyle/>
          <a:p>
            <a:r>
              <a:rPr lang="en-US" sz="2000" dirty="0" smtClean="0"/>
              <a:t>Mass disadvantage</a:t>
            </a:r>
            <a:endParaRPr lang="en-US" sz="2000" dirty="0"/>
          </a:p>
        </p:txBody>
      </p:sp>
      <p:sp>
        <p:nvSpPr>
          <p:cNvPr id="11" name="Rectangle 10"/>
          <p:cNvSpPr/>
          <p:nvPr/>
        </p:nvSpPr>
        <p:spPr>
          <a:xfrm>
            <a:off x="1914567" y="3036595"/>
            <a:ext cx="717213" cy="1200329"/>
          </a:xfrm>
          <a:prstGeom prst="rect">
            <a:avLst/>
          </a:prstGeom>
        </p:spPr>
        <p:txBody>
          <a:bodyPr wrap="square">
            <a:spAutoFit/>
          </a:bodyPr>
          <a:lstStyle/>
          <a:p>
            <a:r>
              <a:rPr lang="en-US" sz="7200" dirty="0" smtClean="0"/>
              <a:t>+</a:t>
            </a:r>
            <a:endParaRPr lang="en-US" sz="7200" dirty="0"/>
          </a:p>
        </p:txBody>
      </p:sp>
      <p:sp>
        <p:nvSpPr>
          <p:cNvPr id="15" name="Rectangle 14"/>
          <p:cNvSpPr/>
          <p:nvPr/>
        </p:nvSpPr>
        <p:spPr>
          <a:xfrm>
            <a:off x="3749980" y="4629974"/>
            <a:ext cx="717213" cy="1200329"/>
          </a:xfrm>
          <a:prstGeom prst="rect">
            <a:avLst/>
          </a:prstGeom>
        </p:spPr>
        <p:txBody>
          <a:bodyPr wrap="square">
            <a:spAutoFit/>
          </a:bodyPr>
          <a:lstStyle/>
          <a:p>
            <a:r>
              <a:rPr lang="en-US" sz="7200" dirty="0" smtClean="0"/>
              <a:t>+</a:t>
            </a:r>
            <a:endParaRPr lang="en-US" sz="7200" dirty="0"/>
          </a:p>
        </p:txBody>
      </p:sp>
      <p:sp>
        <p:nvSpPr>
          <p:cNvPr id="13" name="Rectangle 12"/>
          <p:cNvSpPr/>
          <p:nvPr/>
        </p:nvSpPr>
        <p:spPr>
          <a:xfrm>
            <a:off x="5268964" y="4137534"/>
            <a:ext cx="2252989" cy="400110"/>
          </a:xfrm>
          <a:prstGeom prst="rect">
            <a:avLst/>
          </a:prstGeom>
        </p:spPr>
        <p:txBody>
          <a:bodyPr wrap="none">
            <a:spAutoFit/>
          </a:bodyPr>
          <a:lstStyle/>
          <a:p>
            <a:r>
              <a:rPr lang="en-US" sz="2000" dirty="0" smtClean="0"/>
              <a:t>No personal airbags</a:t>
            </a:r>
            <a:endParaRPr lang="en-US" sz="2000" dirty="0"/>
          </a:p>
        </p:txBody>
      </p:sp>
      <p:pic>
        <p:nvPicPr>
          <p:cNvPr id="819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51075" y="4505135"/>
            <a:ext cx="3245371" cy="1865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Up Arrow 15"/>
          <p:cNvSpPr/>
          <p:nvPr/>
        </p:nvSpPr>
        <p:spPr>
          <a:xfrm>
            <a:off x="6172199" y="3498575"/>
            <a:ext cx="484825" cy="671144"/>
          </a:xfrm>
          <a:prstGeom prst="upArrow">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4695139" y="2168754"/>
            <a:ext cx="3498577" cy="523220"/>
          </a:xfrm>
          <a:prstGeom prst="rect">
            <a:avLst/>
          </a:prstGeom>
          <a:solidFill>
            <a:srgbClr val="FFF8CF"/>
          </a:solidFill>
        </p:spPr>
        <p:txBody>
          <a:bodyPr wrap="square">
            <a:spAutoFit/>
          </a:bodyPr>
          <a:lstStyle/>
          <a:p>
            <a:r>
              <a:rPr lang="en-US" sz="2800" b="1" dirty="0" smtClean="0">
                <a:solidFill>
                  <a:srgbClr val="FF0000"/>
                </a:solidFill>
              </a:rPr>
              <a:t>Not good for humans!</a:t>
            </a:r>
            <a:endParaRPr lang="en-US" b="1" dirty="0">
              <a:solidFill>
                <a:srgbClr val="FF0000"/>
              </a:solidFill>
            </a:endParaRPr>
          </a:p>
        </p:txBody>
      </p:sp>
    </p:spTree>
    <p:extLst>
      <p:ext uri="{BB962C8B-B14F-4D97-AF65-F5344CB8AC3E}">
        <p14:creationId xmlns:p14="http://schemas.microsoft.com/office/powerpoint/2010/main" val="742732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iterate type="lt">
                                    <p:tmPct val="6000"/>
                                  </p:iterate>
                                  <p:childTnLst>
                                    <p:set>
                                      <p:cBhvr>
                                        <p:cTn id="11" dur="1" fill="hold">
                                          <p:stCondLst>
                                            <p:cond delay="0"/>
                                          </p:stCondLst>
                                        </p:cTn>
                                        <p:tgtEl>
                                          <p:spTgt spid="8">
                                            <p:txEl>
                                              <p:pRg st="0" end="0"/>
                                            </p:txEl>
                                          </p:spTgt>
                                        </p:tgtEl>
                                        <p:attrNameLst>
                                          <p:attrName>style.visibility</p:attrName>
                                        </p:attrNameLst>
                                      </p:cBhvr>
                                      <p:to>
                                        <p:strVal val="visible"/>
                                      </p:to>
                                    </p:set>
                                    <p:animEffect transition="in" filter="fade">
                                      <p:cBhvr>
                                        <p:cTn id="12" dur="500"/>
                                        <p:tgtEl>
                                          <p:spTgt spid="8">
                                            <p:txEl>
                                              <p:pRg st="0" end="0"/>
                                            </p:txEl>
                                          </p:spTgt>
                                        </p:tgtEl>
                                      </p:cBhvr>
                                    </p:animEffect>
                                  </p:childTnLst>
                                </p:cTn>
                              </p:par>
                            </p:childTnLst>
                          </p:cTn>
                        </p:par>
                        <p:par>
                          <p:cTn id="13" fill="hold">
                            <p:stCondLst>
                              <p:cond delay="1310"/>
                            </p:stCondLst>
                            <p:childTnLst>
                              <p:par>
                                <p:cTn id="14" presetID="10" presetClass="entr" presetSubtype="0" fill="hold" nodeType="afterEffect">
                                  <p:stCondLst>
                                    <p:cond delay="0"/>
                                  </p:stCondLst>
                                  <p:childTnLst>
                                    <p:set>
                                      <p:cBhvr>
                                        <p:cTn id="15" dur="1" fill="hold">
                                          <p:stCondLst>
                                            <p:cond delay="0"/>
                                          </p:stCondLst>
                                        </p:cTn>
                                        <p:tgtEl>
                                          <p:spTgt spid="8194"/>
                                        </p:tgtEl>
                                        <p:attrNameLst>
                                          <p:attrName>style.visibility</p:attrName>
                                        </p:attrNameLst>
                                      </p:cBhvr>
                                      <p:to>
                                        <p:strVal val="visible"/>
                                      </p:to>
                                    </p:set>
                                    <p:animEffect transition="in" filter="fade">
                                      <p:cBhvr>
                                        <p:cTn id="16" dur="500"/>
                                        <p:tgtEl>
                                          <p:spTgt spid="8194"/>
                                        </p:tgtEl>
                                      </p:cBhvr>
                                    </p:animEffect>
                                  </p:childTnLst>
                                </p:cTn>
                              </p:par>
                            </p:childTnLst>
                          </p:cTn>
                        </p:par>
                        <p:par>
                          <p:cTn id="17" fill="hold">
                            <p:stCondLst>
                              <p:cond delay="1810"/>
                            </p:stCondLst>
                            <p:childTnLst>
                              <p:par>
                                <p:cTn id="18" presetID="10" presetClass="entr" presetSubtype="0" fill="hold" grpId="0"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6000"/>
                                  </p:iterate>
                                  <p:childTnLst>
                                    <p:set>
                                      <p:cBhvr>
                                        <p:cTn id="24" dur="1" fill="hold">
                                          <p:stCondLst>
                                            <p:cond delay="0"/>
                                          </p:stCondLst>
                                        </p:cTn>
                                        <p:tgtEl>
                                          <p:spTgt spid="12"/>
                                        </p:tgtEl>
                                        <p:attrNameLst>
                                          <p:attrName>style.visibility</p:attrName>
                                        </p:attrNameLst>
                                      </p:cBhvr>
                                      <p:to>
                                        <p:strVal val="visible"/>
                                      </p:to>
                                    </p:set>
                                    <p:animEffect transition="in" filter="fade">
                                      <p:cBhvr>
                                        <p:cTn id="25" dur="500"/>
                                        <p:tgtEl>
                                          <p:spTgt spid="12"/>
                                        </p:tgtEl>
                                      </p:cBhvr>
                                    </p:animEffect>
                                  </p:childTnLst>
                                </p:cTn>
                              </p:par>
                            </p:childTnLst>
                          </p:cTn>
                        </p:par>
                        <p:par>
                          <p:cTn id="26" fill="hold">
                            <p:stCondLst>
                              <p:cond delay="950"/>
                            </p:stCondLst>
                            <p:childTnLst>
                              <p:par>
                                <p:cTn id="27" presetID="10" presetClass="entr" presetSubtype="0" fill="hold" nodeType="afterEffect">
                                  <p:stCondLst>
                                    <p:cond delay="0"/>
                                  </p:stCondLst>
                                  <p:childTnLst>
                                    <p:set>
                                      <p:cBhvr>
                                        <p:cTn id="28" dur="1" fill="hold">
                                          <p:stCondLst>
                                            <p:cond delay="0"/>
                                          </p:stCondLst>
                                        </p:cTn>
                                        <p:tgtEl>
                                          <p:spTgt spid="8195"/>
                                        </p:tgtEl>
                                        <p:attrNameLst>
                                          <p:attrName>style.visibility</p:attrName>
                                        </p:attrNameLst>
                                      </p:cBhvr>
                                      <p:to>
                                        <p:strVal val="visible"/>
                                      </p:to>
                                    </p:set>
                                    <p:animEffect transition="in" filter="fade">
                                      <p:cBhvr>
                                        <p:cTn id="29" dur="500"/>
                                        <p:tgtEl>
                                          <p:spTgt spid="8195"/>
                                        </p:tgtEl>
                                      </p:cBhvr>
                                    </p:animEffect>
                                  </p:childTnLst>
                                </p:cTn>
                              </p:par>
                            </p:childTnLst>
                          </p:cTn>
                        </p:par>
                        <p:par>
                          <p:cTn id="30" fill="hold">
                            <p:stCondLst>
                              <p:cond delay="1450"/>
                            </p:stCondLst>
                            <p:childTnLst>
                              <p:par>
                                <p:cTn id="31" presetID="10" presetClass="entr" presetSubtype="0" fill="hold" grpId="0" nodeType="after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iterate type="lt">
                                    <p:tmPct val="6000"/>
                                  </p:iterate>
                                  <p:childTnLst>
                                    <p:set>
                                      <p:cBhvr>
                                        <p:cTn id="37" dur="1" fill="hold">
                                          <p:stCondLst>
                                            <p:cond delay="0"/>
                                          </p:stCondLst>
                                        </p:cTn>
                                        <p:tgtEl>
                                          <p:spTgt spid="13"/>
                                        </p:tgtEl>
                                        <p:attrNameLst>
                                          <p:attrName>style.visibility</p:attrName>
                                        </p:attrNameLst>
                                      </p:cBhvr>
                                      <p:to>
                                        <p:strVal val="visible"/>
                                      </p:to>
                                    </p:set>
                                    <p:animEffect transition="in" filter="fade">
                                      <p:cBhvr>
                                        <p:cTn id="38" dur="500"/>
                                        <p:tgtEl>
                                          <p:spTgt spid="13"/>
                                        </p:tgtEl>
                                      </p:cBhvr>
                                    </p:animEffect>
                                  </p:childTnLst>
                                </p:cTn>
                              </p:par>
                            </p:childTnLst>
                          </p:cTn>
                        </p:par>
                        <p:par>
                          <p:cTn id="39" fill="hold">
                            <p:stCondLst>
                              <p:cond delay="980"/>
                            </p:stCondLst>
                            <p:childTnLst>
                              <p:par>
                                <p:cTn id="40" presetID="10" presetClass="entr" presetSubtype="0" fill="hold" nodeType="afterEffect">
                                  <p:stCondLst>
                                    <p:cond delay="0"/>
                                  </p:stCondLst>
                                  <p:childTnLst>
                                    <p:set>
                                      <p:cBhvr>
                                        <p:cTn id="41" dur="1" fill="hold">
                                          <p:stCondLst>
                                            <p:cond delay="0"/>
                                          </p:stCondLst>
                                        </p:cTn>
                                        <p:tgtEl>
                                          <p:spTgt spid="8196"/>
                                        </p:tgtEl>
                                        <p:attrNameLst>
                                          <p:attrName>style.visibility</p:attrName>
                                        </p:attrNameLst>
                                      </p:cBhvr>
                                      <p:to>
                                        <p:strVal val="visible"/>
                                      </p:to>
                                    </p:set>
                                    <p:animEffect transition="in" filter="fade">
                                      <p:cBhvr>
                                        <p:cTn id="42" dur="500"/>
                                        <p:tgtEl>
                                          <p:spTgt spid="8196"/>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wipe(down)">
                                      <p:cBhvr>
                                        <p:cTn id="47" dur="500"/>
                                        <p:tgtEl>
                                          <p:spTgt spid="16"/>
                                        </p:tgtEl>
                                      </p:cBhvr>
                                    </p:animEffect>
                                  </p:childTnLst>
                                </p:cTn>
                              </p:par>
                            </p:childTnLst>
                          </p:cTn>
                        </p:par>
                        <p:par>
                          <p:cTn id="48" fill="hold">
                            <p:stCondLst>
                              <p:cond delay="500"/>
                            </p:stCondLst>
                            <p:childTnLst>
                              <p:par>
                                <p:cTn id="49" presetID="10" presetClass="entr" presetSubtype="0" fill="hold" nodeType="afterEffect">
                                  <p:stCondLst>
                                    <p:cond delay="0"/>
                                  </p:stCondLst>
                                  <p:childTnLst>
                                    <p:set>
                                      <p:cBhvr>
                                        <p:cTn id="50" dur="1" fill="hold">
                                          <p:stCondLst>
                                            <p:cond delay="0"/>
                                          </p:stCondLst>
                                        </p:cTn>
                                        <p:tgtEl>
                                          <p:spTgt spid="22"/>
                                        </p:tgtEl>
                                        <p:attrNameLst>
                                          <p:attrName>style.visibility</p:attrName>
                                        </p:attrNameLst>
                                      </p:cBhvr>
                                      <p:to>
                                        <p:strVal val="visible"/>
                                      </p:to>
                                    </p:set>
                                    <p:animEffect transition="in" filter="fade">
                                      <p:cBhvr>
                                        <p:cTn id="51" dur="500"/>
                                        <p:tgtEl>
                                          <p:spTgt spid="22"/>
                                        </p:tgtEl>
                                      </p:cBhvr>
                                    </p:animEffect>
                                  </p:childTnLst>
                                </p:cTn>
                              </p:par>
                            </p:childTnLst>
                          </p:cTn>
                        </p:par>
                        <p:par>
                          <p:cTn id="52" fill="hold">
                            <p:stCondLst>
                              <p:cond delay="1000"/>
                            </p:stCondLst>
                            <p:childTnLst>
                              <p:par>
                                <p:cTn id="53" presetID="42" presetClass="entr" presetSubtype="0" fill="hold" grpId="0" nodeType="afterEffect">
                                  <p:stCondLst>
                                    <p:cond delay="75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1000"/>
                                        <p:tgtEl>
                                          <p:spTgt spid="26"/>
                                        </p:tgtEl>
                                      </p:cBhvr>
                                    </p:animEffect>
                                    <p:anim calcmode="lin" valueType="num">
                                      <p:cBhvr>
                                        <p:cTn id="56" dur="1000" fill="hold"/>
                                        <p:tgtEl>
                                          <p:spTgt spid="26"/>
                                        </p:tgtEl>
                                        <p:attrNameLst>
                                          <p:attrName>ppt_x</p:attrName>
                                        </p:attrNameLst>
                                      </p:cBhvr>
                                      <p:tavLst>
                                        <p:tav tm="0">
                                          <p:val>
                                            <p:strVal val="#ppt_x"/>
                                          </p:val>
                                        </p:tav>
                                        <p:tav tm="100000">
                                          <p:val>
                                            <p:strVal val="#ppt_x"/>
                                          </p:val>
                                        </p:tav>
                                      </p:tavLst>
                                    </p:anim>
                                    <p:anim calcmode="lin" valueType="num">
                                      <p:cBhvr>
                                        <p:cTn id="57"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P spid="11" grpId="0"/>
      <p:bldP spid="15" grpId="0"/>
      <p:bldP spid="13" grpId="0"/>
      <p:bldP spid="16" grpId="0" animBg="1"/>
      <p:bldP spid="2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12</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Congestion is a big deal economically</a:t>
            </a:r>
            <a:endParaRPr lang="en-US" sz="3400" b="1" dirty="0"/>
          </a:p>
        </p:txBody>
      </p:sp>
      <p:pic>
        <p:nvPicPr>
          <p:cNvPr id="11" name="2016.West LA 405 Freeway Traffic.ABC7.png"/>
          <p:cNvPicPr/>
          <p:nvPr/>
        </p:nvPicPr>
        <p:blipFill rotWithShape="1">
          <a:blip r:embed="rId3">
            <a:extLst/>
          </a:blip>
          <a:srcRect l="10544" r="22088" b="20719"/>
          <a:stretch/>
        </p:blipFill>
        <p:spPr>
          <a:xfrm>
            <a:off x="495716" y="1053550"/>
            <a:ext cx="8135182" cy="5396920"/>
          </a:xfrm>
          <a:prstGeom prst="rect">
            <a:avLst/>
          </a:prstGeom>
          <a:ln w="12700">
            <a:miter lim="400000"/>
          </a:ln>
        </p:spPr>
      </p:pic>
      <p:sp>
        <p:nvSpPr>
          <p:cNvPr id="5" name="Rectangle 4"/>
          <p:cNvSpPr/>
          <p:nvPr/>
        </p:nvSpPr>
        <p:spPr>
          <a:xfrm>
            <a:off x="1428552" y="2804859"/>
            <a:ext cx="6392265" cy="523220"/>
          </a:xfrm>
          <a:prstGeom prst="rect">
            <a:avLst/>
          </a:prstGeom>
          <a:solidFill>
            <a:srgbClr val="FFF8CF"/>
          </a:solidFill>
        </p:spPr>
        <p:txBody>
          <a:bodyPr wrap="square">
            <a:spAutoFit/>
          </a:bodyPr>
          <a:lstStyle/>
          <a:p>
            <a:r>
              <a:rPr lang="en-US" sz="2800" b="1" dirty="0" smtClean="0">
                <a:solidFill>
                  <a:srgbClr val="FF0000"/>
                </a:solidFill>
              </a:rPr>
              <a:t>In 2014, congestion in the U.S. cost $124B </a:t>
            </a:r>
            <a:endParaRPr lang="en-US" b="1" dirty="0">
              <a:solidFill>
                <a:srgbClr val="FF0000"/>
              </a:solidFill>
            </a:endParaRPr>
          </a:p>
        </p:txBody>
      </p:sp>
    </p:spTree>
    <p:extLst>
      <p:ext uri="{BB962C8B-B14F-4D97-AF65-F5344CB8AC3E}">
        <p14:creationId xmlns:p14="http://schemas.microsoft.com/office/powerpoint/2010/main" val="1047901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430"/>
                            </p:stCondLst>
                            <p:childTnLst>
                              <p:par>
                                <p:cTn id="9" presetID="42" presetClass="entr" presetSubtype="0" fill="hold" grpId="0"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13</a:t>
            </a:fld>
            <a:endParaRPr lang="en-US" dirty="0"/>
          </a:p>
        </p:txBody>
      </p:sp>
      <p:sp>
        <p:nvSpPr>
          <p:cNvPr id="2" name="Title 1"/>
          <p:cNvSpPr>
            <a:spLocks noGrp="1"/>
          </p:cNvSpPr>
          <p:nvPr>
            <p:ph type="title" idx="4294967295"/>
          </p:nvPr>
        </p:nvSpPr>
        <p:spPr>
          <a:xfrm>
            <a:off x="335916" y="13370"/>
            <a:ext cx="8229600" cy="938212"/>
          </a:xfrm>
        </p:spPr>
        <p:txBody>
          <a:bodyPr>
            <a:normAutofit fontScale="90000"/>
          </a:bodyPr>
          <a:lstStyle/>
          <a:p>
            <a:pPr algn="l"/>
            <a:r>
              <a:rPr lang="en-US" sz="3400" b="1" dirty="0" smtClean="0"/>
              <a:t>Adding more roadways will not fix the problem!</a:t>
            </a:r>
            <a:endParaRPr lang="en-US" sz="3400" b="1" dirty="0"/>
          </a:p>
        </p:txBody>
      </p:sp>
      <p:pic>
        <p:nvPicPr>
          <p:cNvPr id="11" name="2016.West LA 405 Freeway Traffic.ABC7.png"/>
          <p:cNvPicPr/>
          <p:nvPr/>
        </p:nvPicPr>
        <p:blipFill rotWithShape="1">
          <a:blip r:embed="rId3">
            <a:extLst/>
          </a:blip>
          <a:srcRect l="10544" r="22088" b="20719"/>
          <a:stretch/>
        </p:blipFill>
        <p:spPr>
          <a:xfrm>
            <a:off x="495716" y="1053550"/>
            <a:ext cx="8135182" cy="5396920"/>
          </a:xfrm>
          <a:prstGeom prst="rect">
            <a:avLst/>
          </a:prstGeom>
          <a:ln w="12700">
            <a:miter lim="400000"/>
          </a:ln>
        </p:spPr>
      </p:pic>
    </p:spTree>
    <p:extLst>
      <p:ext uri="{BB962C8B-B14F-4D97-AF65-F5344CB8AC3E}">
        <p14:creationId xmlns:p14="http://schemas.microsoft.com/office/powerpoint/2010/main" val="33012351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14</a:t>
            </a:fld>
            <a:endParaRPr lang="en-US" dirty="0"/>
          </a:p>
        </p:txBody>
      </p:sp>
      <p:sp>
        <p:nvSpPr>
          <p:cNvPr id="2" name="Title 1"/>
          <p:cNvSpPr>
            <a:spLocks noGrp="1"/>
          </p:cNvSpPr>
          <p:nvPr>
            <p:ph type="title" idx="4294967295"/>
          </p:nvPr>
        </p:nvSpPr>
        <p:spPr>
          <a:xfrm>
            <a:off x="335916" y="13370"/>
            <a:ext cx="8229600" cy="938212"/>
          </a:xfrm>
        </p:spPr>
        <p:txBody>
          <a:bodyPr>
            <a:normAutofit fontScale="90000"/>
          </a:bodyPr>
          <a:lstStyle/>
          <a:p>
            <a:pPr algn="l"/>
            <a:r>
              <a:rPr lang="en-US" sz="3400" b="1" dirty="0" smtClean="0"/>
              <a:t>Adding self-driving cars will not fix the problem!</a:t>
            </a:r>
            <a:endParaRPr lang="en-US" sz="3400" b="1" dirty="0"/>
          </a:p>
        </p:txBody>
      </p:sp>
      <p:grpSp>
        <p:nvGrpSpPr>
          <p:cNvPr id="4" name="Group 3"/>
          <p:cNvGrpSpPr/>
          <p:nvPr/>
        </p:nvGrpSpPr>
        <p:grpSpPr>
          <a:xfrm>
            <a:off x="447095" y="748145"/>
            <a:ext cx="8237108" cy="5715790"/>
            <a:chOff x="447095" y="748145"/>
            <a:chExt cx="8237108" cy="5715790"/>
          </a:xfrm>
        </p:grpSpPr>
        <p:pic>
          <p:nvPicPr>
            <p:cNvPr id="174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8081" b="10657"/>
            <a:stretch/>
          </p:blipFill>
          <p:spPr bwMode="auto">
            <a:xfrm>
              <a:off x="447095" y="748145"/>
              <a:ext cx="8237108" cy="57046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3179623" y="6202325"/>
              <a:ext cx="4572000" cy="261610"/>
            </a:xfrm>
            <a:prstGeom prst="rect">
              <a:avLst/>
            </a:prstGeom>
          </p:spPr>
          <p:txBody>
            <a:bodyPr>
              <a:spAutoFit/>
            </a:bodyPr>
            <a:lstStyle/>
            <a:p>
              <a:r>
                <a:rPr lang="en-US" sz="1100" dirty="0"/>
                <a:t>https://issuu.com/mountainviewvoice/docs/2014_04_11.mvv.section1</a:t>
              </a:r>
            </a:p>
          </p:txBody>
        </p:sp>
      </p:grpSp>
      <p:cxnSp>
        <p:nvCxnSpPr>
          <p:cNvPr id="7" name="Straight Connector 6"/>
          <p:cNvCxnSpPr/>
          <p:nvPr/>
        </p:nvCxnSpPr>
        <p:spPr>
          <a:xfrm>
            <a:off x="592282" y="6202325"/>
            <a:ext cx="319000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3782291" y="4208318"/>
            <a:ext cx="1747404" cy="1776847"/>
          </a:xfrm>
          <a:prstGeom prst="line">
            <a:avLst/>
          </a:prstGeom>
          <a:ln w="38100">
            <a:solidFill>
              <a:srgbClr val="FF0000"/>
            </a:solidFill>
            <a:tailEnd type="stealth" w="med"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6599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760"/>
                            </p:stCondLst>
                            <p:childTnLst>
                              <p:par>
                                <p:cTn id="9" presetID="10"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26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2000"/>
                                        <p:tgtEl>
                                          <p:spTgt spid="7"/>
                                        </p:tgtEl>
                                      </p:cBhvr>
                                    </p:animEffect>
                                  </p:childTnLst>
                                </p:cTn>
                              </p:par>
                            </p:childTnLst>
                          </p:cTn>
                        </p:par>
                        <p:par>
                          <p:cTn id="16" fill="hold">
                            <p:stCondLst>
                              <p:cond delay="4260"/>
                            </p:stCondLst>
                            <p:childTnLst>
                              <p:par>
                                <p:cTn id="17" presetID="22" presetClass="entr" presetSubtype="4"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15</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There are additional significant problems</a:t>
            </a:r>
            <a:endParaRPr lang="en-US" sz="3400" b="1" dirty="0"/>
          </a:p>
        </p:txBody>
      </p:sp>
      <p:pic>
        <p:nvPicPr>
          <p:cNvPr id="8194" name="Picture 2" descr="http://peakoil.com/wp-content/uploads/2010/04/oilandga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3644" y="1069746"/>
            <a:ext cx="8770718" cy="53633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3387440" y="3041530"/>
            <a:ext cx="3455416" cy="523220"/>
          </a:xfrm>
          <a:prstGeom prst="rect">
            <a:avLst/>
          </a:prstGeom>
          <a:solidFill>
            <a:srgbClr val="FFF19F"/>
          </a:solidFill>
        </p:spPr>
        <p:txBody>
          <a:bodyPr wrap="square">
            <a:spAutoFit/>
          </a:bodyPr>
          <a:lstStyle/>
          <a:p>
            <a:r>
              <a:rPr lang="en-US" sz="2800" b="1" dirty="0" smtClean="0">
                <a:solidFill>
                  <a:srgbClr val="FF0000"/>
                </a:solidFill>
              </a:rPr>
              <a:t>Oil is a finite resource</a:t>
            </a:r>
            <a:endParaRPr lang="en-US" b="1" dirty="0">
              <a:solidFill>
                <a:srgbClr val="FF0000"/>
              </a:solidFill>
            </a:endParaRPr>
          </a:p>
        </p:txBody>
      </p:sp>
      <p:sp>
        <p:nvSpPr>
          <p:cNvPr id="3" name="Rectangle 2"/>
          <p:cNvSpPr/>
          <p:nvPr/>
        </p:nvSpPr>
        <p:spPr>
          <a:xfrm>
            <a:off x="899012" y="6323711"/>
            <a:ext cx="4863558" cy="307777"/>
          </a:xfrm>
          <a:prstGeom prst="rect">
            <a:avLst/>
          </a:prstGeom>
        </p:spPr>
        <p:txBody>
          <a:bodyPr wrap="square">
            <a:spAutoFit/>
          </a:bodyPr>
          <a:lstStyle/>
          <a:p>
            <a:r>
              <a:rPr lang="en-US" sz="1400" dirty="0"/>
              <a:t>http://peakoil.com/wp-content/uploads/2010/04/oilandgas.jpg</a:t>
            </a:r>
          </a:p>
        </p:txBody>
      </p:sp>
      <p:sp>
        <p:nvSpPr>
          <p:cNvPr id="7" name="Rectangle 6"/>
          <p:cNvSpPr/>
          <p:nvPr/>
        </p:nvSpPr>
        <p:spPr>
          <a:xfrm>
            <a:off x="6986288" y="6330281"/>
            <a:ext cx="1279431" cy="307777"/>
          </a:xfrm>
          <a:prstGeom prst="rect">
            <a:avLst/>
          </a:prstGeom>
        </p:spPr>
        <p:txBody>
          <a:bodyPr wrap="square">
            <a:spAutoFit/>
          </a:bodyPr>
          <a:lstStyle/>
          <a:p>
            <a:r>
              <a:rPr lang="en-US" sz="1400" dirty="0" smtClean="0"/>
              <a:t>Ron Swenson</a:t>
            </a:r>
            <a:endParaRPr lang="en-US" sz="1400" dirty="0"/>
          </a:p>
        </p:txBody>
      </p:sp>
    </p:spTree>
    <p:extLst>
      <p:ext uri="{BB962C8B-B14F-4D97-AF65-F5344CB8AC3E}">
        <p14:creationId xmlns:p14="http://schemas.microsoft.com/office/powerpoint/2010/main" val="166302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80"/>
                            </p:stCondLst>
                            <p:childTnLst>
                              <p:par>
                                <p:cTn id="9" presetID="10"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500"/>
                                        <p:tgtEl>
                                          <p:spTgt spid="8194"/>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par>
                          <p:cTn id="15" fill="hold">
                            <p:stCondLst>
                              <p:cond delay="2080"/>
                            </p:stCondLst>
                            <p:childTnLst>
                              <p:par>
                                <p:cTn id="16" presetID="42" presetClass="entr" presetSubtype="0" fill="hold" grpId="0" nodeType="afterEffect">
                                  <p:stCondLst>
                                    <p:cond delay="50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animBg="1"/>
      <p:bldP spid="3" grpId="0"/>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16</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I.C.-based vehicles are not efficient</a:t>
            </a:r>
            <a:endParaRPr lang="en-US" sz="3400" b="1" dirty="0"/>
          </a:p>
        </p:txBody>
      </p:sp>
      <p:grpSp>
        <p:nvGrpSpPr>
          <p:cNvPr id="4" name="Group 3"/>
          <p:cNvGrpSpPr/>
          <p:nvPr/>
        </p:nvGrpSpPr>
        <p:grpSpPr>
          <a:xfrm>
            <a:off x="797550" y="904009"/>
            <a:ext cx="7658272" cy="5727479"/>
            <a:chOff x="797550" y="904009"/>
            <a:chExt cx="7658272" cy="5727479"/>
          </a:xfrm>
        </p:grpSpPr>
        <p:sp>
          <p:nvSpPr>
            <p:cNvPr id="3" name="Rectangle 2"/>
            <p:cNvSpPr/>
            <p:nvPr/>
          </p:nvSpPr>
          <p:spPr>
            <a:xfrm>
              <a:off x="2946401" y="6323711"/>
              <a:ext cx="3464795" cy="307777"/>
            </a:xfrm>
            <a:prstGeom prst="rect">
              <a:avLst/>
            </a:prstGeom>
          </p:spPr>
          <p:txBody>
            <a:bodyPr wrap="square">
              <a:spAutoFit/>
            </a:bodyPr>
            <a:lstStyle/>
            <a:p>
              <a:r>
                <a:rPr lang="en-US" sz="1400" dirty="0"/>
                <a:t>https://www.fueleconomy.gov/feg/atv.shtml</a:t>
              </a:r>
            </a:p>
          </p:txBody>
        </p:sp>
        <p:pic>
          <p:nvPicPr>
            <p:cNvPr id="18434" name="Picture 2" descr="Energy Requirements for Combined City/Highway Driving: Engine Losses (68%-72%), Parasitic Losses (4%-6%), Power to Wheels (18%-25%), Drivetrain Losses (5%-6%), Idle Losses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7550" y="904009"/>
              <a:ext cx="7658272" cy="5419701"/>
            </a:xfrm>
            <a:prstGeom prst="rect">
              <a:avLst/>
            </a:prstGeom>
            <a:noFill/>
            <a:extLst>
              <a:ext uri="{909E8E84-426E-40DD-AFC4-6F175D3DCCD1}">
                <a14:hiddenFill xmlns:a14="http://schemas.microsoft.com/office/drawing/2010/main">
                  <a:solidFill>
                    <a:srgbClr val="FFFFFF"/>
                  </a:solidFill>
                </a14:hiddenFill>
              </a:ext>
            </a:extLst>
          </p:spPr>
        </p:pic>
      </p:grpSp>
      <p:sp>
        <p:nvSpPr>
          <p:cNvPr id="9" name="Rectangle 8"/>
          <p:cNvSpPr/>
          <p:nvPr/>
        </p:nvSpPr>
        <p:spPr>
          <a:xfrm>
            <a:off x="1943104" y="3289743"/>
            <a:ext cx="3595251" cy="523220"/>
          </a:xfrm>
          <a:prstGeom prst="rect">
            <a:avLst/>
          </a:prstGeom>
          <a:solidFill>
            <a:srgbClr val="FFF19F"/>
          </a:solidFill>
        </p:spPr>
        <p:txBody>
          <a:bodyPr wrap="square">
            <a:spAutoFit/>
          </a:bodyPr>
          <a:lstStyle/>
          <a:p>
            <a:r>
              <a:rPr lang="en-US" sz="2800" b="1" dirty="0" smtClean="0">
                <a:solidFill>
                  <a:srgbClr val="FF0000"/>
                </a:solidFill>
              </a:rPr>
              <a:t>14 </a:t>
            </a:r>
            <a:r>
              <a:rPr lang="en-US" sz="2800" b="1" dirty="0" smtClean="0">
                <a:solidFill>
                  <a:srgbClr val="FF0000"/>
                </a:solidFill>
              </a:rPr>
              <a:t>– 30% fuel to wheel</a:t>
            </a:r>
            <a:endParaRPr lang="en-US" b="1" dirty="0">
              <a:solidFill>
                <a:srgbClr val="FF0000"/>
              </a:solidFill>
            </a:endParaRPr>
          </a:p>
        </p:txBody>
      </p:sp>
      <p:sp>
        <p:nvSpPr>
          <p:cNvPr id="8" name="Rectangle 7"/>
          <p:cNvSpPr/>
          <p:nvPr/>
        </p:nvSpPr>
        <p:spPr>
          <a:xfrm>
            <a:off x="6986288" y="6330281"/>
            <a:ext cx="1279431" cy="307777"/>
          </a:xfrm>
          <a:prstGeom prst="rect">
            <a:avLst/>
          </a:prstGeom>
        </p:spPr>
        <p:txBody>
          <a:bodyPr wrap="square">
            <a:spAutoFit/>
          </a:bodyPr>
          <a:lstStyle/>
          <a:p>
            <a:r>
              <a:rPr lang="en-US" sz="1400" dirty="0" smtClean="0"/>
              <a:t>Ron Swenson</a:t>
            </a:r>
            <a:endParaRPr lang="en-US" sz="1400" dirty="0"/>
          </a:p>
        </p:txBody>
      </p:sp>
    </p:spTree>
    <p:extLst>
      <p:ext uri="{BB962C8B-B14F-4D97-AF65-F5344CB8AC3E}">
        <p14:creationId xmlns:p14="http://schemas.microsoft.com/office/powerpoint/2010/main" val="3047217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460"/>
                            </p:stCondLst>
                            <p:childTnLst>
                              <p:par>
                                <p:cTn id="9" presetID="10" presetClass="entr" presetSubtype="0" fill="hold" nodeType="afterEffect">
                                  <p:stCondLst>
                                    <p:cond delay="50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par>
                          <p:cTn id="12" fill="hold">
                            <p:stCondLst>
                              <p:cond delay="2460"/>
                            </p:stCondLst>
                            <p:childTnLst>
                              <p:par>
                                <p:cTn id="13" presetID="42" presetClass="entr" presetSubtype="0" fill="hold" grpId="0"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17</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There are additional significant problems</a:t>
            </a:r>
            <a:endParaRPr lang="en-US" sz="3400" b="1"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01389"/>
            <a:ext cx="9144000" cy="4855221"/>
          </a:xfrm>
          <a:prstGeom prst="rect">
            <a:avLst/>
          </a:prstGeom>
        </p:spPr>
      </p:pic>
      <p:sp>
        <p:nvSpPr>
          <p:cNvPr id="5" name="Rectangle 4"/>
          <p:cNvSpPr/>
          <p:nvPr/>
        </p:nvSpPr>
        <p:spPr>
          <a:xfrm>
            <a:off x="3494718" y="5952377"/>
            <a:ext cx="2154564" cy="307777"/>
          </a:xfrm>
          <a:prstGeom prst="rect">
            <a:avLst/>
          </a:prstGeom>
        </p:spPr>
        <p:txBody>
          <a:bodyPr wrap="none">
            <a:spAutoFit/>
          </a:bodyPr>
          <a:lstStyle/>
          <a:p>
            <a:r>
              <a:rPr lang="en-US" sz="1400" dirty="0"/>
              <a:t>http://tinyurl.com/kyysag3</a:t>
            </a:r>
          </a:p>
        </p:txBody>
      </p:sp>
      <p:sp>
        <p:nvSpPr>
          <p:cNvPr id="8" name="Rectangle 7"/>
          <p:cNvSpPr/>
          <p:nvPr/>
        </p:nvSpPr>
        <p:spPr>
          <a:xfrm>
            <a:off x="1129553" y="2654255"/>
            <a:ext cx="7337709" cy="523220"/>
          </a:xfrm>
          <a:prstGeom prst="rect">
            <a:avLst/>
          </a:prstGeom>
          <a:solidFill>
            <a:srgbClr val="FFF19F"/>
          </a:solidFill>
        </p:spPr>
        <p:txBody>
          <a:bodyPr wrap="square">
            <a:spAutoFit/>
          </a:bodyPr>
          <a:lstStyle/>
          <a:p>
            <a:r>
              <a:rPr lang="en-US" sz="2800" b="1" dirty="0" smtClean="0">
                <a:solidFill>
                  <a:srgbClr val="FF0000"/>
                </a:solidFill>
              </a:rPr>
              <a:t>Human use of fossil fuels is warming the planet</a:t>
            </a:r>
            <a:endParaRPr lang="en-US" b="1" dirty="0">
              <a:solidFill>
                <a:srgbClr val="FF0000"/>
              </a:solidFill>
            </a:endParaRPr>
          </a:p>
        </p:txBody>
      </p:sp>
      <p:sp>
        <p:nvSpPr>
          <p:cNvPr id="7" name="Rectangle 6"/>
          <p:cNvSpPr/>
          <p:nvPr/>
        </p:nvSpPr>
        <p:spPr>
          <a:xfrm>
            <a:off x="6986288" y="6330281"/>
            <a:ext cx="1279431" cy="307777"/>
          </a:xfrm>
          <a:prstGeom prst="rect">
            <a:avLst/>
          </a:prstGeom>
        </p:spPr>
        <p:txBody>
          <a:bodyPr wrap="square">
            <a:spAutoFit/>
          </a:bodyPr>
          <a:lstStyle/>
          <a:p>
            <a:r>
              <a:rPr lang="en-US" sz="1400" dirty="0" smtClean="0"/>
              <a:t>Ron Swenson</a:t>
            </a:r>
            <a:endParaRPr lang="en-US" sz="1400" dirty="0"/>
          </a:p>
        </p:txBody>
      </p:sp>
    </p:spTree>
    <p:extLst>
      <p:ext uri="{BB962C8B-B14F-4D97-AF65-F5344CB8AC3E}">
        <p14:creationId xmlns:p14="http://schemas.microsoft.com/office/powerpoint/2010/main" val="2402163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1000"/>
                            </p:stCondLst>
                            <p:childTnLst>
                              <p:par>
                                <p:cTn id="9" presetID="42" presetClass="entr" presetSubtype="0" fill="hold" grpId="0" nodeType="afterEffect">
                                  <p:stCondLst>
                                    <p:cond delay="100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1000"/>
                                        <p:tgtEl>
                                          <p:spTgt spid="8"/>
                                        </p:tgtEl>
                                      </p:cBhvr>
                                    </p:animEffect>
                                    <p:anim calcmode="lin" valueType="num">
                                      <p:cBhvr>
                                        <p:cTn id="12" dur="1000" fill="hold"/>
                                        <p:tgtEl>
                                          <p:spTgt spid="8"/>
                                        </p:tgtEl>
                                        <p:attrNameLst>
                                          <p:attrName>ppt_x</p:attrName>
                                        </p:attrNameLst>
                                      </p:cBhvr>
                                      <p:tavLst>
                                        <p:tav tm="0">
                                          <p:val>
                                            <p:strVal val="#ppt_x"/>
                                          </p:val>
                                        </p:tav>
                                        <p:tav tm="100000">
                                          <p:val>
                                            <p:strVal val="#ppt_x"/>
                                          </p:val>
                                        </p:tav>
                                      </p:tavLst>
                                    </p:anim>
                                    <p:anim calcmode="lin" valueType="num">
                                      <p:cBhvr>
                                        <p:cTn id="13" dur="1000" fill="hold"/>
                                        <p:tgtEl>
                                          <p:spTgt spid="8"/>
                                        </p:tgtEl>
                                        <p:attrNameLst>
                                          <p:attrName>ppt_y</p:attrName>
                                        </p:attrNameLst>
                                      </p:cBhvr>
                                      <p:tavLst>
                                        <p:tav tm="0">
                                          <p:val>
                                            <p:strVal val="#ppt_y+.1"/>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18</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There are additional significant problems</a:t>
            </a:r>
            <a:endParaRPr lang="en-US" sz="3400" b="1" dirty="0"/>
          </a:p>
        </p:txBody>
      </p:sp>
      <p:sp>
        <p:nvSpPr>
          <p:cNvPr id="7" name="Rectangle 6"/>
          <p:cNvSpPr/>
          <p:nvPr/>
        </p:nvSpPr>
        <p:spPr>
          <a:xfrm>
            <a:off x="395660" y="6284884"/>
            <a:ext cx="6295620" cy="307777"/>
          </a:xfrm>
          <a:prstGeom prst="rect">
            <a:avLst/>
          </a:prstGeom>
        </p:spPr>
        <p:txBody>
          <a:bodyPr wrap="square">
            <a:spAutoFit/>
          </a:bodyPr>
          <a:lstStyle/>
          <a:p>
            <a:r>
              <a:rPr lang="en-US" sz="1400" dirty="0"/>
              <a:t>https://flowcharts.llnl.gov/content/assets/images/energy/us/Energy_US_2015.png</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156" y="928830"/>
            <a:ext cx="9077554" cy="5305539"/>
          </a:xfrm>
          <a:prstGeom prst="rect">
            <a:avLst/>
          </a:prstGeom>
          <a:ln>
            <a:solidFill>
              <a:schemeClr val="bg1"/>
            </a:solidFill>
          </a:ln>
        </p:spPr>
      </p:pic>
      <p:sp>
        <p:nvSpPr>
          <p:cNvPr id="8" name="Rectangle 7"/>
          <p:cNvSpPr/>
          <p:nvPr/>
        </p:nvSpPr>
        <p:spPr>
          <a:xfrm>
            <a:off x="1850314" y="3082745"/>
            <a:ext cx="3829722" cy="1384995"/>
          </a:xfrm>
          <a:prstGeom prst="rect">
            <a:avLst/>
          </a:prstGeom>
          <a:solidFill>
            <a:srgbClr val="FFF19F"/>
          </a:solidFill>
        </p:spPr>
        <p:txBody>
          <a:bodyPr wrap="square">
            <a:spAutoFit/>
          </a:bodyPr>
          <a:lstStyle/>
          <a:p>
            <a:r>
              <a:rPr lang="en-US" sz="2800" b="1" dirty="0" smtClean="0">
                <a:solidFill>
                  <a:srgbClr val="FF0000"/>
                </a:solidFill>
              </a:rPr>
              <a:t>Transportation contributes significantly to GHG emissions</a:t>
            </a:r>
            <a:endParaRPr lang="en-US" b="1" dirty="0">
              <a:solidFill>
                <a:srgbClr val="FF0000"/>
              </a:solidFill>
            </a:endParaRPr>
          </a:p>
        </p:txBody>
      </p:sp>
      <p:cxnSp>
        <p:nvCxnSpPr>
          <p:cNvPr id="10" name="Straight Arrow Connector 9"/>
          <p:cNvCxnSpPr/>
          <p:nvPr/>
        </p:nvCxnSpPr>
        <p:spPr>
          <a:xfrm flipH="1">
            <a:off x="978946" y="4001845"/>
            <a:ext cx="871369" cy="879887"/>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158579" y="4826468"/>
            <a:ext cx="929797" cy="9297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4860758" y="4001845"/>
            <a:ext cx="1267326" cy="602239"/>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6986288" y="6330281"/>
            <a:ext cx="1279431" cy="307777"/>
          </a:xfrm>
          <a:prstGeom prst="rect">
            <a:avLst/>
          </a:prstGeom>
        </p:spPr>
        <p:txBody>
          <a:bodyPr wrap="square">
            <a:spAutoFit/>
          </a:bodyPr>
          <a:lstStyle/>
          <a:p>
            <a:r>
              <a:rPr lang="en-US" sz="1400" dirty="0" smtClean="0"/>
              <a:t>Ron Swenson</a:t>
            </a:r>
            <a:endParaRPr lang="en-US" sz="1400" dirty="0"/>
          </a:p>
        </p:txBody>
      </p:sp>
    </p:spTree>
    <p:extLst>
      <p:ext uri="{BB962C8B-B14F-4D97-AF65-F5344CB8AC3E}">
        <p14:creationId xmlns:p14="http://schemas.microsoft.com/office/powerpoint/2010/main" val="1094211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75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grpId="0" nodeType="withEffect">
                                  <p:stCondLst>
                                    <p:cond delay="75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42" presetClass="entr" presetSubtype="0" fill="hold" grpId="0" nodeType="withEffect">
                                  <p:stCondLst>
                                    <p:cond delay="75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anim calcmode="lin" valueType="num">
                                      <p:cBhvr>
                                        <p:cTn id="14" dur="1000" fill="hold"/>
                                        <p:tgtEl>
                                          <p:spTgt spid="8"/>
                                        </p:tgtEl>
                                        <p:attrNameLst>
                                          <p:attrName>ppt_x</p:attrName>
                                        </p:attrNameLst>
                                      </p:cBhvr>
                                      <p:tavLst>
                                        <p:tav tm="0">
                                          <p:val>
                                            <p:strVal val="#ppt_x"/>
                                          </p:val>
                                        </p:tav>
                                        <p:tav tm="100000">
                                          <p:val>
                                            <p:strVal val="#ppt_x"/>
                                          </p:val>
                                        </p:tav>
                                      </p:tavLst>
                                    </p:anim>
                                    <p:anim calcmode="lin" valueType="num">
                                      <p:cBhvr>
                                        <p:cTn id="15" dur="1000" fill="hold"/>
                                        <p:tgtEl>
                                          <p:spTgt spid="8"/>
                                        </p:tgtEl>
                                        <p:attrNameLst>
                                          <p:attrName>ppt_y</p:attrName>
                                        </p:attrNameLst>
                                      </p:cBhvr>
                                      <p:tavLst>
                                        <p:tav tm="0">
                                          <p:val>
                                            <p:strVal val="#ppt_y+.1"/>
                                          </p:val>
                                        </p:tav>
                                        <p:tav tm="100000">
                                          <p:val>
                                            <p:strVal val="#ppt_y"/>
                                          </p:val>
                                        </p:tav>
                                      </p:tavLst>
                                    </p:anim>
                                  </p:childTnLst>
                                </p:cTn>
                              </p:par>
                            </p:childTnLst>
                          </p:cTn>
                        </p:par>
                        <p:par>
                          <p:cTn id="16" fill="hold">
                            <p:stCondLst>
                              <p:cond delay="1750"/>
                            </p:stCondLst>
                            <p:childTnLst>
                              <p:par>
                                <p:cTn id="17" presetID="22" presetClass="entr" presetSubtype="1"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1000"/>
                                        <p:tgtEl>
                                          <p:spTgt spid="10"/>
                                        </p:tgtEl>
                                      </p:cBhvr>
                                    </p:animEffect>
                                  </p:childTnLst>
                                </p:cTn>
                              </p:par>
                            </p:childTnLst>
                          </p:cTn>
                        </p:par>
                        <p:par>
                          <p:cTn id="20" fill="hold">
                            <p:stCondLst>
                              <p:cond delay="2750"/>
                            </p:stCondLst>
                            <p:childTnLst>
                              <p:par>
                                <p:cTn id="21" presetID="21" presetClass="entr" presetSubtype="1" fill="hold" grpId="0" nodeType="after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heel(1)">
                                      <p:cBhvr>
                                        <p:cTn id="23" dur="1500"/>
                                        <p:tgtEl>
                                          <p:spTgt spid="11"/>
                                        </p:tgtEl>
                                      </p:cBhvr>
                                    </p:animEffect>
                                  </p:childTnLst>
                                </p:cTn>
                              </p:par>
                            </p:childTnLst>
                          </p:cTn>
                        </p:par>
                        <p:par>
                          <p:cTn id="24" fill="hold">
                            <p:stCondLst>
                              <p:cond delay="4250"/>
                            </p:stCondLst>
                            <p:childTnLst>
                              <p:par>
                                <p:cTn id="25" presetID="42" presetClass="path" presetSubtype="0" accel="50000" decel="50000" fill="hold" grpId="1" nodeType="afterEffect">
                                  <p:stCondLst>
                                    <p:cond delay="0"/>
                                  </p:stCondLst>
                                  <p:childTnLst>
                                    <p:animMotion origin="layout" path="M 8.33333E-7 -7.5428E-7 L 0.64983 -0.06478 " pathEditMode="relative" rAng="0" ptsTypes="AA">
                                      <p:cBhvr>
                                        <p:cTn id="26" dur="1000" fill="hold"/>
                                        <p:tgtEl>
                                          <p:spTgt spid="11"/>
                                        </p:tgtEl>
                                        <p:attrNameLst>
                                          <p:attrName>ppt_x</p:attrName>
                                          <p:attrName>ppt_y</p:attrName>
                                        </p:attrNameLst>
                                      </p:cBhvr>
                                      <p:rCtr x="32483" y="-3239"/>
                                    </p:animMotion>
                                  </p:childTnLst>
                                </p:cTn>
                              </p:par>
                            </p:childTnLst>
                          </p:cTn>
                        </p:par>
                        <p:par>
                          <p:cTn id="27" fill="hold">
                            <p:stCondLst>
                              <p:cond delay="5250"/>
                            </p:stCondLst>
                            <p:childTnLst>
                              <p:par>
                                <p:cTn id="28" presetID="22" presetClass="entr" presetSubtype="1"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up)">
                                      <p:cBhvr>
                                        <p:cTn id="30" dur="750"/>
                                        <p:tgtEl>
                                          <p:spTgt spid="13"/>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11" grpId="0" animBg="1"/>
      <p:bldP spid="11" grpId="1" animBg="1"/>
      <p:bldP spid="1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19</a:t>
            </a:fld>
            <a:endParaRPr lang="en-US" dirty="0"/>
          </a:p>
        </p:txBody>
      </p:sp>
      <p:sp>
        <p:nvSpPr>
          <p:cNvPr id="2" name="Title 1"/>
          <p:cNvSpPr>
            <a:spLocks noGrp="1"/>
          </p:cNvSpPr>
          <p:nvPr>
            <p:ph type="title" idx="4294967295"/>
          </p:nvPr>
        </p:nvSpPr>
        <p:spPr>
          <a:xfrm>
            <a:off x="335916" y="13370"/>
            <a:ext cx="8229600" cy="938212"/>
          </a:xfrm>
        </p:spPr>
        <p:txBody>
          <a:bodyPr>
            <a:normAutofit fontScale="90000"/>
          </a:bodyPr>
          <a:lstStyle/>
          <a:p>
            <a:pPr algn="l"/>
            <a:r>
              <a:rPr lang="en-US" sz="3400" b="1" dirty="0" smtClean="0"/>
              <a:t>Finally, the world is beginning to get serious about solving climate change</a:t>
            </a:r>
            <a:endParaRPr lang="en-US" sz="3400" b="1" dirty="0"/>
          </a:p>
        </p:txBody>
      </p:sp>
      <p:grpSp>
        <p:nvGrpSpPr>
          <p:cNvPr id="12" name="Group 11"/>
          <p:cNvGrpSpPr/>
          <p:nvPr/>
        </p:nvGrpSpPr>
        <p:grpSpPr>
          <a:xfrm>
            <a:off x="54551" y="1382387"/>
            <a:ext cx="4576864" cy="4795221"/>
            <a:chOff x="272375" y="1561289"/>
            <a:chExt cx="4576864" cy="4795221"/>
          </a:xfrm>
        </p:grpSpPr>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2375" y="1561289"/>
              <a:ext cx="4576864" cy="4576864"/>
            </a:xfrm>
            <a:prstGeom prst="rect">
              <a:avLst/>
            </a:prstGeom>
          </p:spPr>
        </p:pic>
        <p:sp>
          <p:nvSpPr>
            <p:cNvPr id="15" name="Rectangle 14"/>
            <p:cNvSpPr/>
            <p:nvPr/>
          </p:nvSpPr>
          <p:spPr>
            <a:xfrm>
              <a:off x="1596723" y="6094900"/>
              <a:ext cx="1694695" cy="261610"/>
            </a:xfrm>
            <a:prstGeom prst="rect">
              <a:avLst/>
            </a:prstGeom>
          </p:spPr>
          <p:txBody>
            <a:bodyPr wrap="none">
              <a:spAutoFit/>
            </a:bodyPr>
            <a:lstStyle/>
            <a:p>
              <a:r>
                <a:rPr lang="en-US" sz="1100" dirty="0"/>
                <a:t>http://tinyurl.com/l9uhgjv</a:t>
              </a:r>
            </a:p>
          </p:txBody>
        </p:sp>
      </p:grpSp>
      <p:sp>
        <p:nvSpPr>
          <p:cNvPr id="16" name="Rectangle 15"/>
          <p:cNvSpPr/>
          <p:nvPr/>
        </p:nvSpPr>
        <p:spPr>
          <a:xfrm>
            <a:off x="3529931" y="1531472"/>
            <a:ext cx="5148949" cy="2354491"/>
          </a:xfrm>
          <a:prstGeom prst="rect">
            <a:avLst/>
          </a:prstGeom>
        </p:spPr>
        <p:txBody>
          <a:bodyPr wrap="square">
            <a:spAutoFit/>
          </a:bodyPr>
          <a:lstStyle/>
          <a:p>
            <a:pPr algn="ctr"/>
            <a:r>
              <a:rPr lang="en-US" sz="2400" dirty="0"/>
              <a:t>Rio Earth Summit in </a:t>
            </a:r>
            <a:r>
              <a:rPr lang="en-US" sz="2400" dirty="0" smtClean="0"/>
              <a:t>1992</a:t>
            </a:r>
          </a:p>
          <a:p>
            <a:pPr algn="ctr">
              <a:lnSpc>
                <a:spcPts val="1500"/>
              </a:lnSpc>
            </a:pPr>
            <a:r>
              <a:rPr lang="en-US" sz="2400" dirty="0" smtClean="0">
                <a:sym typeface="Wingdings"/>
              </a:rPr>
              <a:t></a:t>
            </a:r>
            <a:endParaRPr lang="en-US" sz="2400" dirty="0" smtClean="0"/>
          </a:p>
          <a:p>
            <a:pPr algn="ctr">
              <a:lnSpc>
                <a:spcPts val="1500"/>
              </a:lnSpc>
            </a:pPr>
            <a:r>
              <a:rPr lang="en-US" sz="2400" dirty="0" smtClean="0">
                <a:sym typeface="Wingdings"/>
              </a:rPr>
              <a:t></a:t>
            </a:r>
            <a:endParaRPr lang="en-US" sz="2400" dirty="0"/>
          </a:p>
          <a:p>
            <a:pPr algn="ctr">
              <a:lnSpc>
                <a:spcPts val="1500"/>
              </a:lnSpc>
            </a:pPr>
            <a:r>
              <a:rPr lang="en-US" sz="2400" dirty="0">
                <a:sym typeface="Wingdings"/>
              </a:rPr>
              <a:t></a:t>
            </a:r>
            <a:endParaRPr lang="en-US" sz="2400" dirty="0"/>
          </a:p>
          <a:p>
            <a:pPr algn="ctr"/>
            <a:r>
              <a:rPr lang="en-US" sz="2400" dirty="0" smtClean="0"/>
              <a:t>Kyoto Protocol 2005 </a:t>
            </a:r>
          </a:p>
          <a:p>
            <a:pPr algn="ctr">
              <a:lnSpc>
                <a:spcPts val="1500"/>
              </a:lnSpc>
            </a:pPr>
            <a:r>
              <a:rPr lang="en-US" sz="2400" dirty="0">
                <a:sym typeface="Wingdings"/>
              </a:rPr>
              <a:t></a:t>
            </a:r>
            <a:endParaRPr lang="en-US" sz="2400" dirty="0"/>
          </a:p>
          <a:p>
            <a:pPr algn="ctr">
              <a:lnSpc>
                <a:spcPts val="1500"/>
              </a:lnSpc>
            </a:pPr>
            <a:r>
              <a:rPr lang="en-US" sz="2400" dirty="0">
                <a:sym typeface="Wingdings"/>
              </a:rPr>
              <a:t></a:t>
            </a:r>
            <a:endParaRPr lang="en-US" sz="2400" dirty="0"/>
          </a:p>
          <a:p>
            <a:pPr algn="ctr">
              <a:lnSpc>
                <a:spcPts val="1500"/>
              </a:lnSpc>
            </a:pPr>
            <a:r>
              <a:rPr lang="en-US" sz="2400" dirty="0">
                <a:sym typeface="Wingdings"/>
              </a:rPr>
              <a:t></a:t>
            </a:r>
            <a:endParaRPr lang="en-US" sz="2400" dirty="0"/>
          </a:p>
          <a:p>
            <a:pPr algn="ctr"/>
            <a:r>
              <a:rPr lang="en-US" sz="2400" dirty="0" smtClean="0"/>
              <a:t>Paris Climate Conference (COP21) 2015</a:t>
            </a:r>
            <a:endParaRPr lang="en-US" sz="2400" dirty="0"/>
          </a:p>
        </p:txBody>
      </p:sp>
      <p:sp>
        <p:nvSpPr>
          <p:cNvPr id="17" name="Rectangle 16"/>
          <p:cNvSpPr/>
          <p:nvPr/>
        </p:nvSpPr>
        <p:spPr>
          <a:xfrm>
            <a:off x="3710235" y="4127836"/>
            <a:ext cx="4968645" cy="1015663"/>
          </a:xfrm>
          <a:prstGeom prst="rect">
            <a:avLst/>
          </a:prstGeom>
        </p:spPr>
        <p:txBody>
          <a:bodyPr wrap="square">
            <a:spAutoFit/>
          </a:bodyPr>
          <a:lstStyle/>
          <a:p>
            <a:r>
              <a:rPr lang="en-US" sz="2000" dirty="0" smtClean="0"/>
              <a:t>A global </a:t>
            </a:r>
            <a:r>
              <a:rPr lang="en-US" sz="2000" dirty="0"/>
              <a:t>action plan to put the world on track to avoid dangerous climate change by limiting global warming to well below 2°C</a:t>
            </a:r>
          </a:p>
        </p:txBody>
      </p:sp>
      <p:sp>
        <p:nvSpPr>
          <p:cNvPr id="18" name="Rectangle 17"/>
          <p:cNvSpPr/>
          <p:nvPr/>
        </p:nvSpPr>
        <p:spPr>
          <a:xfrm>
            <a:off x="4009856" y="5383628"/>
            <a:ext cx="4669024" cy="461665"/>
          </a:xfrm>
          <a:prstGeom prst="rect">
            <a:avLst/>
          </a:prstGeom>
        </p:spPr>
        <p:txBody>
          <a:bodyPr wrap="square">
            <a:spAutoFit/>
          </a:bodyPr>
          <a:lstStyle/>
          <a:p>
            <a:r>
              <a:rPr lang="en-US" sz="2400" b="1" dirty="0" smtClean="0"/>
              <a:t>Move toward renewable energy!</a:t>
            </a:r>
            <a:endParaRPr lang="en-US" sz="2400" b="1" dirty="0"/>
          </a:p>
        </p:txBody>
      </p:sp>
      <p:sp>
        <p:nvSpPr>
          <p:cNvPr id="19" name="Rectangle 18"/>
          <p:cNvSpPr/>
          <p:nvPr/>
        </p:nvSpPr>
        <p:spPr>
          <a:xfrm>
            <a:off x="4009856" y="5383628"/>
            <a:ext cx="4388289" cy="461665"/>
          </a:xfrm>
          <a:prstGeom prst="rect">
            <a:avLst/>
          </a:prstGeom>
          <a:noFill/>
          <a:ln w="349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6986288" y="6330281"/>
            <a:ext cx="1279431" cy="307777"/>
          </a:xfrm>
          <a:prstGeom prst="rect">
            <a:avLst/>
          </a:prstGeom>
        </p:spPr>
        <p:txBody>
          <a:bodyPr wrap="square">
            <a:spAutoFit/>
          </a:bodyPr>
          <a:lstStyle/>
          <a:p>
            <a:r>
              <a:rPr lang="en-US" sz="1400" dirty="0" smtClean="0"/>
              <a:t>Ron Swenson</a:t>
            </a:r>
            <a:endParaRPr lang="en-US" sz="1400" dirty="0"/>
          </a:p>
        </p:txBody>
      </p:sp>
    </p:spTree>
    <p:extLst>
      <p:ext uri="{BB962C8B-B14F-4D97-AF65-F5344CB8AC3E}">
        <p14:creationId xmlns:p14="http://schemas.microsoft.com/office/powerpoint/2010/main" val="863076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xEl>
                                              <p:pRg st="1" end="1"/>
                                            </p:txEl>
                                          </p:spTgt>
                                        </p:tgtEl>
                                        <p:attrNameLst>
                                          <p:attrName>style.visibility</p:attrName>
                                        </p:attrNameLst>
                                      </p:cBhvr>
                                      <p:to>
                                        <p:strVal val="visible"/>
                                      </p:to>
                                    </p:set>
                                    <p:animEffect transition="in" filter="fade">
                                      <p:cBhvr>
                                        <p:cTn id="11" dur="100"/>
                                        <p:tgtEl>
                                          <p:spTgt spid="16">
                                            <p:txEl>
                                              <p:pRg st="1" end="1"/>
                                            </p:txEl>
                                          </p:spTgt>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16">
                                            <p:txEl>
                                              <p:pRg st="2" end="2"/>
                                            </p:txEl>
                                          </p:spTgt>
                                        </p:tgtEl>
                                        <p:attrNameLst>
                                          <p:attrName>style.visibility</p:attrName>
                                        </p:attrNameLst>
                                      </p:cBhvr>
                                      <p:to>
                                        <p:strVal val="visible"/>
                                      </p:to>
                                    </p:set>
                                    <p:animEffect transition="in" filter="fade">
                                      <p:cBhvr>
                                        <p:cTn id="15" dur="100"/>
                                        <p:tgtEl>
                                          <p:spTgt spid="16">
                                            <p:txEl>
                                              <p:pRg st="2" end="2"/>
                                            </p:txEl>
                                          </p:spTgt>
                                        </p:tgtEl>
                                      </p:cBhvr>
                                    </p:animEffect>
                                  </p:childTnLst>
                                </p:cTn>
                              </p:par>
                            </p:childTnLst>
                          </p:cTn>
                        </p:par>
                        <p:par>
                          <p:cTn id="16" fill="hold">
                            <p:stCondLst>
                              <p:cond delay="700"/>
                            </p:stCondLst>
                            <p:childTnLst>
                              <p:par>
                                <p:cTn id="17" presetID="10" presetClass="entr" presetSubtype="0" fill="hold" nodeType="afterEffect">
                                  <p:stCondLst>
                                    <p:cond delay="0"/>
                                  </p:stCondLst>
                                  <p:childTnLst>
                                    <p:set>
                                      <p:cBhvr>
                                        <p:cTn id="18" dur="1" fill="hold">
                                          <p:stCondLst>
                                            <p:cond delay="0"/>
                                          </p:stCondLst>
                                        </p:cTn>
                                        <p:tgtEl>
                                          <p:spTgt spid="16">
                                            <p:txEl>
                                              <p:pRg st="3" end="3"/>
                                            </p:txEl>
                                          </p:spTgt>
                                        </p:tgtEl>
                                        <p:attrNameLst>
                                          <p:attrName>style.visibility</p:attrName>
                                        </p:attrNameLst>
                                      </p:cBhvr>
                                      <p:to>
                                        <p:strVal val="visible"/>
                                      </p:to>
                                    </p:set>
                                    <p:animEffect transition="in" filter="fade">
                                      <p:cBhvr>
                                        <p:cTn id="19" dur="100"/>
                                        <p:tgtEl>
                                          <p:spTgt spid="16">
                                            <p:txEl>
                                              <p:pRg st="3" end="3"/>
                                            </p:txEl>
                                          </p:spTgt>
                                        </p:tgtEl>
                                      </p:cBhvr>
                                    </p:animEffect>
                                  </p:childTnLst>
                                </p:cTn>
                              </p:par>
                            </p:childTnLst>
                          </p:cTn>
                        </p:par>
                        <p:par>
                          <p:cTn id="20" fill="hold">
                            <p:stCondLst>
                              <p:cond delay="800"/>
                            </p:stCondLst>
                            <p:childTnLst>
                              <p:par>
                                <p:cTn id="21" presetID="10" presetClass="entr" presetSubtype="0" fill="hold" nodeType="afterEffect">
                                  <p:stCondLst>
                                    <p:cond delay="0"/>
                                  </p:stCondLst>
                                  <p:childTnLst>
                                    <p:set>
                                      <p:cBhvr>
                                        <p:cTn id="22" dur="1" fill="hold">
                                          <p:stCondLst>
                                            <p:cond delay="0"/>
                                          </p:stCondLst>
                                        </p:cTn>
                                        <p:tgtEl>
                                          <p:spTgt spid="16">
                                            <p:txEl>
                                              <p:pRg st="4" end="4"/>
                                            </p:txEl>
                                          </p:spTgt>
                                        </p:tgtEl>
                                        <p:attrNameLst>
                                          <p:attrName>style.visibility</p:attrName>
                                        </p:attrNameLst>
                                      </p:cBhvr>
                                      <p:to>
                                        <p:strVal val="visible"/>
                                      </p:to>
                                    </p:set>
                                    <p:animEffect transition="in" filter="fade">
                                      <p:cBhvr>
                                        <p:cTn id="23" dur="500"/>
                                        <p:tgtEl>
                                          <p:spTgt spid="16">
                                            <p:txEl>
                                              <p:pRg st="4" end="4"/>
                                            </p:txEl>
                                          </p:spTgt>
                                        </p:tgtEl>
                                      </p:cBhvr>
                                    </p:animEffect>
                                  </p:childTnLst>
                                </p:cTn>
                              </p:par>
                            </p:childTnLst>
                          </p:cTn>
                        </p:par>
                        <p:par>
                          <p:cTn id="24" fill="hold">
                            <p:stCondLst>
                              <p:cond delay="1300"/>
                            </p:stCondLst>
                            <p:childTnLst>
                              <p:par>
                                <p:cTn id="25" presetID="10" presetClass="entr" presetSubtype="0" fill="hold" nodeType="afterEffect">
                                  <p:stCondLst>
                                    <p:cond delay="0"/>
                                  </p:stCondLst>
                                  <p:childTnLst>
                                    <p:set>
                                      <p:cBhvr>
                                        <p:cTn id="26" dur="1" fill="hold">
                                          <p:stCondLst>
                                            <p:cond delay="0"/>
                                          </p:stCondLst>
                                        </p:cTn>
                                        <p:tgtEl>
                                          <p:spTgt spid="16">
                                            <p:txEl>
                                              <p:pRg st="5" end="5"/>
                                            </p:txEl>
                                          </p:spTgt>
                                        </p:tgtEl>
                                        <p:attrNameLst>
                                          <p:attrName>style.visibility</p:attrName>
                                        </p:attrNameLst>
                                      </p:cBhvr>
                                      <p:to>
                                        <p:strVal val="visible"/>
                                      </p:to>
                                    </p:set>
                                    <p:animEffect transition="in" filter="fade">
                                      <p:cBhvr>
                                        <p:cTn id="27" dur="100"/>
                                        <p:tgtEl>
                                          <p:spTgt spid="16">
                                            <p:txEl>
                                              <p:pRg st="5" end="5"/>
                                            </p:txEl>
                                          </p:spTgt>
                                        </p:tgtEl>
                                      </p:cBhvr>
                                    </p:animEffect>
                                  </p:childTnLst>
                                </p:cTn>
                              </p:par>
                            </p:childTnLst>
                          </p:cTn>
                        </p:par>
                        <p:par>
                          <p:cTn id="28" fill="hold">
                            <p:stCondLst>
                              <p:cond delay="1400"/>
                            </p:stCondLst>
                            <p:childTnLst>
                              <p:par>
                                <p:cTn id="29" presetID="10" presetClass="entr" presetSubtype="0" fill="hold" nodeType="afterEffect">
                                  <p:stCondLst>
                                    <p:cond delay="0"/>
                                  </p:stCondLst>
                                  <p:childTnLst>
                                    <p:set>
                                      <p:cBhvr>
                                        <p:cTn id="30" dur="1" fill="hold">
                                          <p:stCondLst>
                                            <p:cond delay="0"/>
                                          </p:stCondLst>
                                        </p:cTn>
                                        <p:tgtEl>
                                          <p:spTgt spid="16">
                                            <p:txEl>
                                              <p:pRg st="6" end="6"/>
                                            </p:txEl>
                                          </p:spTgt>
                                        </p:tgtEl>
                                        <p:attrNameLst>
                                          <p:attrName>style.visibility</p:attrName>
                                        </p:attrNameLst>
                                      </p:cBhvr>
                                      <p:to>
                                        <p:strVal val="visible"/>
                                      </p:to>
                                    </p:set>
                                    <p:animEffect transition="in" filter="fade">
                                      <p:cBhvr>
                                        <p:cTn id="31" dur="100"/>
                                        <p:tgtEl>
                                          <p:spTgt spid="16">
                                            <p:txEl>
                                              <p:pRg st="6" end="6"/>
                                            </p:txEl>
                                          </p:spTgt>
                                        </p:tgtEl>
                                      </p:cBhvr>
                                    </p:animEffect>
                                  </p:childTnLst>
                                </p:cTn>
                              </p:par>
                            </p:childTnLst>
                          </p:cTn>
                        </p:par>
                        <p:par>
                          <p:cTn id="32" fill="hold">
                            <p:stCondLst>
                              <p:cond delay="1500"/>
                            </p:stCondLst>
                            <p:childTnLst>
                              <p:par>
                                <p:cTn id="33" presetID="10" presetClass="entr" presetSubtype="0" fill="hold" nodeType="afterEffect">
                                  <p:stCondLst>
                                    <p:cond delay="0"/>
                                  </p:stCondLst>
                                  <p:childTnLst>
                                    <p:set>
                                      <p:cBhvr>
                                        <p:cTn id="34" dur="1" fill="hold">
                                          <p:stCondLst>
                                            <p:cond delay="0"/>
                                          </p:stCondLst>
                                        </p:cTn>
                                        <p:tgtEl>
                                          <p:spTgt spid="16">
                                            <p:txEl>
                                              <p:pRg st="7" end="7"/>
                                            </p:txEl>
                                          </p:spTgt>
                                        </p:tgtEl>
                                        <p:attrNameLst>
                                          <p:attrName>style.visibility</p:attrName>
                                        </p:attrNameLst>
                                      </p:cBhvr>
                                      <p:to>
                                        <p:strVal val="visible"/>
                                      </p:to>
                                    </p:set>
                                    <p:animEffect transition="in" filter="fade">
                                      <p:cBhvr>
                                        <p:cTn id="35" dur="100"/>
                                        <p:tgtEl>
                                          <p:spTgt spid="16">
                                            <p:txEl>
                                              <p:pRg st="7" end="7"/>
                                            </p:txEl>
                                          </p:spTgt>
                                        </p:tgtEl>
                                      </p:cBhvr>
                                    </p:animEffect>
                                  </p:childTnLst>
                                </p:cTn>
                              </p:par>
                            </p:childTnLst>
                          </p:cTn>
                        </p:par>
                        <p:par>
                          <p:cTn id="36" fill="hold">
                            <p:stCondLst>
                              <p:cond delay="1600"/>
                            </p:stCondLst>
                            <p:childTnLst>
                              <p:par>
                                <p:cTn id="37" presetID="10" presetClass="entr" presetSubtype="0" fill="hold" nodeType="afterEffect">
                                  <p:stCondLst>
                                    <p:cond delay="0"/>
                                  </p:stCondLst>
                                  <p:childTnLst>
                                    <p:set>
                                      <p:cBhvr>
                                        <p:cTn id="38" dur="1" fill="hold">
                                          <p:stCondLst>
                                            <p:cond delay="0"/>
                                          </p:stCondLst>
                                        </p:cTn>
                                        <p:tgtEl>
                                          <p:spTgt spid="16">
                                            <p:txEl>
                                              <p:pRg st="8" end="8"/>
                                            </p:txEl>
                                          </p:spTgt>
                                        </p:tgtEl>
                                        <p:attrNameLst>
                                          <p:attrName>style.visibility</p:attrName>
                                        </p:attrNameLst>
                                      </p:cBhvr>
                                      <p:to>
                                        <p:strVal val="visible"/>
                                      </p:to>
                                    </p:set>
                                    <p:animEffect transition="in" filter="fade">
                                      <p:cBhvr>
                                        <p:cTn id="39" dur="500"/>
                                        <p:tgtEl>
                                          <p:spTgt spid="16">
                                            <p:txEl>
                                              <p:pRg st="8" end="8"/>
                                            </p:txEl>
                                          </p:spTgt>
                                        </p:tgtEl>
                                      </p:cBhvr>
                                    </p:animEffect>
                                  </p:childTnLst>
                                </p:cTn>
                              </p:par>
                              <p:par>
                                <p:cTn id="40" presetID="6" presetClass="entr" presetSubtype="16"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2000"/>
                                        <p:tgtEl>
                                          <p:spTgt spid="12"/>
                                        </p:tgtEl>
                                      </p:cBhvr>
                                    </p:animEffect>
                                  </p:childTnLst>
                                </p:cTn>
                              </p:par>
                            </p:childTnLst>
                          </p:cTn>
                        </p:par>
                        <p:par>
                          <p:cTn id="43" fill="hold">
                            <p:stCondLst>
                              <p:cond delay="3600"/>
                            </p:stCondLst>
                            <p:childTnLst>
                              <p:par>
                                <p:cTn id="44" presetID="42" presetClass="entr" presetSubtype="0" fill="hold" grpId="0" nodeType="afterEffect">
                                  <p:stCondLst>
                                    <p:cond delay="0"/>
                                  </p:stCondLst>
                                  <p:childTnLst>
                                    <p:set>
                                      <p:cBhvr>
                                        <p:cTn id="45" dur="1" fill="hold">
                                          <p:stCondLst>
                                            <p:cond delay="0"/>
                                          </p:stCondLst>
                                        </p:cTn>
                                        <p:tgtEl>
                                          <p:spTgt spid="17"/>
                                        </p:tgtEl>
                                        <p:attrNameLst>
                                          <p:attrName>style.visibility</p:attrName>
                                        </p:attrNameLst>
                                      </p:cBhvr>
                                      <p:to>
                                        <p:strVal val="visible"/>
                                      </p:to>
                                    </p:set>
                                    <p:animEffect transition="in" filter="fade">
                                      <p:cBhvr>
                                        <p:cTn id="46" dur="1000"/>
                                        <p:tgtEl>
                                          <p:spTgt spid="17"/>
                                        </p:tgtEl>
                                      </p:cBhvr>
                                    </p:animEffect>
                                    <p:anim calcmode="lin" valueType="num">
                                      <p:cBhvr>
                                        <p:cTn id="47" dur="1000" fill="hold"/>
                                        <p:tgtEl>
                                          <p:spTgt spid="17"/>
                                        </p:tgtEl>
                                        <p:attrNameLst>
                                          <p:attrName>ppt_x</p:attrName>
                                        </p:attrNameLst>
                                      </p:cBhvr>
                                      <p:tavLst>
                                        <p:tav tm="0">
                                          <p:val>
                                            <p:strVal val="#ppt_x"/>
                                          </p:val>
                                        </p:tav>
                                        <p:tav tm="100000">
                                          <p:val>
                                            <p:strVal val="#ppt_x"/>
                                          </p:val>
                                        </p:tav>
                                      </p:tavLst>
                                    </p:anim>
                                    <p:anim calcmode="lin" valueType="num">
                                      <p:cBhvr>
                                        <p:cTn id="48"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iterate type="lt">
                                    <p:tmPct val="6000"/>
                                  </p:iterate>
                                  <p:childTnLst>
                                    <p:set>
                                      <p:cBhvr>
                                        <p:cTn id="52" dur="1" fill="hold">
                                          <p:stCondLst>
                                            <p:cond delay="0"/>
                                          </p:stCondLst>
                                        </p:cTn>
                                        <p:tgtEl>
                                          <p:spTgt spid="18"/>
                                        </p:tgtEl>
                                        <p:attrNameLst>
                                          <p:attrName>style.visibility</p:attrName>
                                        </p:attrNameLst>
                                      </p:cBhvr>
                                      <p:to>
                                        <p:strVal val="visible"/>
                                      </p:to>
                                    </p:set>
                                    <p:animEffect transition="in" filter="fade">
                                      <p:cBhvr>
                                        <p:cTn id="53" dur="500"/>
                                        <p:tgtEl>
                                          <p:spTgt spid="18"/>
                                        </p:tgtEl>
                                      </p:cBhvr>
                                    </p:animEffect>
                                  </p:childTnLst>
                                </p:cTn>
                              </p:par>
                              <p:par>
                                <p:cTn id="54" presetID="21" presetClass="entr" presetSubtype="1" fill="hold" grpId="0" nodeType="withEffect">
                                  <p:stCondLst>
                                    <p:cond delay="0"/>
                                  </p:stCondLst>
                                  <p:childTnLst>
                                    <p:set>
                                      <p:cBhvr>
                                        <p:cTn id="55" dur="1" fill="hold">
                                          <p:stCondLst>
                                            <p:cond delay="0"/>
                                          </p:stCondLst>
                                        </p:cTn>
                                        <p:tgtEl>
                                          <p:spTgt spid="19"/>
                                        </p:tgtEl>
                                        <p:attrNameLst>
                                          <p:attrName>style.visibility</p:attrName>
                                        </p:attrNameLst>
                                      </p:cBhvr>
                                      <p:to>
                                        <p:strVal val="visible"/>
                                      </p:to>
                                    </p:set>
                                    <p:animEffect transition="in" filter="wheel(1)">
                                      <p:cBhvr>
                                        <p:cTn id="56" dur="1250"/>
                                        <p:tgtEl>
                                          <p:spTgt spid="1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fade">
                                      <p:cBhvr>
                                        <p:cTn id="5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animBg="1"/>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Garages have an important place in the lore of Silicon Valley</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dirty="0"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2</a:t>
            </a:fld>
            <a:endParaRPr lang="en-US" dirty="0"/>
          </a:p>
        </p:txBody>
      </p:sp>
      <p:pic>
        <p:nvPicPr>
          <p:cNvPr id="8194" name="Picture 2" descr="https://4.bp.blogspot.com/-uGz6pjS9Poo/V7fiwog64gI/AAAAAAAABvo/dTyMIm7edRY6ZGSJPsUKGJL7VivyAIumQCLcB/s320/HP_garage_fron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2148" y="1842180"/>
            <a:ext cx="3813929" cy="28604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https://2.bp.blogspot.com/-j1qZzGbCrt8/V7fiwFrAD4I/AAAAAAAABvg/oggaTK3M9MoVXkfcWQaBLoYOwAhJr5hFQCEw/s1600/jobs%2Bgarage.CF011928.web_-1200x898.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3390" t="8395" b="9676"/>
          <a:stretch/>
        </p:blipFill>
        <p:spPr bwMode="auto">
          <a:xfrm>
            <a:off x="4560742" y="1826621"/>
            <a:ext cx="4062856" cy="2876007"/>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936361" y="3678909"/>
            <a:ext cx="2905501" cy="938700"/>
          </a:xfrm>
          <a:prstGeom prst="rect">
            <a:avLst/>
          </a:prstGeom>
          <a:solidFill>
            <a:schemeClr val="bg1">
              <a:lumMod val="85000"/>
              <a:alpha val="60000"/>
            </a:schemeClr>
          </a:solidFill>
        </p:spPr>
        <p:txBody>
          <a:bodyPr vert="horz" lIns="91440" tIns="45720" rIns="91440" bIns="45720" rtlCol="0" anchor="ctr">
            <a:normAutofit fontScale="97500"/>
          </a:bodyPr>
          <a:lstStyle>
            <a:lvl1pPr algn="ctr" defTabSz="914400" rtl="0" eaLnBrk="1" latinLnBrk="0" hangingPunct="1">
              <a:lnSpc>
                <a:spcPts val="3700"/>
              </a:lnSpc>
              <a:spcBef>
                <a:spcPct val="0"/>
              </a:spcBef>
              <a:buNone/>
              <a:defRPr sz="3600" kern="1200">
                <a:solidFill>
                  <a:schemeClr val="tx1"/>
                </a:solidFill>
                <a:latin typeface="+mj-lt"/>
                <a:ea typeface="+mj-ea"/>
                <a:cs typeface="+mj-cs"/>
              </a:defRPr>
            </a:lvl1pPr>
          </a:lstStyle>
          <a:p>
            <a:pPr algn="l"/>
            <a:r>
              <a:rPr lang="en-US" dirty="0" smtClean="0"/>
              <a:t>Bill and Dave’s</a:t>
            </a:r>
            <a:endParaRPr lang="en-US" dirty="0"/>
          </a:p>
        </p:txBody>
      </p:sp>
      <p:sp>
        <p:nvSpPr>
          <p:cNvPr id="18" name="Title 1"/>
          <p:cNvSpPr txBox="1">
            <a:spLocks/>
          </p:cNvSpPr>
          <p:nvPr/>
        </p:nvSpPr>
        <p:spPr>
          <a:xfrm>
            <a:off x="5117274" y="3685154"/>
            <a:ext cx="2905501" cy="938700"/>
          </a:xfrm>
          <a:prstGeom prst="rect">
            <a:avLst/>
          </a:prstGeom>
          <a:solidFill>
            <a:schemeClr val="bg1">
              <a:lumMod val="85000"/>
              <a:alpha val="60000"/>
            </a:schemeClr>
          </a:solidFill>
        </p:spPr>
        <p:txBody>
          <a:bodyPr vert="horz" lIns="91440" tIns="45720" rIns="91440" bIns="45720" rtlCol="0" anchor="ctr">
            <a:normAutofit fontScale="97500"/>
          </a:bodyPr>
          <a:lstStyle>
            <a:lvl1pPr algn="ctr" defTabSz="914400" rtl="0" eaLnBrk="1" latinLnBrk="0" hangingPunct="1">
              <a:lnSpc>
                <a:spcPts val="3700"/>
              </a:lnSpc>
              <a:spcBef>
                <a:spcPct val="0"/>
              </a:spcBef>
              <a:buNone/>
              <a:defRPr sz="3600" kern="1200">
                <a:solidFill>
                  <a:schemeClr val="tx1"/>
                </a:solidFill>
                <a:latin typeface="+mj-lt"/>
                <a:ea typeface="+mj-ea"/>
                <a:cs typeface="+mj-cs"/>
              </a:defRPr>
            </a:lvl1pPr>
          </a:lstStyle>
          <a:p>
            <a:pPr algn="l"/>
            <a:r>
              <a:rPr lang="en-US" dirty="0"/>
              <a:t>Steve’s parents</a:t>
            </a:r>
            <a:endParaRPr lang="en-US" dirty="0"/>
          </a:p>
        </p:txBody>
      </p:sp>
    </p:spTree>
    <p:extLst>
      <p:ext uri="{BB962C8B-B14F-4D97-AF65-F5344CB8AC3E}">
        <p14:creationId xmlns:p14="http://schemas.microsoft.com/office/powerpoint/2010/main" val="33153433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750"/>
                            </p:stCondLst>
                            <p:childTnLst>
                              <p:par>
                                <p:cTn id="9" presetID="10" presetClass="entr" presetSubtype="0" fill="hold" nodeType="afterEffect">
                                  <p:stCondLst>
                                    <p:cond delay="0"/>
                                  </p:stCondLst>
                                  <p:childTnLst>
                                    <p:set>
                                      <p:cBhvr>
                                        <p:cTn id="10" dur="1" fill="hold">
                                          <p:stCondLst>
                                            <p:cond delay="0"/>
                                          </p:stCondLst>
                                        </p:cTn>
                                        <p:tgtEl>
                                          <p:spTgt spid="8194"/>
                                        </p:tgtEl>
                                        <p:attrNameLst>
                                          <p:attrName>style.visibility</p:attrName>
                                        </p:attrNameLst>
                                      </p:cBhvr>
                                      <p:to>
                                        <p:strVal val="visible"/>
                                      </p:to>
                                    </p:set>
                                    <p:animEffect transition="in" filter="fade">
                                      <p:cBhvr>
                                        <p:cTn id="11" dur="500"/>
                                        <p:tgtEl>
                                          <p:spTgt spid="8194"/>
                                        </p:tgtEl>
                                      </p:cBhvr>
                                    </p:animEffect>
                                  </p:childTnLst>
                                </p:cTn>
                              </p:par>
                            </p:childTnLst>
                          </p:cTn>
                        </p:par>
                        <p:par>
                          <p:cTn id="12" fill="hold">
                            <p:stCondLst>
                              <p:cond delay="225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3250"/>
                            </p:stCondLst>
                            <p:childTnLst>
                              <p:par>
                                <p:cTn id="19" presetID="10" presetClass="entr" presetSubtype="0" fill="hold" nodeType="afterEffect">
                                  <p:stCondLst>
                                    <p:cond delay="500"/>
                                  </p:stCondLst>
                                  <p:childTnLst>
                                    <p:set>
                                      <p:cBhvr>
                                        <p:cTn id="20" dur="1" fill="hold">
                                          <p:stCondLst>
                                            <p:cond delay="0"/>
                                          </p:stCondLst>
                                        </p:cTn>
                                        <p:tgtEl>
                                          <p:spTgt spid="8196"/>
                                        </p:tgtEl>
                                        <p:attrNameLst>
                                          <p:attrName>style.visibility</p:attrName>
                                        </p:attrNameLst>
                                      </p:cBhvr>
                                      <p:to>
                                        <p:strVal val="visible"/>
                                      </p:to>
                                    </p:set>
                                    <p:animEffect transition="in" filter="fade">
                                      <p:cBhvr>
                                        <p:cTn id="21" dur="500"/>
                                        <p:tgtEl>
                                          <p:spTgt spid="8196"/>
                                        </p:tgtEl>
                                      </p:cBhvr>
                                    </p:animEffect>
                                  </p:childTnLst>
                                </p:cTn>
                              </p:par>
                            </p:childTnLst>
                          </p:cTn>
                        </p:par>
                        <p:par>
                          <p:cTn id="22" fill="hold">
                            <p:stCondLst>
                              <p:cond delay="4250"/>
                            </p:stCondLst>
                            <p:childTnLst>
                              <p:par>
                                <p:cTn id="23" presetID="42" presetClass="entr" presetSubtype="0" fill="hold" grpId="0"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1000"/>
                                        <p:tgtEl>
                                          <p:spTgt spid="18"/>
                                        </p:tgtEl>
                                      </p:cBhvr>
                                    </p:animEffect>
                                    <p:anim calcmode="lin" valueType="num">
                                      <p:cBhvr>
                                        <p:cTn id="26" dur="1000" fill="hold"/>
                                        <p:tgtEl>
                                          <p:spTgt spid="18"/>
                                        </p:tgtEl>
                                        <p:attrNameLst>
                                          <p:attrName>ppt_x</p:attrName>
                                        </p:attrNameLst>
                                      </p:cBhvr>
                                      <p:tavLst>
                                        <p:tav tm="0">
                                          <p:val>
                                            <p:strVal val="#ppt_x"/>
                                          </p:val>
                                        </p:tav>
                                        <p:tav tm="100000">
                                          <p:val>
                                            <p:strVal val="#ppt_x"/>
                                          </p:val>
                                        </p:tav>
                                      </p:tavLst>
                                    </p:anim>
                                    <p:anim calcmode="lin" valueType="num">
                                      <p:cBhvr>
                                        <p:cTn id="2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20</a:t>
            </a:fld>
            <a:endParaRPr lang="en-US" dirty="0"/>
          </a:p>
        </p:txBody>
      </p:sp>
      <p:sp>
        <p:nvSpPr>
          <p:cNvPr id="2" name="Title 1"/>
          <p:cNvSpPr>
            <a:spLocks noGrp="1"/>
          </p:cNvSpPr>
          <p:nvPr>
            <p:ph type="title" idx="4294967295"/>
          </p:nvPr>
        </p:nvSpPr>
        <p:spPr>
          <a:xfrm>
            <a:off x="335915" y="13370"/>
            <a:ext cx="8598535" cy="938212"/>
          </a:xfrm>
        </p:spPr>
        <p:txBody>
          <a:bodyPr>
            <a:normAutofit fontScale="90000"/>
          </a:bodyPr>
          <a:lstStyle/>
          <a:p>
            <a:pPr algn="l"/>
            <a:r>
              <a:rPr lang="en-US" sz="3400" b="1" dirty="0" smtClean="0"/>
              <a:t>The Pope</a:t>
            </a:r>
            <a:r>
              <a:rPr lang="en-US" sz="3400" b="1" dirty="0" smtClean="0"/>
              <a:t> </a:t>
            </a:r>
            <a:r>
              <a:rPr lang="en-US" sz="3400" b="1" dirty="0" smtClean="0"/>
              <a:t>has even spoken out about these things</a:t>
            </a:r>
            <a:endParaRPr lang="en-US" sz="3400" b="1" dirty="0"/>
          </a:p>
        </p:txBody>
      </p:sp>
      <p:pic>
        <p:nvPicPr>
          <p:cNvPr id="16388" name="Picture 4" descr="https://img.washingtonpost.com/wp-apps/imrs.php?src=https://img.washingtonpost.com/rf/image_908w/2010-2019/Wires/Images/2015-06-13/Getty/476965548.jpg&amp;w=1484"/>
          <p:cNvPicPr>
            <a:picLocks noChangeAspect="1" noChangeArrowheads="1"/>
          </p:cNvPicPr>
          <p:nvPr/>
        </p:nvPicPr>
        <p:blipFill rotWithShape="1">
          <a:blip r:embed="rId3">
            <a:extLst>
              <a:ext uri="{28A0092B-C50C-407E-A947-70E740481C1C}">
                <a14:useLocalDpi xmlns:a14="http://schemas.microsoft.com/office/drawing/2010/main" val="0"/>
              </a:ext>
            </a:extLst>
          </a:blip>
          <a:srcRect l="14903" t="7844" r="8146"/>
          <a:stretch/>
        </p:blipFill>
        <p:spPr bwMode="auto">
          <a:xfrm>
            <a:off x="952500" y="717856"/>
            <a:ext cx="7348026" cy="5858742"/>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1951" y="4102209"/>
            <a:ext cx="8572500" cy="1815882"/>
          </a:xfrm>
          <a:prstGeom prst="rect">
            <a:avLst/>
          </a:prstGeom>
          <a:solidFill>
            <a:srgbClr val="FFF8CF">
              <a:alpha val="23000"/>
            </a:srgbClr>
          </a:solidFill>
        </p:spPr>
        <p:txBody>
          <a:bodyPr wrap="square">
            <a:spAutoFit/>
          </a:bodyPr>
          <a:lstStyle/>
          <a:p>
            <a:r>
              <a:rPr lang="en-US" sz="2800" dirty="0" smtClean="0"/>
              <a:t>“Climate </a:t>
            </a:r>
            <a:r>
              <a:rPr lang="en-US" sz="2800" dirty="0"/>
              <a:t>change is a global problem with grave implications: environmental, social, economic, political and for the distribution of goods. It represents one of the principal challenges facing humanity in our day. </a:t>
            </a:r>
            <a:r>
              <a:rPr lang="en-US" sz="2800" dirty="0" smtClean="0"/>
              <a:t>”</a:t>
            </a:r>
            <a:endParaRPr lang="en-US" sz="2800" dirty="0"/>
          </a:p>
        </p:txBody>
      </p:sp>
      <p:sp>
        <p:nvSpPr>
          <p:cNvPr id="3" name="Rectangle 2"/>
          <p:cNvSpPr/>
          <p:nvPr/>
        </p:nvSpPr>
        <p:spPr>
          <a:xfrm>
            <a:off x="6186588" y="5907173"/>
            <a:ext cx="2592826" cy="369332"/>
          </a:xfrm>
          <a:prstGeom prst="rect">
            <a:avLst/>
          </a:prstGeom>
          <a:solidFill>
            <a:srgbClr val="FDEFB5">
              <a:alpha val="33000"/>
            </a:srgbClr>
          </a:solidFill>
        </p:spPr>
        <p:txBody>
          <a:bodyPr wrap="none">
            <a:spAutoFit/>
          </a:bodyPr>
          <a:lstStyle/>
          <a:p>
            <a:r>
              <a:rPr lang="en-US" b="1" dirty="0" err="1" smtClean="0"/>
              <a:t>Laudato</a:t>
            </a:r>
            <a:r>
              <a:rPr lang="en-US" b="1" dirty="0" smtClean="0"/>
              <a:t> </a:t>
            </a:r>
            <a:r>
              <a:rPr lang="en-US" b="1" dirty="0" err="1" smtClean="0"/>
              <a:t>Sí</a:t>
            </a:r>
            <a:r>
              <a:rPr lang="en-US" b="1" dirty="0" smtClean="0"/>
              <a:t>, </a:t>
            </a:r>
            <a:r>
              <a:rPr lang="en-US" dirty="0" smtClean="0"/>
              <a:t>June 16, 2015</a:t>
            </a:r>
            <a:endParaRPr lang="en-US" dirty="0"/>
          </a:p>
        </p:txBody>
      </p:sp>
      <p:sp>
        <p:nvSpPr>
          <p:cNvPr id="7" name="Rectangle 6"/>
          <p:cNvSpPr/>
          <p:nvPr/>
        </p:nvSpPr>
        <p:spPr>
          <a:xfrm>
            <a:off x="7219365" y="6473713"/>
            <a:ext cx="1279431" cy="307777"/>
          </a:xfrm>
          <a:prstGeom prst="rect">
            <a:avLst/>
          </a:prstGeom>
        </p:spPr>
        <p:txBody>
          <a:bodyPr wrap="square">
            <a:spAutoFit/>
          </a:bodyPr>
          <a:lstStyle/>
          <a:p>
            <a:r>
              <a:rPr lang="en-US" sz="1400" dirty="0" smtClean="0"/>
              <a:t>Ron Swenson</a:t>
            </a:r>
            <a:endParaRPr lang="en-US" sz="1400" dirty="0"/>
          </a:p>
        </p:txBody>
      </p:sp>
    </p:spTree>
    <p:extLst>
      <p:ext uri="{BB962C8B-B14F-4D97-AF65-F5344CB8AC3E}">
        <p14:creationId xmlns:p14="http://schemas.microsoft.com/office/powerpoint/2010/main" val="3082817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830"/>
                            </p:stCondLst>
                            <p:childTnLst>
                              <p:par>
                                <p:cTn id="9" presetID="10" presetClass="entr" presetSubtype="0" fill="hold" nodeType="afterEffect">
                                  <p:stCondLst>
                                    <p:cond delay="500"/>
                                  </p:stCondLst>
                                  <p:childTnLst>
                                    <p:set>
                                      <p:cBhvr>
                                        <p:cTn id="10" dur="1" fill="hold">
                                          <p:stCondLst>
                                            <p:cond delay="0"/>
                                          </p:stCondLst>
                                        </p:cTn>
                                        <p:tgtEl>
                                          <p:spTgt spid="16388"/>
                                        </p:tgtEl>
                                        <p:attrNameLst>
                                          <p:attrName>style.visibility</p:attrName>
                                        </p:attrNameLst>
                                      </p:cBhvr>
                                      <p:to>
                                        <p:strVal val="visible"/>
                                      </p:to>
                                    </p:set>
                                    <p:animEffect transition="in" filter="fade">
                                      <p:cBhvr>
                                        <p:cTn id="11" dur="500"/>
                                        <p:tgtEl>
                                          <p:spTgt spid="16388"/>
                                        </p:tgtEl>
                                      </p:cBhvr>
                                    </p:animEffect>
                                  </p:childTnLst>
                                </p:cTn>
                              </p:par>
                            </p:childTnLst>
                          </p:cTn>
                        </p:par>
                        <p:par>
                          <p:cTn id="12" fill="hold">
                            <p:stCondLst>
                              <p:cond delay="2830"/>
                            </p:stCondLst>
                            <p:childTnLst>
                              <p:par>
                                <p:cTn id="13" presetID="42" presetClass="entr" presetSubtype="0" fill="hold" grpId="0" nodeType="afterEffect">
                                  <p:stCondLst>
                                    <p:cond delay="100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4830"/>
                            </p:stCondLst>
                            <p:childTnLst>
                              <p:par>
                                <p:cTn id="19" presetID="10" presetClass="entr" presetSubtype="0" fill="hold" grpId="0" nodeType="after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3" grpId="0" animBg="1"/>
      <p:bldP spid="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Shape 72"/>
          <p:cNvSpPr>
            <a:spLocks noGrp="1"/>
          </p:cNvSpPr>
          <p:nvPr>
            <p:ph type="title"/>
          </p:nvPr>
        </p:nvSpPr>
        <p:spPr>
          <a:prstGeom prst="rect">
            <a:avLst/>
          </a:prstGeom>
        </p:spPr>
        <p:txBody>
          <a:bodyPr/>
          <a:lstStyle/>
          <a:p>
            <a:pPr lvl="0">
              <a:defRPr sz="1800" b="0"/>
            </a:pPr>
            <a:r>
              <a:rPr sz="3200" b="1"/>
              <a:t>Sam Liccardo commits to uphold the Paris accord</a:t>
            </a:r>
          </a:p>
        </p:txBody>
      </p:sp>
      <p:pic>
        <p:nvPicPr>
          <p:cNvPr id="73" name="2017-06-01.Climate Mayors Commit.png"/>
          <p:cNvPicPr/>
          <p:nvPr/>
        </p:nvPicPr>
        <p:blipFill>
          <a:blip r:embed="rId2">
            <a:extLst/>
          </a:blip>
          <a:stretch>
            <a:fillRect/>
          </a:stretch>
        </p:blipFill>
        <p:spPr>
          <a:xfrm>
            <a:off x="1929584" y="826182"/>
            <a:ext cx="5284832" cy="6031818"/>
          </a:xfrm>
          <a:prstGeom prst="rect">
            <a:avLst/>
          </a:prstGeom>
          <a:ln w="12700">
            <a:miter lim="400000"/>
          </a:ln>
        </p:spPr>
      </p:pic>
      <p:pic>
        <p:nvPicPr>
          <p:cNvPr id="74" name="2017-06-01.Climate Mayors Commit zoom in.png"/>
          <p:cNvPicPr/>
          <p:nvPr/>
        </p:nvPicPr>
        <p:blipFill>
          <a:blip r:embed="rId3">
            <a:extLst/>
          </a:blip>
          <a:srcRect r="1874"/>
          <a:stretch>
            <a:fillRect/>
          </a:stretch>
        </p:blipFill>
        <p:spPr>
          <a:xfrm>
            <a:off x="0" y="3842091"/>
            <a:ext cx="9144000" cy="2752923"/>
          </a:xfrm>
          <a:prstGeom prst="rect">
            <a:avLst/>
          </a:prstGeom>
          <a:ln w="12700">
            <a:miter lim="400000"/>
          </a:ln>
        </p:spPr>
      </p:pic>
    </p:spTree>
    <p:extLst>
      <p:ext uri="{BB962C8B-B14F-4D97-AF65-F5344CB8AC3E}">
        <p14:creationId xmlns:p14="http://schemas.microsoft.com/office/powerpoint/2010/main" val="3898900282"/>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32" fill="hold" grpId="0" nodeType="clickEffect">
                                  <p:stCondLst>
                                    <p:cond delay="0"/>
                                  </p:stCondLst>
                                  <p:iterate>
                                    <p:tmAbs val="0"/>
                                  </p:iterate>
                                  <p:childTnLst>
                                    <p:set>
                                      <p:cBhvr>
                                        <p:cTn id="6" fill="hold"/>
                                        <p:tgtEl>
                                          <p:spTgt spid="74"/>
                                        </p:tgtEl>
                                        <p:attrNameLst>
                                          <p:attrName>style.visibility</p:attrName>
                                        </p:attrNameLst>
                                      </p:cBhvr>
                                      <p:to>
                                        <p:strVal val="visible"/>
                                      </p:to>
                                    </p:set>
                                    <p:anim calcmode="lin" valueType="num">
                                      <p:cBhvr>
                                        <p:cTn id="7" dur="1000" fill="hold"/>
                                        <p:tgtEl>
                                          <p:spTgt spid="74"/>
                                        </p:tgtEl>
                                        <p:attrNameLst>
                                          <p:attrName>ppt_w</p:attrName>
                                        </p:attrNameLst>
                                      </p:cBhvr>
                                      <p:tavLst>
                                        <p:tav tm="0">
                                          <p:val>
                                            <p:fltVal val="0"/>
                                          </p:val>
                                        </p:tav>
                                        <p:tav tm="100000">
                                          <p:val>
                                            <p:strVal val="#ppt_w"/>
                                          </p:val>
                                        </p:tav>
                                      </p:tavLst>
                                    </p:anim>
                                    <p:anim calcmode="lin" valueType="num">
                                      <p:cBhvr>
                                        <p:cTn id="8" dur="1000" fill="hold"/>
                                        <p:tgtEl>
                                          <p:spTgt spid="7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 grpId="0" animBg="1" advAuto="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22</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It is too late for ‘</a:t>
            </a:r>
            <a:r>
              <a:rPr lang="en-US" sz="3400" b="1" i="1" dirty="0" smtClean="0"/>
              <a:t>more sustainable</a:t>
            </a:r>
            <a:r>
              <a:rPr lang="en-US" sz="3400" b="1" dirty="0" smtClean="0"/>
              <a:t>’ solutions</a:t>
            </a:r>
            <a:endParaRPr lang="en-US" sz="3400" b="1" dirty="0"/>
          </a:p>
        </p:txBody>
      </p:sp>
      <p:pic>
        <p:nvPicPr>
          <p:cNvPr id="7" name="Picture 2" descr="https://lh4.googleusercontent.com/Qe0RJqwNh4gIlrNqxhus1y3ttfZGFt02LJlc2w7mRKgKSjVDEV3HEbRGW2gEi6LrW7Kr20QKHLVtrJqqTAWMRDJnLIsgGONip5D_eGYkeyyc5TA8Q0wEGkaDR1FtYV8fO0XNVEIJ2F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473" y="978944"/>
            <a:ext cx="8993781" cy="5464885"/>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p:cNvCxnSpPr/>
          <p:nvPr/>
        </p:nvCxnSpPr>
        <p:spPr>
          <a:xfrm>
            <a:off x="492369" y="1453153"/>
            <a:ext cx="8309987" cy="4700496"/>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433761" y="1384497"/>
            <a:ext cx="8309987" cy="4700496"/>
          </a:xfrm>
          <a:prstGeom prst="line">
            <a:avLst/>
          </a:prstGeom>
          <a:ln w="73025">
            <a:solidFill>
              <a:srgbClr val="FF0000"/>
            </a:solidFill>
          </a:ln>
        </p:spPr>
        <p:style>
          <a:lnRef idx="1">
            <a:schemeClr val="accent1"/>
          </a:lnRef>
          <a:fillRef idx="0">
            <a:schemeClr val="accent1"/>
          </a:fillRef>
          <a:effectRef idx="0">
            <a:schemeClr val="accent1"/>
          </a:effectRef>
          <a:fontRef idx="minor">
            <a:schemeClr val="tx1"/>
          </a:fontRef>
        </p:style>
      </p:cxnSp>
      <p:sp>
        <p:nvSpPr>
          <p:cNvPr id="13" name="Rectangle 12"/>
          <p:cNvSpPr/>
          <p:nvPr/>
        </p:nvSpPr>
        <p:spPr>
          <a:xfrm>
            <a:off x="1835554" y="2959251"/>
            <a:ext cx="5465617" cy="523220"/>
          </a:xfrm>
          <a:prstGeom prst="rect">
            <a:avLst/>
          </a:prstGeom>
          <a:solidFill>
            <a:srgbClr val="FFF19F"/>
          </a:solidFill>
        </p:spPr>
        <p:txBody>
          <a:bodyPr wrap="square">
            <a:spAutoFit/>
          </a:bodyPr>
          <a:lstStyle/>
          <a:p>
            <a:r>
              <a:rPr lang="en-US" sz="2800" b="1" dirty="0" smtClean="0">
                <a:solidFill>
                  <a:srgbClr val="FF0000"/>
                </a:solidFill>
              </a:rPr>
              <a:t>We need truly </a:t>
            </a:r>
            <a:r>
              <a:rPr lang="en-US" sz="2800" b="1" i="1" u="sng" dirty="0" smtClean="0">
                <a:solidFill>
                  <a:srgbClr val="FF0000"/>
                </a:solidFill>
              </a:rPr>
              <a:t>sustainable</a:t>
            </a:r>
            <a:r>
              <a:rPr lang="en-US" sz="2800" b="1" dirty="0" smtClean="0">
                <a:solidFill>
                  <a:srgbClr val="FF0000"/>
                </a:solidFill>
              </a:rPr>
              <a:t> mobility</a:t>
            </a:r>
            <a:endParaRPr lang="en-US" b="1" dirty="0">
              <a:solidFill>
                <a:srgbClr val="FF0000"/>
              </a:solidFill>
            </a:endParaRPr>
          </a:p>
        </p:txBody>
      </p:sp>
    </p:spTree>
    <p:extLst>
      <p:ext uri="{BB962C8B-B14F-4D97-AF65-F5344CB8AC3E}">
        <p14:creationId xmlns:p14="http://schemas.microsoft.com/office/powerpoint/2010/main" val="37746624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670"/>
                            </p:stCondLst>
                            <p:childTnLst>
                              <p:par>
                                <p:cTn id="9" presetID="10" presetClass="entr" presetSubtype="0" fill="hold" nodeType="afterEffect">
                                  <p:stCondLst>
                                    <p:cond delay="25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1" fill="hold"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up)">
                                      <p:cBhvr>
                                        <p:cTn id="16" dur="500"/>
                                        <p:tgtEl>
                                          <p:spTgt spid="8"/>
                                        </p:tgtEl>
                                      </p:cBhvr>
                                    </p:animEffect>
                                  </p:childTnLst>
                                </p:cTn>
                              </p:par>
                            </p:childTnLst>
                          </p:cTn>
                        </p:par>
                        <p:par>
                          <p:cTn id="17" fill="hold">
                            <p:stCondLst>
                              <p:cond delay="500"/>
                            </p:stCondLst>
                            <p:childTnLst>
                              <p:par>
                                <p:cTn id="18" presetID="22" presetClass="entr" presetSubtype="1" fill="hold" nodeType="after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1000"/>
                                        <p:tgtEl>
                                          <p:spTgt spid="13"/>
                                        </p:tgtEl>
                                      </p:cBhvr>
                                    </p:animEffect>
                                    <p:anim calcmode="lin" valueType="num">
                                      <p:cBhvr>
                                        <p:cTn id="24" dur="1000" fill="hold"/>
                                        <p:tgtEl>
                                          <p:spTgt spid="13"/>
                                        </p:tgtEl>
                                        <p:attrNameLst>
                                          <p:attrName>ppt_x</p:attrName>
                                        </p:attrNameLst>
                                      </p:cBhvr>
                                      <p:tavLst>
                                        <p:tav tm="0">
                                          <p:val>
                                            <p:strVal val="#ppt_x"/>
                                          </p:val>
                                        </p:tav>
                                        <p:tav tm="100000">
                                          <p:val>
                                            <p:strVal val="#ppt_x"/>
                                          </p:val>
                                        </p:tav>
                                      </p:tavLst>
                                    </p:anim>
                                    <p:anim calcmode="lin" valueType="num">
                                      <p:cBhvr>
                                        <p:cTn id="2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23</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We need truly sustainable urban mobility</a:t>
            </a:r>
            <a:endParaRPr lang="en-US" sz="3400" b="1" dirty="0"/>
          </a:p>
        </p:txBody>
      </p:sp>
      <p:sp>
        <p:nvSpPr>
          <p:cNvPr id="10" name="Rectangle 9"/>
          <p:cNvSpPr/>
          <p:nvPr/>
        </p:nvSpPr>
        <p:spPr>
          <a:xfrm>
            <a:off x="3774265" y="6399212"/>
            <a:ext cx="2537302" cy="276999"/>
          </a:xfrm>
          <a:prstGeom prst="rect">
            <a:avLst/>
          </a:prstGeom>
        </p:spPr>
        <p:txBody>
          <a:bodyPr wrap="square">
            <a:spAutoFit/>
          </a:bodyPr>
          <a:lstStyle/>
          <a:p>
            <a:r>
              <a:rPr lang="en-US" sz="1200" dirty="0"/>
              <a:t>http://www.prtconsulting.com/</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356" y="907597"/>
            <a:ext cx="8945125" cy="5494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35023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20"/>
                            </p:stCondLst>
                            <p:childTnLst>
                              <p:par>
                                <p:cTn id="9" presetID="6" presetClass="entr" presetSubtype="32"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circle(out)">
                                      <p:cBhvr>
                                        <p:cTn id="11" dur="2000"/>
                                        <p:tgtEl>
                                          <p:spTgt spid="11"/>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24</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We are taking Bucky’s advice</a:t>
            </a:r>
            <a:endParaRPr lang="en-US" sz="3400" b="1" dirty="0"/>
          </a:p>
        </p:txBody>
      </p:sp>
      <p:pic>
        <p:nvPicPr>
          <p:cNvPr id="7" name="Change bucky fuller.jpg"/>
          <p:cNvPicPr/>
          <p:nvPr/>
        </p:nvPicPr>
        <p:blipFill>
          <a:blip r:embed="rId3">
            <a:extLst/>
          </a:blip>
          <a:stretch>
            <a:fillRect/>
          </a:stretch>
        </p:blipFill>
        <p:spPr>
          <a:xfrm>
            <a:off x="1444507" y="984735"/>
            <a:ext cx="6114534" cy="5542671"/>
          </a:xfrm>
          <a:prstGeom prst="rect">
            <a:avLst/>
          </a:prstGeom>
          <a:ln w="12700">
            <a:miter lim="400000"/>
          </a:ln>
        </p:spPr>
      </p:pic>
      <p:sp>
        <p:nvSpPr>
          <p:cNvPr id="3" name="Rectangle 2"/>
          <p:cNvSpPr/>
          <p:nvPr/>
        </p:nvSpPr>
        <p:spPr>
          <a:xfrm>
            <a:off x="2531252" y="6527406"/>
            <a:ext cx="3765644" cy="261610"/>
          </a:xfrm>
          <a:prstGeom prst="rect">
            <a:avLst/>
          </a:prstGeom>
        </p:spPr>
        <p:txBody>
          <a:bodyPr wrap="square">
            <a:spAutoFit/>
          </a:bodyPr>
          <a:lstStyle/>
          <a:p>
            <a:r>
              <a:rPr lang="en-US" sz="1100" dirty="0"/>
              <a:t>http://images.gr-assets.com/quotes/1416673182p8/13119.jpg</a:t>
            </a: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507" y="5541214"/>
            <a:ext cx="6139087" cy="9878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62251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190"/>
                            </p:stCondLst>
                            <p:childTnLst>
                              <p:par>
                                <p:cTn id="9" presetID="6" presetClass="entr" presetSubtype="32" fill="hold" nodeType="afterEffect">
                                  <p:stCondLst>
                                    <p:cond delay="500"/>
                                  </p:stCondLst>
                                  <p:childTnLst>
                                    <p:set>
                                      <p:cBhvr>
                                        <p:cTn id="10" dur="1" fill="hold">
                                          <p:stCondLst>
                                            <p:cond delay="0"/>
                                          </p:stCondLst>
                                        </p:cTn>
                                        <p:tgtEl>
                                          <p:spTgt spid="7"/>
                                        </p:tgtEl>
                                        <p:attrNameLst>
                                          <p:attrName>style.visibility</p:attrName>
                                        </p:attrNameLst>
                                      </p:cBhvr>
                                      <p:to>
                                        <p:strVal val="visible"/>
                                      </p:to>
                                    </p:set>
                                    <p:animEffect transition="in" filter="circle(out)">
                                      <p:cBhvr>
                                        <p:cTn id="11" dur="20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9218"/>
                                        </p:tgtEl>
                                        <p:attrNameLst>
                                          <p:attrName>style.visibility</p:attrName>
                                        </p:attrNameLst>
                                      </p:cBhvr>
                                      <p:to>
                                        <p:strVal val="visible"/>
                                      </p:to>
                                    </p:set>
                                    <p:animEffect transition="in" filter="fade">
                                      <p:cBhvr>
                                        <p:cTn id="16" dur="1000"/>
                                        <p:tgtEl>
                                          <p:spTgt spid="9218"/>
                                        </p:tgtEl>
                                      </p:cBhvr>
                                    </p:animEffect>
                                    <p:anim calcmode="lin" valueType="num">
                                      <p:cBhvr>
                                        <p:cTn id="17" dur="1000" fill="hold"/>
                                        <p:tgtEl>
                                          <p:spTgt spid="9218"/>
                                        </p:tgtEl>
                                        <p:attrNameLst>
                                          <p:attrName>ppt_x</p:attrName>
                                        </p:attrNameLst>
                                      </p:cBhvr>
                                      <p:tavLst>
                                        <p:tav tm="0">
                                          <p:val>
                                            <p:strVal val="#ppt_x"/>
                                          </p:val>
                                        </p:tav>
                                        <p:tav tm="100000">
                                          <p:val>
                                            <p:strVal val="#ppt_x"/>
                                          </p:val>
                                        </p:tav>
                                      </p:tavLst>
                                    </p:anim>
                                    <p:anim calcmode="lin" valueType="num">
                                      <p:cBhvr>
                                        <p:cTn id="18" dur="1000" fill="hold"/>
                                        <p:tgtEl>
                                          <p:spTgt spid="92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25</a:t>
            </a:fld>
            <a:endParaRPr lang="en-US" dirty="0"/>
          </a:p>
        </p:txBody>
      </p:sp>
      <p:sp>
        <p:nvSpPr>
          <p:cNvPr id="2" name="Title 1"/>
          <p:cNvSpPr>
            <a:spLocks noGrp="1"/>
          </p:cNvSpPr>
          <p:nvPr>
            <p:ph type="title" idx="4294967295"/>
          </p:nvPr>
        </p:nvSpPr>
        <p:spPr>
          <a:xfrm>
            <a:off x="335916" y="13370"/>
            <a:ext cx="8229600" cy="938212"/>
          </a:xfrm>
        </p:spPr>
        <p:txBody>
          <a:bodyPr>
            <a:noAutofit/>
          </a:bodyPr>
          <a:lstStyle/>
          <a:p>
            <a:pPr algn="l"/>
            <a:r>
              <a:rPr lang="en-US" sz="3200" b="1" dirty="0"/>
              <a:t>SPARTAN is a new paradigm for urban mobility</a:t>
            </a:r>
          </a:p>
        </p:txBody>
      </p:sp>
      <p:pic>
        <p:nvPicPr>
          <p:cNvPr id="10" name="Shape 151"/>
          <p:cNvPicPr preferRelativeResize="0"/>
          <p:nvPr/>
        </p:nvPicPr>
        <p:blipFill>
          <a:blip r:embed="rId3">
            <a:alphaModFix/>
          </a:blip>
          <a:stretch>
            <a:fillRect/>
          </a:stretch>
        </p:blipFill>
        <p:spPr>
          <a:xfrm>
            <a:off x="0" y="1182120"/>
            <a:ext cx="9144000" cy="5039724"/>
          </a:xfrm>
          <a:prstGeom prst="rect">
            <a:avLst/>
          </a:prstGeom>
          <a:noFill/>
          <a:ln>
            <a:noFill/>
          </a:ln>
        </p:spPr>
      </p:pic>
      <p:sp>
        <p:nvSpPr>
          <p:cNvPr id="11" name="Content Placeholder 2"/>
          <p:cNvSpPr txBox="1">
            <a:spLocks/>
          </p:cNvSpPr>
          <p:nvPr/>
        </p:nvSpPr>
        <p:spPr>
          <a:xfrm>
            <a:off x="263289" y="2038661"/>
            <a:ext cx="2135661" cy="3856530"/>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r>
              <a:rPr lang="en-US" sz="1800" dirty="0">
                <a:solidFill>
                  <a:prstClr val="black"/>
                </a:solidFill>
                <a:ea typeface="+mj-ea"/>
                <a:cs typeface="+mj-cs"/>
              </a:rPr>
              <a:t>Exclusive, grade-separated </a:t>
            </a:r>
            <a:r>
              <a:rPr lang="en-US" sz="1800" dirty="0" smtClean="0">
                <a:solidFill>
                  <a:prstClr val="black"/>
                </a:solidFill>
                <a:ea typeface="+mj-ea"/>
                <a:cs typeface="+mj-cs"/>
              </a:rPr>
              <a:t>guideway with solar PV panels</a:t>
            </a:r>
            <a:endParaRPr lang="en-US" sz="1800" dirty="0">
              <a:solidFill>
                <a:prstClr val="black"/>
              </a:solidFill>
              <a:ea typeface="+mj-ea"/>
              <a:cs typeface="+mj-cs"/>
            </a:endParaRPr>
          </a:p>
          <a:p>
            <a:pPr marL="228600" indent="-228600"/>
            <a:r>
              <a:rPr lang="en-US" sz="1800" dirty="0" smtClean="0">
                <a:solidFill>
                  <a:prstClr val="black"/>
                </a:solidFill>
              </a:rPr>
              <a:t>Utilizes </a:t>
            </a:r>
            <a:r>
              <a:rPr lang="en-US" sz="1800" dirty="0">
                <a:solidFill>
                  <a:prstClr val="black"/>
                </a:solidFill>
              </a:rPr>
              <a:t>existing vehicular </a:t>
            </a:r>
            <a:r>
              <a:rPr lang="en-US" sz="1800" dirty="0" smtClean="0">
                <a:solidFill>
                  <a:prstClr val="black"/>
                </a:solidFill>
              </a:rPr>
              <a:t>rights-of-ways </a:t>
            </a:r>
            <a:r>
              <a:rPr lang="en-US" sz="1800" dirty="0">
                <a:solidFill>
                  <a:prstClr val="black"/>
                </a:solidFill>
              </a:rPr>
              <a:t>(ROWs)</a:t>
            </a:r>
          </a:p>
          <a:p>
            <a:pPr marL="228600" indent="-228600"/>
            <a:r>
              <a:rPr lang="en-US" sz="1800" dirty="0" smtClean="0">
                <a:solidFill>
                  <a:prstClr val="black"/>
                </a:solidFill>
                <a:ea typeface="+mj-ea"/>
                <a:cs typeface="+mj-cs"/>
              </a:rPr>
              <a:t>Suspended driverless vehicles</a:t>
            </a:r>
          </a:p>
          <a:p>
            <a:pPr marL="228600" indent="-228600"/>
            <a:r>
              <a:rPr lang="en-US" sz="1800" dirty="0" smtClean="0">
                <a:solidFill>
                  <a:prstClr val="black"/>
                </a:solidFill>
                <a:ea typeface="+mj-ea"/>
                <a:cs typeface="+mj-cs"/>
              </a:rPr>
              <a:t>Off-line stations</a:t>
            </a:r>
          </a:p>
          <a:p>
            <a:pPr marL="628650" lvl="1" indent="-228600"/>
            <a:r>
              <a:rPr lang="en-US" sz="1600" dirty="0" smtClean="0">
                <a:solidFill>
                  <a:prstClr val="black"/>
                </a:solidFill>
                <a:ea typeface="+mj-ea"/>
                <a:cs typeface="+mj-cs"/>
              </a:rPr>
              <a:t>Non-stop origin to destination</a:t>
            </a:r>
          </a:p>
        </p:txBody>
      </p:sp>
      <p:sp>
        <p:nvSpPr>
          <p:cNvPr id="12" name="Content Placeholder 2"/>
          <p:cNvSpPr txBox="1">
            <a:spLocks/>
          </p:cNvSpPr>
          <p:nvPr/>
        </p:nvSpPr>
        <p:spPr>
          <a:xfrm>
            <a:off x="6987191" y="2038661"/>
            <a:ext cx="1974273" cy="3018559"/>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indent="-228600"/>
            <a:r>
              <a:rPr lang="en-US" sz="1800" dirty="0">
                <a:solidFill>
                  <a:prstClr val="black"/>
                </a:solidFill>
              </a:rPr>
              <a:t>On demand scheduling</a:t>
            </a:r>
            <a:endParaRPr lang="en-US" sz="1800" dirty="0"/>
          </a:p>
          <a:p>
            <a:pPr marL="228600" indent="-228600"/>
            <a:r>
              <a:rPr lang="en-US" sz="1800" dirty="0" smtClean="0">
                <a:solidFill>
                  <a:prstClr val="black"/>
                </a:solidFill>
                <a:ea typeface="+mj-ea"/>
                <a:cs typeface="+mj-cs"/>
              </a:rPr>
              <a:t>Taxi-like servic</a:t>
            </a:r>
            <a:r>
              <a:rPr lang="en-US" sz="1800" dirty="0">
                <a:solidFill>
                  <a:prstClr val="black"/>
                </a:solidFill>
                <a:ea typeface="+mj-ea"/>
                <a:cs typeface="+mj-cs"/>
              </a:rPr>
              <a:t>e</a:t>
            </a:r>
            <a:endParaRPr lang="en-US" sz="1800" dirty="0" smtClean="0">
              <a:solidFill>
                <a:prstClr val="black"/>
              </a:solidFill>
              <a:ea typeface="+mj-ea"/>
              <a:cs typeface="+mj-cs"/>
            </a:endParaRPr>
          </a:p>
          <a:p>
            <a:pPr marL="228600" indent="-228600"/>
            <a:r>
              <a:rPr lang="en-US" sz="1800" dirty="0" smtClean="0">
                <a:solidFill>
                  <a:prstClr val="black"/>
                </a:solidFill>
                <a:ea typeface="+mj-ea"/>
                <a:cs typeface="+mj-cs"/>
              </a:rPr>
              <a:t>Facilitates transit oriented development (TOD)</a:t>
            </a:r>
          </a:p>
          <a:p>
            <a:pPr marL="228600" indent="-228600"/>
            <a:r>
              <a:rPr lang="en-US" sz="1800" dirty="0" smtClean="0">
                <a:solidFill>
                  <a:prstClr val="black"/>
                </a:solidFill>
                <a:ea typeface="+mj-ea"/>
                <a:cs typeface="+mj-cs"/>
              </a:rPr>
              <a:t>Truly sustainable</a:t>
            </a:r>
            <a:endParaRPr lang="en-US" sz="1800" dirty="0"/>
          </a:p>
        </p:txBody>
      </p:sp>
      <p:pic>
        <p:nvPicPr>
          <p:cNvPr id="13" name="Shape 151"/>
          <p:cNvPicPr preferRelativeResize="0"/>
          <p:nvPr/>
        </p:nvPicPr>
        <p:blipFill>
          <a:blip r:embed="rId3">
            <a:alphaModFix/>
          </a:blip>
          <a:stretch>
            <a:fillRect/>
          </a:stretch>
        </p:blipFill>
        <p:spPr>
          <a:xfrm>
            <a:off x="2334385" y="2539109"/>
            <a:ext cx="4644856" cy="2560017"/>
          </a:xfrm>
          <a:prstGeom prst="rect">
            <a:avLst/>
          </a:prstGeom>
          <a:noFill/>
          <a:ln>
            <a:noFill/>
          </a:ln>
        </p:spPr>
      </p:pic>
      <p:cxnSp>
        <p:nvCxnSpPr>
          <p:cNvPr id="14" name="Straight Arrow Connector 13"/>
          <p:cNvCxnSpPr/>
          <p:nvPr/>
        </p:nvCxnSpPr>
        <p:spPr>
          <a:xfrm>
            <a:off x="2065468" y="3039035"/>
            <a:ext cx="903643" cy="242047"/>
          </a:xfrm>
          <a:prstGeom prst="straightConnector1">
            <a:avLst/>
          </a:prstGeom>
          <a:ln w="34925">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2065468" y="3819117"/>
            <a:ext cx="1258645" cy="389856"/>
          </a:xfrm>
          <a:prstGeom prst="straightConnector1">
            <a:avLst/>
          </a:prstGeom>
          <a:ln w="34925">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1963222" y="3625327"/>
            <a:ext cx="554067" cy="799772"/>
          </a:xfrm>
          <a:prstGeom prst="straightConnector1">
            <a:avLst/>
          </a:prstGeom>
          <a:ln w="34925">
            <a:solidFill>
              <a:srgbClr val="FF0000"/>
            </a:solidFill>
            <a:tailEnd type="arrow" w="lg" len="lg"/>
          </a:ln>
        </p:spPr>
        <p:style>
          <a:lnRef idx="1">
            <a:schemeClr val="accent1"/>
          </a:lnRef>
          <a:fillRef idx="0">
            <a:schemeClr val="accent1"/>
          </a:fillRef>
          <a:effectRef idx="0">
            <a:schemeClr val="accent1"/>
          </a:effectRef>
          <a:fontRef idx="minor">
            <a:schemeClr val="tx1"/>
          </a:fontRef>
        </p:style>
      </p:cxnSp>
      <p:sp>
        <p:nvSpPr>
          <p:cNvPr id="3" name="Rectangle 2"/>
          <p:cNvSpPr/>
          <p:nvPr/>
        </p:nvSpPr>
        <p:spPr>
          <a:xfrm>
            <a:off x="6783482" y="6221844"/>
            <a:ext cx="1536703" cy="307777"/>
          </a:xfrm>
          <a:prstGeom prst="rect">
            <a:avLst/>
          </a:prstGeom>
        </p:spPr>
        <p:txBody>
          <a:bodyPr wrap="none">
            <a:spAutoFit/>
          </a:bodyPr>
          <a:lstStyle/>
          <a:p>
            <a:pPr lvl="0">
              <a:buSzPct val="25000"/>
            </a:pPr>
            <a:r>
              <a:rPr lang="de-DE" sz="1400" dirty="0">
                <a:solidFill>
                  <a:schemeClr val="dk1"/>
                </a:solidFill>
                <a:ea typeface="Calibri"/>
                <a:cs typeface="Calibri"/>
                <a:sym typeface="Calibri"/>
              </a:rPr>
              <a:t>Source: Jpods.com</a:t>
            </a:r>
          </a:p>
        </p:txBody>
      </p:sp>
      <p:sp>
        <p:nvSpPr>
          <p:cNvPr id="17" name="Rectangle 16"/>
          <p:cNvSpPr/>
          <p:nvPr/>
        </p:nvSpPr>
        <p:spPr>
          <a:xfrm>
            <a:off x="5450488" y="5057220"/>
            <a:ext cx="1536703" cy="307777"/>
          </a:xfrm>
          <a:prstGeom prst="rect">
            <a:avLst/>
          </a:prstGeom>
        </p:spPr>
        <p:txBody>
          <a:bodyPr wrap="none">
            <a:spAutoFit/>
          </a:bodyPr>
          <a:lstStyle/>
          <a:p>
            <a:pPr lvl="0">
              <a:buSzPct val="25000"/>
            </a:pPr>
            <a:r>
              <a:rPr lang="de-DE" sz="1400" dirty="0">
                <a:solidFill>
                  <a:schemeClr val="dk1"/>
                </a:solidFill>
                <a:ea typeface="Calibri"/>
                <a:cs typeface="Calibri"/>
                <a:sym typeface="Calibri"/>
              </a:rPr>
              <a:t>Source: Jpods.com</a:t>
            </a:r>
          </a:p>
        </p:txBody>
      </p:sp>
    </p:spTree>
    <p:extLst>
      <p:ext uri="{BB962C8B-B14F-4D97-AF65-F5344CB8AC3E}">
        <p14:creationId xmlns:p14="http://schemas.microsoft.com/office/powerpoint/2010/main" val="941032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80"/>
                            </p:stCondLst>
                            <p:childTnLst>
                              <p:par>
                                <p:cTn id="9" presetID="10" presetClass="entr" presetSubtype="0"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par>
                                <p:cTn id="12" presetID="10" presetClass="entr" presetSubtype="0" fill="hold" grpId="0" nodeType="withEffect">
                                  <p:stCondLst>
                                    <p:cond delay="75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6" presetClass="exit" presetSubtype="16" fill="hold" nodeType="clickEffect">
                                  <p:stCondLst>
                                    <p:cond delay="0"/>
                                  </p:stCondLst>
                                  <p:childTnLst>
                                    <p:animEffect transition="out" filter="circle(in)">
                                      <p:cBhvr>
                                        <p:cTn id="18" dur="2000"/>
                                        <p:tgtEl>
                                          <p:spTgt spid="10"/>
                                        </p:tgtEl>
                                      </p:cBhvr>
                                    </p:animEffect>
                                    <p:set>
                                      <p:cBhvr>
                                        <p:cTn id="19" dur="1" fill="hold">
                                          <p:stCondLst>
                                            <p:cond delay="1999"/>
                                          </p:stCondLst>
                                        </p:cTn>
                                        <p:tgtEl>
                                          <p:spTgt spid="10"/>
                                        </p:tgtEl>
                                        <p:attrNameLst>
                                          <p:attrName>style.visibility</p:attrName>
                                        </p:attrNameLst>
                                      </p:cBhvr>
                                      <p:to>
                                        <p:strVal val="hidden"/>
                                      </p:to>
                                    </p:set>
                                  </p:childTnLst>
                                </p:cTn>
                              </p:par>
                              <p:par>
                                <p:cTn id="20" presetID="6" presetClass="entr" presetSubtype="32" fill="hold" nodeType="withEffect">
                                  <p:stCondLst>
                                    <p:cond delay="500"/>
                                  </p:stCondLst>
                                  <p:childTnLst>
                                    <p:set>
                                      <p:cBhvr>
                                        <p:cTn id="21" dur="1" fill="hold">
                                          <p:stCondLst>
                                            <p:cond delay="0"/>
                                          </p:stCondLst>
                                        </p:cTn>
                                        <p:tgtEl>
                                          <p:spTgt spid="13"/>
                                        </p:tgtEl>
                                        <p:attrNameLst>
                                          <p:attrName>style.visibility</p:attrName>
                                        </p:attrNameLst>
                                      </p:cBhvr>
                                      <p:to>
                                        <p:strVal val="visible"/>
                                      </p:to>
                                    </p:set>
                                    <p:animEffect transition="in" filter="circle(out)">
                                      <p:cBhvr>
                                        <p:cTn id="22" dur="2000"/>
                                        <p:tgtEl>
                                          <p:spTgt spid="13"/>
                                        </p:tgtEl>
                                      </p:cBhvr>
                                    </p:animEffect>
                                  </p:childTnLst>
                                </p:cTn>
                              </p:par>
                              <p:par>
                                <p:cTn id="23" presetID="10" presetClass="exit" presetSubtype="0" fill="hold" grpId="1" nodeType="withEffect">
                                  <p:stCondLst>
                                    <p:cond delay="500"/>
                                  </p:stCondLst>
                                  <p:childTnLst>
                                    <p:animEffect transition="out" filter="fade">
                                      <p:cBhvr>
                                        <p:cTn id="24" dur="500"/>
                                        <p:tgtEl>
                                          <p:spTgt spid="3"/>
                                        </p:tgtEl>
                                      </p:cBhvr>
                                    </p:animEffect>
                                    <p:set>
                                      <p:cBhvr>
                                        <p:cTn id="25" dur="1" fill="hold">
                                          <p:stCondLst>
                                            <p:cond delay="499"/>
                                          </p:stCondLst>
                                        </p:cTn>
                                        <p:tgtEl>
                                          <p:spTgt spid="3"/>
                                        </p:tgtEl>
                                        <p:attrNameLst>
                                          <p:attrName>style.visibility</p:attrName>
                                        </p:attrNameLst>
                                      </p:cBhvr>
                                      <p:to>
                                        <p:strVal val="hidden"/>
                                      </p:to>
                                    </p:set>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Effect transition="in" filter="fade">
                                      <p:cBhvr>
                                        <p:cTn id="29" dur="750"/>
                                        <p:tgtEl>
                                          <p:spTgt spid="11">
                                            <p:txEl>
                                              <p:pRg st="0" end="0"/>
                                            </p:txEl>
                                          </p:spTgt>
                                        </p:tgtEl>
                                      </p:cBhvr>
                                    </p:animEffect>
                                    <p:anim calcmode="lin" valueType="num">
                                      <p:cBhvr>
                                        <p:cTn id="30" dur="75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1" dur="750" fill="hold"/>
                                        <p:tgtEl>
                                          <p:spTgt spid="11">
                                            <p:txEl>
                                              <p:pRg st="0" end="0"/>
                                            </p:txEl>
                                          </p:spTgt>
                                        </p:tgtEl>
                                        <p:attrNameLst>
                                          <p:attrName>ppt_y</p:attrName>
                                        </p:attrNameLst>
                                      </p:cBhvr>
                                      <p:tavLst>
                                        <p:tav tm="0">
                                          <p:val>
                                            <p:strVal val="#ppt_y+.1"/>
                                          </p:val>
                                        </p:tav>
                                        <p:tav tm="100000">
                                          <p:val>
                                            <p:strVal val="#ppt_y"/>
                                          </p:val>
                                        </p:tav>
                                      </p:tavLst>
                                    </p:anim>
                                  </p:childTnLst>
                                </p:cTn>
                              </p:par>
                              <p:par>
                                <p:cTn id="32" presetID="10" presetClass="entr" presetSubtype="0" fill="hold" grpId="0" nodeType="with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fade">
                                      <p:cBhvr>
                                        <p:cTn id="34" dur="500"/>
                                        <p:tgtEl>
                                          <p:spTgt spid="17"/>
                                        </p:tgtEl>
                                      </p:cBhvr>
                                    </p:animEffect>
                                  </p:childTnLst>
                                </p:cTn>
                              </p:par>
                            </p:childTnLst>
                          </p:cTn>
                        </p:par>
                        <p:par>
                          <p:cTn id="35" fill="hold">
                            <p:stCondLst>
                              <p:cond delay="3250"/>
                            </p:stCondLst>
                            <p:childTnLst>
                              <p:par>
                                <p:cTn id="36" presetID="22" presetClass="entr" presetSubtype="8" fill="hold"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wipe(left)">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9" presetClass="exit" presetSubtype="0" fill="hold" nodeType="clickEffect">
                                  <p:stCondLst>
                                    <p:cond delay="0"/>
                                  </p:stCondLst>
                                  <p:childTnLst>
                                    <p:animEffect transition="out" filter="dissolve">
                                      <p:cBhvr>
                                        <p:cTn id="42" dur="500"/>
                                        <p:tgtEl>
                                          <p:spTgt spid="14"/>
                                        </p:tgtEl>
                                      </p:cBhvr>
                                    </p:animEffect>
                                    <p:set>
                                      <p:cBhvr>
                                        <p:cTn id="43" dur="1" fill="hold">
                                          <p:stCondLst>
                                            <p:cond delay="499"/>
                                          </p:stCondLst>
                                        </p:cTn>
                                        <p:tgtEl>
                                          <p:spTgt spid="14"/>
                                        </p:tgtEl>
                                        <p:attrNameLst>
                                          <p:attrName>style.visibility</p:attrName>
                                        </p:attrNameLst>
                                      </p:cBhvr>
                                      <p:to>
                                        <p:strVal val="hidden"/>
                                      </p:to>
                                    </p:set>
                                  </p:childTnLst>
                                </p:cTn>
                              </p:par>
                            </p:childTnLst>
                          </p:cTn>
                        </p:par>
                        <p:par>
                          <p:cTn id="44" fill="hold">
                            <p:stCondLst>
                              <p:cond delay="500"/>
                            </p:stCondLst>
                            <p:childTnLst>
                              <p:par>
                                <p:cTn id="45" presetID="42" presetClass="entr" presetSubtype="0" fill="hold" grpId="0" nodeType="afterEffect">
                                  <p:stCondLst>
                                    <p:cond delay="0"/>
                                  </p:stCondLst>
                                  <p:childTnLst>
                                    <p:set>
                                      <p:cBhvr>
                                        <p:cTn id="46" dur="1" fill="hold">
                                          <p:stCondLst>
                                            <p:cond delay="0"/>
                                          </p:stCondLst>
                                        </p:cTn>
                                        <p:tgtEl>
                                          <p:spTgt spid="11">
                                            <p:txEl>
                                              <p:pRg st="1" end="1"/>
                                            </p:txEl>
                                          </p:spTgt>
                                        </p:tgtEl>
                                        <p:attrNameLst>
                                          <p:attrName>style.visibility</p:attrName>
                                        </p:attrNameLst>
                                      </p:cBhvr>
                                      <p:to>
                                        <p:strVal val="visible"/>
                                      </p:to>
                                    </p:set>
                                    <p:animEffect transition="in" filter="fade">
                                      <p:cBhvr>
                                        <p:cTn id="47" dur="750"/>
                                        <p:tgtEl>
                                          <p:spTgt spid="11">
                                            <p:txEl>
                                              <p:pRg st="1" end="1"/>
                                            </p:txEl>
                                          </p:spTgt>
                                        </p:tgtEl>
                                      </p:cBhvr>
                                    </p:animEffect>
                                    <p:anim calcmode="lin" valueType="num">
                                      <p:cBhvr>
                                        <p:cTn id="48" dur="75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49" dur="75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par>
                          <p:cTn id="50" fill="hold">
                            <p:stCondLst>
                              <p:cond delay="1250"/>
                            </p:stCondLst>
                            <p:childTnLst>
                              <p:par>
                                <p:cTn id="51" presetID="22" presetClass="entr" presetSubtype="8" fill="hold" nodeType="afterEffect">
                                  <p:stCondLst>
                                    <p:cond delay="0"/>
                                  </p:stCondLst>
                                  <p:childTnLst>
                                    <p:set>
                                      <p:cBhvr>
                                        <p:cTn id="52" dur="1" fill="hold">
                                          <p:stCondLst>
                                            <p:cond delay="0"/>
                                          </p:stCondLst>
                                        </p:cTn>
                                        <p:tgtEl>
                                          <p:spTgt spid="15"/>
                                        </p:tgtEl>
                                        <p:attrNameLst>
                                          <p:attrName>style.visibility</p:attrName>
                                        </p:attrNameLst>
                                      </p:cBhvr>
                                      <p:to>
                                        <p:strVal val="visible"/>
                                      </p:to>
                                    </p:set>
                                    <p:animEffect transition="in" filter="wipe(left)">
                                      <p:cBhvr>
                                        <p:cTn id="53" dur="500"/>
                                        <p:tgtEl>
                                          <p:spTgt spid="15"/>
                                        </p:tgtEl>
                                      </p:cBhvr>
                                    </p:animEffect>
                                  </p:childTnLst>
                                </p:cTn>
                              </p:par>
                            </p:childTnLst>
                          </p:cTn>
                        </p:par>
                      </p:childTnLst>
                    </p:cTn>
                  </p:par>
                  <p:par>
                    <p:cTn id="54" fill="hold">
                      <p:stCondLst>
                        <p:cond delay="indefinite"/>
                      </p:stCondLst>
                      <p:childTnLst>
                        <p:par>
                          <p:cTn id="55" fill="hold">
                            <p:stCondLst>
                              <p:cond delay="0"/>
                            </p:stCondLst>
                            <p:childTnLst>
                              <p:par>
                                <p:cTn id="56" presetID="9" presetClass="exit" presetSubtype="0" fill="hold" nodeType="clickEffect">
                                  <p:stCondLst>
                                    <p:cond delay="0"/>
                                  </p:stCondLst>
                                  <p:childTnLst>
                                    <p:animEffect transition="out" filter="dissolve">
                                      <p:cBhvr>
                                        <p:cTn id="57" dur="500"/>
                                        <p:tgtEl>
                                          <p:spTgt spid="15"/>
                                        </p:tgtEl>
                                      </p:cBhvr>
                                    </p:animEffect>
                                    <p:set>
                                      <p:cBhvr>
                                        <p:cTn id="58" dur="1" fill="hold">
                                          <p:stCondLst>
                                            <p:cond delay="499"/>
                                          </p:stCondLst>
                                        </p:cTn>
                                        <p:tgtEl>
                                          <p:spTgt spid="15"/>
                                        </p:tgtEl>
                                        <p:attrNameLst>
                                          <p:attrName>style.visibility</p:attrName>
                                        </p:attrNameLst>
                                      </p:cBhvr>
                                      <p:to>
                                        <p:strVal val="hidden"/>
                                      </p:to>
                                    </p:set>
                                  </p:childTnLst>
                                </p:cTn>
                              </p:par>
                            </p:childTnLst>
                          </p:cTn>
                        </p:par>
                        <p:par>
                          <p:cTn id="59" fill="hold">
                            <p:stCondLst>
                              <p:cond delay="500"/>
                            </p:stCondLst>
                            <p:childTnLst>
                              <p:par>
                                <p:cTn id="60" presetID="42" presetClass="entr" presetSubtype="0" fill="hold" grpId="0" nodeType="afterEffect">
                                  <p:stCondLst>
                                    <p:cond delay="0"/>
                                  </p:stCondLst>
                                  <p:childTnLst>
                                    <p:set>
                                      <p:cBhvr>
                                        <p:cTn id="61" dur="1" fill="hold">
                                          <p:stCondLst>
                                            <p:cond delay="0"/>
                                          </p:stCondLst>
                                        </p:cTn>
                                        <p:tgtEl>
                                          <p:spTgt spid="11">
                                            <p:txEl>
                                              <p:pRg st="2" end="2"/>
                                            </p:txEl>
                                          </p:spTgt>
                                        </p:tgtEl>
                                        <p:attrNameLst>
                                          <p:attrName>style.visibility</p:attrName>
                                        </p:attrNameLst>
                                      </p:cBhvr>
                                      <p:to>
                                        <p:strVal val="visible"/>
                                      </p:to>
                                    </p:set>
                                    <p:animEffect transition="in" filter="fade">
                                      <p:cBhvr>
                                        <p:cTn id="62" dur="750"/>
                                        <p:tgtEl>
                                          <p:spTgt spid="11">
                                            <p:txEl>
                                              <p:pRg st="2" end="2"/>
                                            </p:txEl>
                                          </p:spTgt>
                                        </p:tgtEl>
                                      </p:cBhvr>
                                    </p:animEffect>
                                    <p:anim calcmode="lin" valueType="num">
                                      <p:cBhvr>
                                        <p:cTn id="63" dur="75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64" dur="750" fill="hold"/>
                                        <p:tgtEl>
                                          <p:spTgt spid="11">
                                            <p:txEl>
                                              <p:pRg st="2" end="2"/>
                                            </p:txEl>
                                          </p:spTgt>
                                        </p:tgtEl>
                                        <p:attrNameLst>
                                          <p:attrName>ppt_y</p:attrName>
                                        </p:attrNameLst>
                                      </p:cBhvr>
                                      <p:tavLst>
                                        <p:tav tm="0">
                                          <p:val>
                                            <p:strVal val="#ppt_y+.1"/>
                                          </p:val>
                                        </p:tav>
                                        <p:tav tm="100000">
                                          <p:val>
                                            <p:strVal val="#ppt_y"/>
                                          </p:val>
                                        </p:tav>
                                      </p:tavLst>
                                    </p:anim>
                                  </p:childTnLst>
                                </p:cTn>
                              </p:par>
                            </p:childTnLst>
                          </p:cTn>
                        </p:par>
                        <p:par>
                          <p:cTn id="65" fill="hold">
                            <p:stCondLst>
                              <p:cond delay="1250"/>
                            </p:stCondLst>
                            <p:childTnLst>
                              <p:par>
                                <p:cTn id="66" presetID="22" presetClass="entr" presetSubtype="4" fill="hold" nodeType="afterEffect">
                                  <p:stCondLst>
                                    <p:cond delay="0"/>
                                  </p:stCondLst>
                                  <p:childTnLst>
                                    <p:set>
                                      <p:cBhvr>
                                        <p:cTn id="67" dur="1" fill="hold">
                                          <p:stCondLst>
                                            <p:cond delay="0"/>
                                          </p:stCondLst>
                                        </p:cTn>
                                        <p:tgtEl>
                                          <p:spTgt spid="16"/>
                                        </p:tgtEl>
                                        <p:attrNameLst>
                                          <p:attrName>style.visibility</p:attrName>
                                        </p:attrNameLst>
                                      </p:cBhvr>
                                      <p:to>
                                        <p:strVal val="visible"/>
                                      </p:to>
                                    </p:set>
                                    <p:animEffect transition="in" filter="wipe(down)">
                                      <p:cBhvr>
                                        <p:cTn id="68" dur="500"/>
                                        <p:tgtEl>
                                          <p:spTgt spid="16"/>
                                        </p:tgtEl>
                                      </p:cBhvr>
                                    </p:animEffect>
                                  </p:childTnLst>
                                </p:cTn>
                              </p:par>
                            </p:childTnLst>
                          </p:cTn>
                        </p:par>
                      </p:childTnLst>
                    </p:cTn>
                  </p:par>
                  <p:par>
                    <p:cTn id="69" fill="hold">
                      <p:stCondLst>
                        <p:cond delay="indefinite"/>
                      </p:stCondLst>
                      <p:childTnLst>
                        <p:par>
                          <p:cTn id="70" fill="hold">
                            <p:stCondLst>
                              <p:cond delay="0"/>
                            </p:stCondLst>
                            <p:childTnLst>
                              <p:par>
                                <p:cTn id="71" presetID="9" presetClass="exit" presetSubtype="0" fill="hold" nodeType="clickEffect">
                                  <p:stCondLst>
                                    <p:cond delay="0"/>
                                  </p:stCondLst>
                                  <p:childTnLst>
                                    <p:animEffect transition="out" filter="dissolv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par>
                          <p:cTn id="74" fill="hold">
                            <p:stCondLst>
                              <p:cond delay="500"/>
                            </p:stCondLst>
                            <p:childTnLst>
                              <p:par>
                                <p:cTn id="75" presetID="42" presetClass="entr" presetSubtype="0" fill="hold" grpId="0" nodeType="afterEffect">
                                  <p:stCondLst>
                                    <p:cond delay="0"/>
                                  </p:stCondLst>
                                  <p:childTnLst>
                                    <p:set>
                                      <p:cBhvr>
                                        <p:cTn id="76" dur="1" fill="hold">
                                          <p:stCondLst>
                                            <p:cond delay="0"/>
                                          </p:stCondLst>
                                        </p:cTn>
                                        <p:tgtEl>
                                          <p:spTgt spid="11">
                                            <p:txEl>
                                              <p:pRg st="3" end="3"/>
                                            </p:txEl>
                                          </p:spTgt>
                                        </p:tgtEl>
                                        <p:attrNameLst>
                                          <p:attrName>style.visibility</p:attrName>
                                        </p:attrNameLst>
                                      </p:cBhvr>
                                      <p:to>
                                        <p:strVal val="visible"/>
                                      </p:to>
                                    </p:set>
                                    <p:animEffect transition="in" filter="fade">
                                      <p:cBhvr>
                                        <p:cTn id="77" dur="750"/>
                                        <p:tgtEl>
                                          <p:spTgt spid="11">
                                            <p:txEl>
                                              <p:pRg st="3" end="3"/>
                                            </p:txEl>
                                          </p:spTgt>
                                        </p:tgtEl>
                                      </p:cBhvr>
                                    </p:animEffect>
                                    <p:anim calcmode="lin" valueType="num">
                                      <p:cBhvr>
                                        <p:cTn id="78" dur="75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79" dur="750" fill="hold"/>
                                        <p:tgtEl>
                                          <p:spTgt spid="11">
                                            <p:txEl>
                                              <p:pRg st="3" end="3"/>
                                            </p:txEl>
                                          </p:spTgt>
                                        </p:tgtEl>
                                        <p:attrNameLst>
                                          <p:attrName>ppt_y</p:attrName>
                                        </p:attrNameLst>
                                      </p:cBhvr>
                                      <p:tavLst>
                                        <p:tav tm="0">
                                          <p:val>
                                            <p:strVal val="#ppt_y+.1"/>
                                          </p:val>
                                        </p:tav>
                                        <p:tav tm="100000">
                                          <p:val>
                                            <p:strVal val="#ppt_y"/>
                                          </p:val>
                                        </p:tav>
                                      </p:tavLst>
                                    </p:anim>
                                  </p:childTnLst>
                                </p:cTn>
                              </p:par>
                            </p:childTnLst>
                          </p:cTn>
                        </p:par>
                        <p:par>
                          <p:cTn id="80" fill="hold">
                            <p:stCondLst>
                              <p:cond delay="1250"/>
                            </p:stCondLst>
                            <p:childTnLst>
                              <p:par>
                                <p:cTn id="81" presetID="42" presetClass="entr" presetSubtype="0" fill="hold" grpId="0" nodeType="afterEffect">
                                  <p:stCondLst>
                                    <p:cond delay="0"/>
                                  </p:stCondLst>
                                  <p:childTnLst>
                                    <p:set>
                                      <p:cBhvr>
                                        <p:cTn id="82" dur="1" fill="hold">
                                          <p:stCondLst>
                                            <p:cond delay="0"/>
                                          </p:stCondLst>
                                        </p:cTn>
                                        <p:tgtEl>
                                          <p:spTgt spid="11">
                                            <p:txEl>
                                              <p:pRg st="4" end="4"/>
                                            </p:txEl>
                                          </p:spTgt>
                                        </p:tgtEl>
                                        <p:attrNameLst>
                                          <p:attrName>style.visibility</p:attrName>
                                        </p:attrNameLst>
                                      </p:cBhvr>
                                      <p:to>
                                        <p:strVal val="visible"/>
                                      </p:to>
                                    </p:set>
                                    <p:animEffect transition="in" filter="fade">
                                      <p:cBhvr>
                                        <p:cTn id="83" dur="750"/>
                                        <p:tgtEl>
                                          <p:spTgt spid="11">
                                            <p:txEl>
                                              <p:pRg st="4" end="4"/>
                                            </p:txEl>
                                          </p:spTgt>
                                        </p:tgtEl>
                                      </p:cBhvr>
                                    </p:animEffect>
                                    <p:anim calcmode="lin" valueType="num">
                                      <p:cBhvr>
                                        <p:cTn id="84" dur="75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85" dur="75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42" presetClass="entr" presetSubtype="0" fill="hold" grpId="0" nodeType="clickEffect">
                                  <p:stCondLst>
                                    <p:cond delay="0"/>
                                  </p:stCondLst>
                                  <p:childTnLst>
                                    <p:set>
                                      <p:cBhvr>
                                        <p:cTn id="89" dur="1" fill="hold">
                                          <p:stCondLst>
                                            <p:cond delay="0"/>
                                          </p:stCondLst>
                                        </p:cTn>
                                        <p:tgtEl>
                                          <p:spTgt spid="12">
                                            <p:txEl>
                                              <p:pRg st="0" end="0"/>
                                            </p:txEl>
                                          </p:spTgt>
                                        </p:tgtEl>
                                        <p:attrNameLst>
                                          <p:attrName>style.visibility</p:attrName>
                                        </p:attrNameLst>
                                      </p:cBhvr>
                                      <p:to>
                                        <p:strVal val="visible"/>
                                      </p:to>
                                    </p:set>
                                    <p:animEffect transition="in" filter="fade">
                                      <p:cBhvr>
                                        <p:cTn id="90" dur="750"/>
                                        <p:tgtEl>
                                          <p:spTgt spid="12">
                                            <p:txEl>
                                              <p:pRg st="0" end="0"/>
                                            </p:txEl>
                                          </p:spTgt>
                                        </p:tgtEl>
                                      </p:cBhvr>
                                    </p:animEffect>
                                    <p:anim calcmode="lin" valueType="num">
                                      <p:cBhvr>
                                        <p:cTn id="91" dur="75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92" dur="75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93" fill="hold">
                      <p:stCondLst>
                        <p:cond delay="indefinite"/>
                      </p:stCondLst>
                      <p:childTnLst>
                        <p:par>
                          <p:cTn id="94" fill="hold">
                            <p:stCondLst>
                              <p:cond delay="0"/>
                            </p:stCondLst>
                            <p:childTnLst>
                              <p:par>
                                <p:cTn id="95" presetID="42" presetClass="entr" presetSubtype="0" fill="hold" grpId="0" nodeType="clickEffect">
                                  <p:stCondLst>
                                    <p:cond delay="0"/>
                                  </p:stCondLst>
                                  <p:childTnLst>
                                    <p:set>
                                      <p:cBhvr>
                                        <p:cTn id="96" dur="1" fill="hold">
                                          <p:stCondLst>
                                            <p:cond delay="0"/>
                                          </p:stCondLst>
                                        </p:cTn>
                                        <p:tgtEl>
                                          <p:spTgt spid="12">
                                            <p:txEl>
                                              <p:pRg st="1" end="1"/>
                                            </p:txEl>
                                          </p:spTgt>
                                        </p:tgtEl>
                                        <p:attrNameLst>
                                          <p:attrName>style.visibility</p:attrName>
                                        </p:attrNameLst>
                                      </p:cBhvr>
                                      <p:to>
                                        <p:strVal val="visible"/>
                                      </p:to>
                                    </p:set>
                                    <p:animEffect transition="in" filter="fade">
                                      <p:cBhvr>
                                        <p:cTn id="97" dur="750"/>
                                        <p:tgtEl>
                                          <p:spTgt spid="12">
                                            <p:txEl>
                                              <p:pRg st="1" end="1"/>
                                            </p:txEl>
                                          </p:spTgt>
                                        </p:tgtEl>
                                      </p:cBhvr>
                                    </p:animEffect>
                                    <p:anim calcmode="lin" valueType="num">
                                      <p:cBhvr>
                                        <p:cTn id="98" dur="75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99" dur="75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0" fill="hold">
                      <p:stCondLst>
                        <p:cond delay="indefinite"/>
                      </p:stCondLst>
                      <p:childTnLst>
                        <p:par>
                          <p:cTn id="101" fill="hold">
                            <p:stCondLst>
                              <p:cond delay="0"/>
                            </p:stCondLst>
                            <p:childTnLst>
                              <p:par>
                                <p:cTn id="102" presetID="42" presetClass="entr" presetSubtype="0" fill="hold" grpId="0" nodeType="clickEffect">
                                  <p:stCondLst>
                                    <p:cond delay="0"/>
                                  </p:stCondLst>
                                  <p:childTnLst>
                                    <p:set>
                                      <p:cBhvr>
                                        <p:cTn id="103" dur="1" fill="hold">
                                          <p:stCondLst>
                                            <p:cond delay="0"/>
                                          </p:stCondLst>
                                        </p:cTn>
                                        <p:tgtEl>
                                          <p:spTgt spid="12">
                                            <p:txEl>
                                              <p:pRg st="2" end="2"/>
                                            </p:txEl>
                                          </p:spTgt>
                                        </p:tgtEl>
                                        <p:attrNameLst>
                                          <p:attrName>style.visibility</p:attrName>
                                        </p:attrNameLst>
                                      </p:cBhvr>
                                      <p:to>
                                        <p:strVal val="visible"/>
                                      </p:to>
                                    </p:set>
                                    <p:animEffect transition="in" filter="fade">
                                      <p:cBhvr>
                                        <p:cTn id="104" dur="750"/>
                                        <p:tgtEl>
                                          <p:spTgt spid="12">
                                            <p:txEl>
                                              <p:pRg st="2" end="2"/>
                                            </p:txEl>
                                          </p:spTgt>
                                        </p:tgtEl>
                                      </p:cBhvr>
                                    </p:animEffect>
                                    <p:anim calcmode="lin" valueType="num">
                                      <p:cBhvr>
                                        <p:cTn id="105" dur="75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106" dur="75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par>
                          <p:cTn id="107" fill="hold">
                            <p:stCondLst>
                              <p:cond delay="750"/>
                            </p:stCondLst>
                            <p:childTnLst>
                              <p:par>
                                <p:cTn id="108" presetID="42" presetClass="entr" presetSubtype="0" fill="hold" grpId="0" nodeType="afterEffect">
                                  <p:stCondLst>
                                    <p:cond delay="0"/>
                                  </p:stCondLst>
                                  <p:childTnLst>
                                    <p:set>
                                      <p:cBhvr>
                                        <p:cTn id="109" dur="1" fill="hold">
                                          <p:stCondLst>
                                            <p:cond delay="0"/>
                                          </p:stCondLst>
                                        </p:cTn>
                                        <p:tgtEl>
                                          <p:spTgt spid="12">
                                            <p:txEl>
                                              <p:pRg st="3" end="3"/>
                                            </p:txEl>
                                          </p:spTgt>
                                        </p:tgtEl>
                                        <p:attrNameLst>
                                          <p:attrName>style.visibility</p:attrName>
                                        </p:attrNameLst>
                                      </p:cBhvr>
                                      <p:to>
                                        <p:strVal val="visible"/>
                                      </p:to>
                                    </p:set>
                                    <p:animEffect transition="in" filter="fade">
                                      <p:cBhvr>
                                        <p:cTn id="110" dur="750"/>
                                        <p:tgtEl>
                                          <p:spTgt spid="12">
                                            <p:txEl>
                                              <p:pRg st="3" end="3"/>
                                            </p:txEl>
                                          </p:spTgt>
                                        </p:tgtEl>
                                      </p:cBhvr>
                                    </p:animEffect>
                                    <p:anim calcmode="lin" valueType="num">
                                      <p:cBhvr>
                                        <p:cTn id="111" dur="75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112" dur="75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uiExpand="1" build="p"/>
      <p:bldP spid="12" grpId="0" uiExpand="1" build="p"/>
      <p:bldP spid="3" grpId="0"/>
      <p:bldP spid="3" grpId="1"/>
      <p:bldP spid="1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26</a:t>
            </a:fld>
            <a:endParaRPr lang="en-US" dirty="0"/>
          </a:p>
        </p:txBody>
      </p:sp>
      <p:sp>
        <p:nvSpPr>
          <p:cNvPr id="2" name="Title 1"/>
          <p:cNvSpPr>
            <a:spLocks noGrp="1"/>
          </p:cNvSpPr>
          <p:nvPr>
            <p:ph type="title" idx="4294967295"/>
          </p:nvPr>
        </p:nvSpPr>
        <p:spPr>
          <a:xfrm>
            <a:off x="335916" y="13370"/>
            <a:ext cx="8229600" cy="938212"/>
          </a:xfrm>
        </p:spPr>
        <p:txBody>
          <a:bodyPr>
            <a:noAutofit/>
          </a:bodyPr>
          <a:lstStyle/>
          <a:p>
            <a:pPr algn="l"/>
            <a:r>
              <a:rPr lang="en-US" sz="3200" b="1" dirty="0"/>
              <a:t>SPARTAN </a:t>
            </a:r>
            <a:r>
              <a:rPr lang="en-US" sz="3200" b="1" dirty="0" smtClean="0"/>
              <a:t>will positively impact the environment</a:t>
            </a:r>
            <a:endParaRPr lang="en-US" sz="3200" b="1" dirty="0"/>
          </a:p>
        </p:txBody>
      </p:sp>
      <p:sp>
        <p:nvSpPr>
          <p:cNvPr id="17" name="Rectangle 16"/>
          <p:cNvSpPr/>
          <p:nvPr/>
        </p:nvSpPr>
        <p:spPr>
          <a:xfrm>
            <a:off x="1477108" y="6232285"/>
            <a:ext cx="6189784" cy="307777"/>
          </a:xfrm>
          <a:prstGeom prst="rect">
            <a:avLst/>
          </a:prstGeom>
        </p:spPr>
        <p:txBody>
          <a:bodyPr wrap="square">
            <a:spAutoFit/>
          </a:bodyPr>
          <a:lstStyle/>
          <a:p>
            <a:r>
              <a:rPr lang="en-US" sz="1400" dirty="0"/>
              <a:t>https://flowcharts.llnl.gov/content/assets/images/energy/us/Energy_US_2015.png</a:t>
            </a:r>
          </a:p>
        </p:txBody>
      </p:sp>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79" y="1034465"/>
            <a:ext cx="9014322" cy="5268582"/>
          </a:xfrm>
          <a:prstGeom prst="rect">
            <a:avLst/>
          </a:prstGeom>
          <a:ln>
            <a:solidFill>
              <a:schemeClr val="bg1"/>
            </a:solidFill>
          </a:ln>
        </p:spPr>
      </p:pic>
      <p:grpSp>
        <p:nvGrpSpPr>
          <p:cNvPr id="19" name="Group 18"/>
          <p:cNvGrpSpPr/>
          <p:nvPr/>
        </p:nvGrpSpPr>
        <p:grpSpPr>
          <a:xfrm>
            <a:off x="4818928" y="4858977"/>
            <a:ext cx="859273" cy="502238"/>
            <a:chOff x="4818928" y="4738909"/>
            <a:chExt cx="859273" cy="502238"/>
          </a:xfrm>
        </p:grpSpPr>
        <p:grpSp>
          <p:nvGrpSpPr>
            <p:cNvPr id="20" name="Group 19"/>
            <p:cNvGrpSpPr/>
            <p:nvPr/>
          </p:nvGrpSpPr>
          <p:grpSpPr>
            <a:xfrm>
              <a:off x="4818928" y="4738909"/>
              <a:ext cx="834273" cy="431594"/>
              <a:chOff x="5074401" y="4695093"/>
              <a:chExt cx="834273" cy="431594"/>
            </a:xfrm>
            <a:solidFill>
              <a:schemeClr val="bg1"/>
            </a:solidFill>
          </p:grpSpPr>
          <p:grpSp>
            <p:nvGrpSpPr>
              <p:cNvPr id="22" name="Group 21"/>
              <p:cNvGrpSpPr/>
              <p:nvPr/>
            </p:nvGrpSpPr>
            <p:grpSpPr>
              <a:xfrm>
                <a:off x="5444149" y="4695093"/>
                <a:ext cx="246645" cy="218621"/>
                <a:chOff x="5444150" y="4695094"/>
                <a:chExt cx="110386" cy="97844"/>
              </a:xfrm>
              <a:grpFill/>
            </p:grpSpPr>
            <p:sp>
              <p:nvSpPr>
                <p:cNvPr id="32" name="Arc 31"/>
                <p:cNvSpPr/>
                <p:nvPr/>
              </p:nvSpPr>
              <p:spPr>
                <a:xfrm>
                  <a:off x="5444150" y="4695094"/>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flipH="1">
                  <a:off x="5448912" y="4696368"/>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Group 22"/>
              <p:cNvGrpSpPr/>
              <p:nvPr/>
            </p:nvGrpSpPr>
            <p:grpSpPr>
              <a:xfrm rot="1500000">
                <a:off x="5662029" y="4739816"/>
                <a:ext cx="246645" cy="218621"/>
                <a:chOff x="5444150" y="4695094"/>
                <a:chExt cx="110386" cy="97844"/>
              </a:xfrm>
              <a:grpFill/>
            </p:grpSpPr>
            <p:sp>
              <p:nvSpPr>
                <p:cNvPr id="30" name="Arc 29"/>
                <p:cNvSpPr/>
                <p:nvPr/>
              </p:nvSpPr>
              <p:spPr>
                <a:xfrm>
                  <a:off x="5444150" y="4695094"/>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flipH="1">
                  <a:off x="5448912" y="4696368"/>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p:cNvGrpSpPr/>
              <p:nvPr/>
            </p:nvGrpSpPr>
            <p:grpSpPr>
              <a:xfrm rot="20100000" flipH="1">
                <a:off x="5220211" y="4758863"/>
                <a:ext cx="246645" cy="218621"/>
                <a:chOff x="5444150" y="4695094"/>
                <a:chExt cx="110386" cy="97844"/>
              </a:xfrm>
              <a:grpFill/>
            </p:grpSpPr>
            <p:sp>
              <p:nvSpPr>
                <p:cNvPr id="28" name="Arc 27"/>
                <p:cNvSpPr/>
                <p:nvPr/>
              </p:nvSpPr>
              <p:spPr>
                <a:xfrm>
                  <a:off x="5444150" y="4695094"/>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flipH="1">
                  <a:off x="5448912" y="4696368"/>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p:cNvGrpSpPr/>
              <p:nvPr/>
            </p:nvGrpSpPr>
            <p:grpSpPr>
              <a:xfrm rot="17640000" flipH="1">
                <a:off x="5060389" y="4894054"/>
                <a:ext cx="246645" cy="218621"/>
                <a:chOff x="5444150" y="4695094"/>
                <a:chExt cx="110386" cy="97844"/>
              </a:xfrm>
              <a:grpFill/>
            </p:grpSpPr>
            <p:sp>
              <p:nvSpPr>
                <p:cNvPr id="26" name="Arc 25"/>
                <p:cNvSpPr/>
                <p:nvPr/>
              </p:nvSpPr>
              <p:spPr>
                <a:xfrm>
                  <a:off x="5444150" y="4695094"/>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flipH="1">
                  <a:off x="5448912" y="4696368"/>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1" name="Freeform 20"/>
            <p:cNvSpPr/>
            <p:nvPr/>
          </p:nvSpPr>
          <p:spPr>
            <a:xfrm>
              <a:off x="4856647" y="4831955"/>
              <a:ext cx="821554" cy="409192"/>
            </a:xfrm>
            <a:custGeom>
              <a:avLst/>
              <a:gdLst>
                <a:gd name="connsiteX0" fmla="*/ 227512 w 792662"/>
                <a:gd name="connsiteY0" fmla="*/ 35274 h 379378"/>
                <a:gd name="connsiteX1" fmla="*/ 71146 w 792662"/>
                <a:gd name="connsiteY1" fmla="*/ 144050 h 379378"/>
                <a:gd name="connsiteX2" fmla="*/ 16758 w 792662"/>
                <a:gd name="connsiteY2" fmla="*/ 320811 h 379378"/>
                <a:gd name="connsiteX3" fmla="*/ 360083 w 792662"/>
                <a:gd name="connsiteY3" fmla="*/ 375200 h 379378"/>
                <a:gd name="connsiteX4" fmla="*/ 754397 w 792662"/>
                <a:gd name="connsiteY4" fmla="*/ 225632 h 379378"/>
                <a:gd name="connsiteX5" fmla="*/ 757796 w 792662"/>
                <a:gd name="connsiteY5" fmla="*/ 79464 h 379378"/>
                <a:gd name="connsiteX6" fmla="*/ 581035 w 792662"/>
                <a:gd name="connsiteY6" fmla="*/ 8080 h 379378"/>
                <a:gd name="connsiteX7" fmla="*/ 360083 w 792662"/>
                <a:gd name="connsiteY7" fmla="*/ 4681 h 379378"/>
                <a:gd name="connsiteX8" fmla="*/ 227512 w 792662"/>
                <a:gd name="connsiteY8" fmla="*/ 35274 h 37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662" h="379378">
                  <a:moveTo>
                    <a:pt x="227512" y="35274"/>
                  </a:moveTo>
                  <a:cubicBezTo>
                    <a:pt x="179356" y="58502"/>
                    <a:pt x="106272" y="96460"/>
                    <a:pt x="71146" y="144050"/>
                  </a:cubicBezTo>
                  <a:cubicBezTo>
                    <a:pt x="36020" y="191640"/>
                    <a:pt x="-31398" y="282286"/>
                    <a:pt x="16758" y="320811"/>
                  </a:cubicBezTo>
                  <a:cubicBezTo>
                    <a:pt x="64914" y="359336"/>
                    <a:pt x="237143" y="391063"/>
                    <a:pt x="360083" y="375200"/>
                  </a:cubicBezTo>
                  <a:cubicBezTo>
                    <a:pt x="483023" y="359337"/>
                    <a:pt x="688112" y="274921"/>
                    <a:pt x="754397" y="225632"/>
                  </a:cubicBezTo>
                  <a:cubicBezTo>
                    <a:pt x="820682" y="176343"/>
                    <a:pt x="786690" y="115723"/>
                    <a:pt x="757796" y="79464"/>
                  </a:cubicBezTo>
                  <a:cubicBezTo>
                    <a:pt x="728902" y="43205"/>
                    <a:pt x="647320" y="20544"/>
                    <a:pt x="581035" y="8080"/>
                  </a:cubicBezTo>
                  <a:cubicBezTo>
                    <a:pt x="514750" y="-4384"/>
                    <a:pt x="417304" y="149"/>
                    <a:pt x="360083" y="4681"/>
                  </a:cubicBezTo>
                  <a:cubicBezTo>
                    <a:pt x="302862" y="9213"/>
                    <a:pt x="275668" y="12046"/>
                    <a:pt x="227512" y="352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ectangle 33"/>
          <p:cNvSpPr/>
          <p:nvPr/>
        </p:nvSpPr>
        <p:spPr>
          <a:xfrm rot="920902">
            <a:off x="5301933" y="5319795"/>
            <a:ext cx="2034531" cy="769441"/>
          </a:xfrm>
          <a:prstGeom prst="rect">
            <a:avLst/>
          </a:prstGeom>
          <a:noFill/>
        </p:spPr>
        <p:txBody>
          <a:bodyPr wrap="none" lIns="91440" tIns="45720" rIns="91440" bIns="45720">
            <a:spAutoFit/>
          </a:bodyPr>
          <a:lstStyle/>
          <a:p>
            <a:pPr algn="ctr"/>
            <a:r>
              <a:rPr lang="en-US" sz="4400" b="1" cap="none" spc="0" dirty="0" smtClean="0">
                <a:ln w="12700">
                  <a:solidFill>
                    <a:schemeClr val="tx2">
                      <a:satMod val="155000"/>
                    </a:schemeClr>
                  </a:solidFill>
                  <a:prstDash val="solid"/>
                </a:ln>
                <a:solidFill>
                  <a:srgbClr val="2F7A14"/>
                </a:solidFill>
                <a:effectLst>
                  <a:outerShdw blurRad="41275" dist="20320" dir="1800000" algn="tl" rotWithShape="0">
                    <a:srgbClr val="000000">
                      <a:alpha val="40000"/>
                    </a:srgbClr>
                  </a:outerShdw>
                </a:effectLst>
              </a:rPr>
              <a:t>Chomp!</a:t>
            </a:r>
            <a:endParaRPr lang="en-US" sz="4400" b="1" cap="none" spc="0" dirty="0">
              <a:ln w="12700">
                <a:solidFill>
                  <a:schemeClr val="tx2">
                    <a:satMod val="155000"/>
                  </a:schemeClr>
                </a:solidFill>
                <a:prstDash val="solid"/>
              </a:ln>
              <a:solidFill>
                <a:srgbClr val="2F7A14"/>
              </a:solidFill>
              <a:effectLst>
                <a:outerShdw blurRad="41275" dist="20320" dir="1800000" algn="tl" rotWithShape="0">
                  <a:srgbClr val="000000">
                    <a:alpha val="40000"/>
                  </a:srgbClr>
                </a:outerShdw>
              </a:effectLst>
            </a:endParaRPr>
          </a:p>
        </p:txBody>
      </p:sp>
      <p:cxnSp>
        <p:nvCxnSpPr>
          <p:cNvPr id="35" name="Straight Arrow Connector 34"/>
          <p:cNvCxnSpPr/>
          <p:nvPr/>
        </p:nvCxnSpPr>
        <p:spPr>
          <a:xfrm flipH="1" flipV="1">
            <a:off x="5244823" y="5082018"/>
            <a:ext cx="179858" cy="279197"/>
          </a:xfrm>
          <a:prstGeom prst="straightConnector1">
            <a:avLst/>
          </a:prstGeom>
          <a:ln w="254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9389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700"/>
                            </p:stCondLst>
                            <p:childTnLst>
                              <p:par>
                                <p:cTn id="9" presetID="10" presetClass="entr" presetSubtype="0" fill="hold" nodeType="afterEffect">
                                  <p:stCondLst>
                                    <p:cond delay="50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500"/>
                                        <p:tgtEl>
                                          <p:spTgt spid="18"/>
                                        </p:tgtEl>
                                      </p:cBhvr>
                                    </p:animEffect>
                                  </p:childTnLst>
                                </p:cTn>
                              </p:par>
                            </p:childTnLst>
                          </p:cTn>
                        </p:par>
                        <p:par>
                          <p:cTn id="12" fill="hold">
                            <p:stCondLst>
                              <p:cond delay="270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3200"/>
                            </p:stCondLst>
                            <p:childTnLst>
                              <p:par>
                                <p:cTn id="17" presetID="22" presetClass="entr" presetSubtype="8"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left)">
                                      <p:cBhvr>
                                        <p:cTn id="19" dur="500"/>
                                        <p:tgtEl>
                                          <p:spTgt spid="34"/>
                                        </p:tgtEl>
                                      </p:cBhvr>
                                    </p:animEffect>
                                  </p:childTnLst>
                                </p:cTn>
                              </p:par>
                              <p:par>
                                <p:cTn id="20" presetID="22" presetClass="entr" presetSubtype="4" fill="hold" nodeType="with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ipe(down)">
                                      <p:cBhvr>
                                        <p:cTn id="22" dur="500"/>
                                        <p:tgtEl>
                                          <p:spTgt spid="35"/>
                                        </p:tgtEl>
                                      </p:cBhvr>
                                    </p:animEffect>
                                  </p:childTnLst>
                                </p:cTn>
                              </p:par>
                            </p:childTnLst>
                          </p:cTn>
                        </p:par>
                        <p:par>
                          <p:cTn id="23" fill="hold">
                            <p:stCondLst>
                              <p:cond delay="3700"/>
                            </p:stCondLst>
                            <p:childTnLst>
                              <p:par>
                                <p:cTn id="24" presetID="1"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27</a:t>
            </a:fld>
            <a:endParaRPr lang="en-US" dirty="0"/>
          </a:p>
        </p:txBody>
      </p:sp>
      <p:sp>
        <p:nvSpPr>
          <p:cNvPr id="2" name="Title 1"/>
          <p:cNvSpPr>
            <a:spLocks noGrp="1"/>
          </p:cNvSpPr>
          <p:nvPr>
            <p:ph type="title" idx="4294967295"/>
          </p:nvPr>
        </p:nvSpPr>
        <p:spPr>
          <a:xfrm>
            <a:off x="335916" y="13370"/>
            <a:ext cx="8229600" cy="938212"/>
          </a:xfrm>
        </p:spPr>
        <p:txBody>
          <a:bodyPr>
            <a:noAutofit/>
          </a:bodyPr>
          <a:lstStyle/>
          <a:p>
            <a:pPr algn="l"/>
            <a:r>
              <a:rPr lang="en-US" sz="3200" b="1" dirty="0"/>
              <a:t>SPARTAN </a:t>
            </a:r>
            <a:r>
              <a:rPr lang="en-US" sz="3200" b="1" dirty="0" smtClean="0"/>
              <a:t>will lead to more human-friendly cities</a:t>
            </a:r>
            <a:endParaRPr lang="en-US" sz="3200" b="1" dirty="0"/>
          </a:p>
        </p:txBody>
      </p:sp>
      <p:grpSp>
        <p:nvGrpSpPr>
          <p:cNvPr id="19" name="Group 18"/>
          <p:cNvGrpSpPr/>
          <p:nvPr/>
        </p:nvGrpSpPr>
        <p:grpSpPr>
          <a:xfrm>
            <a:off x="4818928" y="4858977"/>
            <a:ext cx="859273" cy="502238"/>
            <a:chOff x="4818928" y="4738909"/>
            <a:chExt cx="859273" cy="502238"/>
          </a:xfrm>
        </p:grpSpPr>
        <p:grpSp>
          <p:nvGrpSpPr>
            <p:cNvPr id="20" name="Group 19"/>
            <p:cNvGrpSpPr/>
            <p:nvPr/>
          </p:nvGrpSpPr>
          <p:grpSpPr>
            <a:xfrm>
              <a:off x="4818928" y="4738909"/>
              <a:ext cx="834273" cy="431594"/>
              <a:chOff x="5074401" y="4695093"/>
              <a:chExt cx="834273" cy="431594"/>
            </a:xfrm>
            <a:solidFill>
              <a:schemeClr val="bg1"/>
            </a:solidFill>
          </p:grpSpPr>
          <p:grpSp>
            <p:nvGrpSpPr>
              <p:cNvPr id="22" name="Group 21"/>
              <p:cNvGrpSpPr/>
              <p:nvPr/>
            </p:nvGrpSpPr>
            <p:grpSpPr>
              <a:xfrm>
                <a:off x="5444149" y="4695093"/>
                <a:ext cx="246645" cy="218621"/>
                <a:chOff x="5444150" y="4695094"/>
                <a:chExt cx="110386" cy="97844"/>
              </a:xfrm>
              <a:grpFill/>
            </p:grpSpPr>
            <p:sp>
              <p:nvSpPr>
                <p:cNvPr id="32" name="Arc 31"/>
                <p:cNvSpPr/>
                <p:nvPr/>
              </p:nvSpPr>
              <p:spPr>
                <a:xfrm>
                  <a:off x="5444150" y="4695094"/>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3" name="Arc 32"/>
                <p:cNvSpPr/>
                <p:nvPr/>
              </p:nvSpPr>
              <p:spPr>
                <a:xfrm flipH="1">
                  <a:off x="5448912" y="4696368"/>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3" name="Group 22"/>
              <p:cNvGrpSpPr/>
              <p:nvPr/>
            </p:nvGrpSpPr>
            <p:grpSpPr>
              <a:xfrm rot="1500000">
                <a:off x="5662029" y="4739816"/>
                <a:ext cx="246645" cy="218621"/>
                <a:chOff x="5444150" y="4695094"/>
                <a:chExt cx="110386" cy="97844"/>
              </a:xfrm>
              <a:grpFill/>
            </p:grpSpPr>
            <p:sp>
              <p:nvSpPr>
                <p:cNvPr id="30" name="Arc 29"/>
                <p:cNvSpPr/>
                <p:nvPr/>
              </p:nvSpPr>
              <p:spPr>
                <a:xfrm>
                  <a:off x="5444150" y="4695094"/>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Arc 30"/>
                <p:cNvSpPr/>
                <p:nvPr/>
              </p:nvSpPr>
              <p:spPr>
                <a:xfrm flipH="1">
                  <a:off x="5448912" y="4696368"/>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4" name="Group 23"/>
              <p:cNvGrpSpPr/>
              <p:nvPr/>
            </p:nvGrpSpPr>
            <p:grpSpPr>
              <a:xfrm rot="20100000" flipH="1">
                <a:off x="5220211" y="4758863"/>
                <a:ext cx="246645" cy="218621"/>
                <a:chOff x="5444150" y="4695094"/>
                <a:chExt cx="110386" cy="97844"/>
              </a:xfrm>
              <a:grpFill/>
            </p:grpSpPr>
            <p:sp>
              <p:nvSpPr>
                <p:cNvPr id="28" name="Arc 27"/>
                <p:cNvSpPr/>
                <p:nvPr/>
              </p:nvSpPr>
              <p:spPr>
                <a:xfrm>
                  <a:off x="5444150" y="4695094"/>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9" name="Arc 28"/>
                <p:cNvSpPr/>
                <p:nvPr/>
              </p:nvSpPr>
              <p:spPr>
                <a:xfrm flipH="1">
                  <a:off x="5448912" y="4696368"/>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p:cNvGrpSpPr/>
              <p:nvPr/>
            </p:nvGrpSpPr>
            <p:grpSpPr>
              <a:xfrm rot="17640000" flipH="1">
                <a:off x="5060389" y="4894054"/>
                <a:ext cx="246645" cy="218621"/>
                <a:chOff x="5444150" y="4695094"/>
                <a:chExt cx="110386" cy="97844"/>
              </a:xfrm>
              <a:grpFill/>
            </p:grpSpPr>
            <p:sp>
              <p:nvSpPr>
                <p:cNvPr id="26" name="Arc 25"/>
                <p:cNvSpPr/>
                <p:nvPr/>
              </p:nvSpPr>
              <p:spPr>
                <a:xfrm>
                  <a:off x="5444150" y="4695094"/>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Arc 26"/>
                <p:cNvSpPr/>
                <p:nvPr/>
              </p:nvSpPr>
              <p:spPr>
                <a:xfrm flipH="1">
                  <a:off x="5448912" y="4696368"/>
                  <a:ext cx="105624" cy="96570"/>
                </a:xfrm>
                <a:prstGeom prst="arc">
                  <a:avLst/>
                </a:prstGeom>
                <a:grpFill/>
                <a:ln w="254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sp>
          <p:nvSpPr>
            <p:cNvPr id="21" name="Freeform 20"/>
            <p:cNvSpPr/>
            <p:nvPr/>
          </p:nvSpPr>
          <p:spPr>
            <a:xfrm>
              <a:off x="4856647" y="4831955"/>
              <a:ext cx="821554" cy="409192"/>
            </a:xfrm>
            <a:custGeom>
              <a:avLst/>
              <a:gdLst>
                <a:gd name="connsiteX0" fmla="*/ 227512 w 792662"/>
                <a:gd name="connsiteY0" fmla="*/ 35274 h 379378"/>
                <a:gd name="connsiteX1" fmla="*/ 71146 w 792662"/>
                <a:gd name="connsiteY1" fmla="*/ 144050 h 379378"/>
                <a:gd name="connsiteX2" fmla="*/ 16758 w 792662"/>
                <a:gd name="connsiteY2" fmla="*/ 320811 h 379378"/>
                <a:gd name="connsiteX3" fmla="*/ 360083 w 792662"/>
                <a:gd name="connsiteY3" fmla="*/ 375200 h 379378"/>
                <a:gd name="connsiteX4" fmla="*/ 754397 w 792662"/>
                <a:gd name="connsiteY4" fmla="*/ 225632 h 379378"/>
                <a:gd name="connsiteX5" fmla="*/ 757796 w 792662"/>
                <a:gd name="connsiteY5" fmla="*/ 79464 h 379378"/>
                <a:gd name="connsiteX6" fmla="*/ 581035 w 792662"/>
                <a:gd name="connsiteY6" fmla="*/ 8080 h 379378"/>
                <a:gd name="connsiteX7" fmla="*/ 360083 w 792662"/>
                <a:gd name="connsiteY7" fmla="*/ 4681 h 379378"/>
                <a:gd name="connsiteX8" fmla="*/ 227512 w 792662"/>
                <a:gd name="connsiteY8" fmla="*/ 35274 h 379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2662" h="379378">
                  <a:moveTo>
                    <a:pt x="227512" y="35274"/>
                  </a:moveTo>
                  <a:cubicBezTo>
                    <a:pt x="179356" y="58502"/>
                    <a:pt x="106272" y="96460"/>
                    <a:pt x="71146" y="144050"/>
                  </a:cubicBezTo>
                  <a:cubicBezTo>
                    <a:pt x="36020" y="191640"/>
                    <a:pt x="-31398" y="282286"/>
                    <a:pt x="16758" y="320811"/>
                  </a:cubicBezTo>
                  <a:cubicBezTo>
                    <a:pt x="64914" y="359336"/>
                    <a:pt x="237143" y="391063"/>
                    <a:pt x="360083" y="375200"/>
                  </a:cubicBezTo>
                  <a:cubicBezTo>
                    <a:pt x="483023" y="359337"/>
                    <a:pt x="688112" y="274921"/>
                    <a:pt x="754397" y="225632"/>
                  </a:cubicBezTo>
                  <a:cubicBezTo>
                    <a:pt x="820682" y="176343"/>
                    <a:pt x="786690" y="115723"/>
                    <a:pt x="757796" y="79464"/>
                  </a:cubicBezTo>
                  <a:cubicBezTo>
                    <a:pt x="728902" y="43205"/>
                    <a:pt x="647320" y="20544"/>
                    <a:pt x="581035" y="8080"/>
                  </a:cubicBezTo>
                  <a:cubicBezTo>
                    <a:pt x="514750" y="-4384"/>
                    <a:pt x="417304" y="149"/>
                    <a:pt x="360083" y="4681"/>
                  </a:cubicBezTo>
                  <a:cubicBezTo>
                    <a:pt x="302862" y="9213"/>
                    <a:pt x="275668" y="12046"/>
                    <a:pt x="227512" y="35274"/>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6" name="Shape 554" descr="Nerds_n_Squares_livable_streets_adjusted.PNG"/>
          <p:cNvPicPr preferRelativeResize="0"/>
          <p:nvPr/>
        </p:nvPicPr>
        <p:blipFill>
          <a:blip r:embed="rId3">
            <a:alphaModFix/>
          </a:blip>
          <a:stretch>
            <a:fillRect/>
          </a:stretch>
        </p:blipFill>
        <p:spPr>
          <a:xfrm>
            <a:off x="1690" y="1420379"/>
            <a:ext cx="9142310" cy="4436162"/>
          </a:xfrm>
          <a:prstGeom prst="rect">
            <a:avLst/>
          </a:prstGeom>
          <a:noFill/>
          <a:ln>
            <a:noFill/>
          </a:ln>
        </p:spPr>
      </p:pic>
    </p:spTree>
    <p:extLst>
      <p:ext uri="{BB962C8B-B14F-4D97-AF65-F5344CB8AC3E}">
        <p14:creationId xmlns:p14="http://schemas.microsoft.com/office/powerpoint/2010/main" val="28727011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700"/>
                            </p:stCondLst>
                            <p:childTnLst>
                              <p:par>
                                <p:cTn id="9" presetID="1" presetClass="entr" presetSubtype="0" fill="hold" nodeType="afterEffect">
                                  <p:stCondLst>
                                    <p:cond delay="500"/>
                                  </p:stCondLst>
                                  <p:childTnLst>
                                    <p:set>
                                      <p:cBhvr>
                                        <p:cTn id="10" dur="1" fill="hold">
                                          <p:stCondLst>
                                            <p:cond delay="0"/>
                                          </p:stCondLst>
                                        </p:cTn>
                                        <p:tgtEl>
                                          <p:spTgt spid="19"/>
                                        </p:tgtEl>
                                        <p:attrNameLst>
                                          <p:attrName>style.visibility</p:attrName>
                                        </p:attrNameLst>
                                      </p:cBhvr>
                                      <p:to>
                                        <p:strVal val="visible"/>
                                      </p:to>
                                    </p:set>
                                  </p:childTnLst>
                                </p:cTn>
                              </p:par>
                              <p:par>
                                <p:cTn id="11" presetID="9" presetClass="entr" presetSubtype="0"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dissolve">
                                      <p:cBhvr>
                                        <p:cTn id="13" dur="75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lnSpc>
                <a:spcPts val="4200"/>
              </a:lnSpc>
            </a:pPr>
            <a:r>
              <a:rPr lang="en-US" dirty="0" smtClean="0"/>
              <a:t>We have been developing SPARTAN technology since 2012</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28</a:t>
            </a:fld>
            <a:endParaRPr lang="en-US" dirty="0"/>
          </a:p>
        </p:txBody>
      </p:sp>
      <p:grpSp>
        <p:nvGrpSpPr>
          <p:cNvPr id="9" name="Group 8"/>
          <p:cNvGrpSpPr/>
          <p:nvPr/>
        </p:nvGrpSpPr>
        <p:grpSpPr>
          <a:xfrm>
            <a:off x="633585" y="1703696"/>
            <a:ext cx="7963174" cy="2943608"/>
            <a:chOff x="633585" y="1703696"/>
            <a:chExt cx="7963174" cy="2943608"/>
          </a:xfrm>
        </p:grpSpPr>
        <p:pic>
          <p:nvPicPr>
            <p:cNvPr id="16" name="Picture 15"/>
            <p:cNvPicPr>
              <a:picLocks noChangeAspect="1"/>
            </p:cNvPicPr>
            <p:nvPr/>
          </p:nvPicPr>
          <p:blipFill>
            <a:blip r:embed="rId2"/>
            <a:stretch>
              <a:fillRect/>
            </a:stretch>
          </p:blipFill>
          <p:spPr>
            <a:xfrm>
              <a:off x="633585" y="1776982"/>
              <a:ext cx="7963174" cy="2870322"/>
            </a:xfrm>
            <a:prstGeom prst="rect">
              <a:avLst/>
            </a:prstGeom>
          </p:spPr>
        </p:pic>
        <p:sp>
          <p:nvSpPr>
            <p:cNvPr id="19" name="Rectangle 18"/>
            <p:cNvSpPr/>
            <p:nvPr/>
          </p:nvSpPr>
          <p:spPr>
            <a:xfrm rot="21054850">
              <a:off x="2306156" y="1703696"/>
              <a:ext cx="2189480" cy="461665"/>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2012-13</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sp>
        <p:nvSpPr>
          <p:cNvPr id="22" name="Rectangle 21"/>
          <p:cNvSpPr/>
          <p:nvPr/>
        </p:nvSpPr>
        <p:spPr>
          <a:xfrm>
            <a:off x="2721809" y="4714268"/>
            <a:ext cx="3165231" cy="923330"/>
          </a:xfrm>
          <a:prstGeom prst="rect">
            <a:avLst/>
          </a:prstGeom>
        </p:spPr>
        <p:txBody>
          <a:bodyPr wrap="square" numCol="2">
            <a:spAutoFit/>
          </a:bodyPr>
          <a:lstStyle/>
          <a:p>
            <a:pPr marL="171450" indent="-171450">
              <a:buFont typeface="Arial" panose="020B0604020202020204" pitchFamily="34" charset="0"/>
              <a:buChar char="•"/>
            </a:pPr>
            <a:r>
              <a:rPr lang="en-US" dirty="0" smtClean="0"/>
              <a:t>11 ME</a:t>
            </a:r>
          </a:p>
          <a:p>
            <a:pPr marL="171450" indent="-171450">
              <a:buFont typeface="Arial" panose="020B0604020202020204" pitchFamily="34" charset="0"/>
              <a:buChar char="•"/>
            </a:pPr>
            <a:r>
              <a:rPr lang="en-US" dirty="0" smtClean="0"/>
              <a:t>3 </a:t>
            </a:r>
            <a:r>
              <a:rPr lang="en-US" dirty="0" err="1" smtClean="0"/>
              <a:t>CmpE</a:t>
            </a:r>
            <a:r>
              <a:rPr lang="en-US" dirty="0" smtClean="0"/>
              <a:t>/SE</a:t>
            </a:r>
          </a:p>
          <a:p>
            <a:pPr marL="171450" indent="-171450">
              <a:buFont typeface="Arial" panose="020B0604020202020204" pitchFamily="34" charset="0"/>
              <a:buChar char="•"/>
            </a:pPr>
            <a:r>
              <a:rPr lang="en-US" dirty="0" smtClean="0"/>
              <a:t>3 URBP</a:t>
            </a:r>
          </a:p>
          <a:p>
            <a:pPr marL="171450" indent="-171450">
              <a:buFont typeface="Arial" panose="020B0604020202020204" pitchFamily="34" charset="0"/>
              <a:buChar char="•"/>
            </a:pPr>
            <a:r>
              <a:rPr lang="en-US" dirty="0" smtClean="0"/>
              <a:t>3 Business</a:t>
            </a:r>
          </a:p>
          <a:p>
            <a:pPr marL="171450" indent="-171450">
              <a:buFont typeface="Arial" panose="020B0604020202020204" pitchFamily="34" charset="0"/>
              <a:buChar char="•"/>
            </a:pPr>
            <a:r>
              <a:rPr lang="en-US" dirty="0" smtClean="0"/>
              <a:t>3 volunteers</a:t>
            </a:r>
            <a:endParaRPr lang="en-US" dirty="0"/>
          </a:p>
        </p:txBody>
      </p:sp>
      <p:pic>
        <p:nvPicPr>
          <p:cNvPr id="23" name="Picture 3" descr="C:\Users\Oreo\Documents\E195\Prototype Drawings\cross_section_render.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7882" r="37624"/>
          <a:stretch/>
        </p:blipFill>
        <p:spPr bwMode="auto">
          <a:xfrm>
            <a:off x="4465903" y="1776982"/>
            <a:ext cx="1243013" cy="225609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Oreo\Documents\E195\Prototype Drawings\perspective_render.pn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956" r="20353"/>
          <a:stretch/>
        </p:blipFill>
        <p:spPr bwMode="auto">
          <a:xfrm>
            <a:off x="1829176" y="1776982"/>
            <a:ext cx="1944574" cy="2256091"/>
          </a:xfrm>
          <a:prstGeom prst="rect">
            <a:avLst/>
          </a:prstGeom>
          <a:noFill/>
          <a:extLst>
            <a:ext uri="{909E8E84-426E-40DD-AFC4-6F175D3DCCD1}">
              <a14:hiddenFill xmlns:a14="http://schemas.microsoft.com/office/drawing/2010/main">
                <a:solidFill>
                  <a:srgbClr val="FFFFFF"/>
                </a:solidFill>
              </a14:hiddenFill>
            </a:ext>
          </a:extLst>
        </p:spPr>
      </p:pic>
      <p:pic>
        <p:nvPicPr>
          <p:cNvPr id="25" name="Content Placeholder 4"/>
          <p:cNvPicPr>
            <a:picLocks noChangeAspect="1"/>
          </p:cNvPicPr>
          <p:nvPr/>
        </p:nvPicPr>
        <p:blipFill rotWithShape="1">
          <a:blip r:embed="rId5" cstate="print">
            <a:extLst>
              <a:ext uri="{28A0092B-C50C-407E-A947-70E740481C1C}">
                <a14:useLocalDpi xmlns:a14="http://schemas.microsoft.com/office/drawing/2010/main" val="0"/>
              </a:ext>
            </a:extLst>
          </a:blip>
          <a:srcRect l="3608" t="2480" r="11051" b="3139"/>
          <a:stretch/>
        </p:blipFill>
        <p:spPr>
          <a:xfrm>
            <a:off x="3270701" y="4033073"/>
            <a:ext cx="1723293" cy="2100106"/>
          </a:xfrm>
          <a:prstGeom prst="rect">
            <a:avLst/>
          </a:prstGeom>
        </p:spPr>
      </p:pic>
      <p:pic>
        <p:nvPicPr>
          <p:cNvPr id="32" name="Shape 968"/>
          <p:cNvPicPr preferRelativeResize="0"/>
          <p:nvPr/>
        </p:nvPicPr>
        <p:blipFill>
          <a:blip r:embed="rId6">
            <a:alphaModFix/>
          </a:blip>
          <a:stretch>
            <a:fillRect/>
          </a:stretch>
        </p:blipFill>
        <p:spPr>
          <a:xfrm>
            <a:off x="633585" y="1934528"/>
            <a:ext cx="7902856" cy="3969345"/>
          </a:xfrm>
          <a:prstGeom prst="rect">
            <a:avLst/>
          </a:prstGeom>
          <a:noFill/>
          <a:ln>
            <a:noFill/>
          </a:ln>
        </p:spPr>
      </p:pic>
    </p:spTree>
    <p:extLst>
      <p:ext uri="{BB962C8B-B14F-4D97-AF65-F5344CB8AC3E}">
        <p14:creationId xmlns:p14="http://schemas.microsoft.com/office/powerpoint/2010/main" val="12886486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85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500"/>
                                        <p:tgtEl>
                                          <p:spTgt spid="22"/>
                                        </p:tgtEl>
                                      </p:cBhvr>
                                    </p:animEffect>
                                    <p:anim calcmode="lin" valueType="num">
                                      <p:cBhvr>
                                        <p:cTn id="15" dur="500" fill="hold"/>
                                        <p:tgtEl>
                                          <p:spTgt spid="22"/>
                                        </p:tgtEl>
                                        <p:attrNameLst>
                                          <p:attrName>ppt_x</p:attrName>
                                        </p:attrNameLst>
                                      </p:cBhvr>
                                      <p:tavLst>
                                        <p:tav tm="0">
                                          <p:val>
                                            <p:strVal val="#ppt_x"/>
                                          </p:val>
                                        </p:tav>
                                        <p:tav tm="100000">
                                          <p:val>
                                            <p:strVal val="#ppt_x"/>
                                          </p:val>
                                        </p:tav>
                                      </p:tavLst>
                                    </p:anim>
                                    <p:anim calcmode="lin" valueType="num">
                                      <p:cBhvr>
                                        <p:cTn id="16" dur="5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xit" presetSubtype="0" fill="hold" nodeType="clickEffect">
                                  <p:stCondLst>
                                    <p:cond delay="0"/>
                                  </p:stCondLst>
                                  <p:childTnLst>
                                    <p:animEffect transition="out" filter="fade">
                                      <p:cBhvr>
                                        <p:cTn id="20" dur="500"/>
                                        <p:tgtEl>
                                          <p:spTgt spid="9"/>
                                        </p:tgtEl>
                                      </p:cBhvr>
                                    </p:animEffect>
                                    <p:set>
                                      <p:cBhvr>
                                        <p:cTn id="21" dur="1" fill="hold">
                                          <p:stCondLst>
                                            <p:cond delay="499"/>
                                          </p:stCondLst>
                                        </p:cTn>
                                        <p:tgtEl>
                                          <p:spTgt spid="9"/>
                                        </p:tgtEl>
                                        <p:attrNameLst>
                                          <p:attrName>style.visibility</p:attrName>
                                        </p:attrNameLst>
                                      </p:cBhvr>
                                      <p:to>
                                        <p:strVal val="hidden"/>
                                      </p:to>
                                    </p:set>
                                  </p:childTnLst>
                                </p:cTn>
                              </p:par>
                              <p:par>
                                <p:cTn id="22" presetID="10" presetClass="exit" presetSubtype="0" fill="hold" grpId="1" nodeType="withEffect">
                                  <p:stCondLst>
                                    <p:cond delay="0"/>
                                  </p:stCondLst>
                                  <p:childTnLst>
                                    <p:animEffect transition="out" filter="fade">
                                      <p:cBhvr>
                                        <p:cTn id="23" dur="500"/>
                                        <p:tgtEl>
                                          <p:spTgt spid="22"/>
                                        </p:tgtEl>
                                      </p:cBhvr>
                                    </p:animEffect>
                                    <p:set>
                                      <p:cBhvr>
                                        <p:cTn id="24" dur="1" fill="hold">
                                          <p:stCondLst>
                                            <p:cond delay="499"/>
                                          </p:stCondLst>
                                        </p:cTn>
                                        <p:tgtEl>
                                          <p:spTgt spid="22"/>
                                        </p:tgtEl>
                                        <p:attrNameLst>
                                          <p:attrName>style.visibility</p:attrName>
                                        </p:attrNameLst>
                                      </p:cBhvr>
                                      <p:to>
                                        <p:strVal val="hidden"/>
                                      </p:to>
                                    </p:set>
                                  </p:childTnLst>
                                </p:cTn>
                              </p:par>
                            </p:childTnLst>
                          </p:cTn>
                        </p:par>
                        <p:par>
                          <p:cTn id="25" fill="hold">
                            <p:stCondLst>
                              <p:cond delay="500"/>
                            </p:stCondLst>
                            <p:childTnLst>
                              <p:par>
                                <p:cTn id="26" presetID="10" presetClass="entr" presetSubtype="0" fill="hold" nodeType="afterEffect">
                                  <p:stCondLst>
                                    <p:cond delay="50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childTnLst>
                          </p:cTn>
                        </p:par>
                        <p:par>
                          <p:cTn id="29" fill="hold">
                            <p:stCondLst>
                              <p:cond delay="1500"/>
                            </p:stCondLst>
                            <p:childTnLst>
                              <p:par>
                                <p:cTn id="30" presetID="10" presetClass="entr" presetSubtype="0" fill="hold" nodeType="after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500"/>
                                        <p:tgtEl>
                                          <p:spTgt spid="23"/>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fade">
                                      <p:cBhvr>
                                        <p:cTn id="36" dur="500"/>
                                        <p:tgtEl>
                                          <p:spTgt spid="25"/>
                                        </p:tgtEl>
                                      </p:cBhvr>
                                    </p:animEffect>
                                  </p:childTnLst>
                                </p:cTn>
                              </p:par>
                            </p:childTnLst>
                          </p:cTn>
                        </p:par>
                        <p:par>
                          <p:cTn id="37" fill="hold">
                            <p:stCondLst>
                              <p:cond delay="2500"/>
                            </p:stCondLst>
                            <p:childTnLst>
                              <p:par>
                                <p:cTn id="38" presetID="10" presetClass="exit" presetSubtype="0" fill="hold" nodeType="afterEffect">
                                  <p:stCondLst>
                                    <p:cond delay="1000"/>
                                  </p:stCondLst>
                                  <p:childTnLst>
                                    <p:animEffect transition="out" filter="fade">
                                      <p:cBhvr>
                                        <p:cTn id="39" dur="500"/>
                                        <p:tgtEl>
                                          <p:spTgt spid="25"/>
                                        </p:tgtEl>
                                      </p:cBhvr>
                                    </p:animEffect>
                                    <p:set>
                                      <p:cBhvr>
                                        <p:cTn id="40" dur="1" fill="hold">
                                          <p:stCondLst>
                                            <p:cond delay="499"/>
                                          </p:stCondLst>
                                        </p:cTn>
                                        <p:tgtEl>
                                          <p:spTgt spid="25"/>
                                        </p:tgtEl>
                                        <p:attrNameLst>
                                          <p:attrName>style.visibility</p:attrName>
                                        </p:attrNameLst>
                                      </p:cBhvr>
                                      <p:to>
                                        <p:strVal val="hidden"/>
                                      </p:to>
                                    </p:set>
                                  </p:childTnLst>
                                </p:cTn>
                              </p:par>
                            </p:childTnLst>
                          </p:cTn>
                        </p:par>
                        <p:par>
                          <p:cTn id="41" fill="hold">
                            <p:stCondLst>
                              <p:cond delay="4000"/>
                            </p:stCondLst>
                            <p:childTnLst>
                              <p:par>
                                <p:cTn id="42" presetID="10" presetClass="entr" presetSubtype="0" fill="hold" nodeType="afterEffect">
                                  <p:stCondLst>
                                    <p:cond delay="0"/>
                                  </p:stCondLst>
                                  <p:childTnLst>
                                    <p:set>
                                      <p:cBhvr>
                                        <p:cTn id="43" dur="1" fill="hold">
                                          <p:stCondLst>
                                            <p:cond delay="0"/>
                                          </p:stCondLst>
                                        </p:cTn>
                                        <p:tgtEl>
                                          <p:spTgt spid="32"/>
                                        </p:tgtEl>
                                        <p:attrNameLst>
                                          <p:attrName>style.visibility</p:attrName>
                                        </p:attrNameLst>
                                      </p:cBhvr>
                                      <p:to>
                                        <p:strVal val="visible"/>
                                      </p:to>
                                    </p:set>
                                    <p:animEffect transition="in" filter="fade">
                                      <p:cBhvr>
                                        <p:cTn id="44" dur="500"/>
                                        <p:tgtEl>
                                          <p:spTgt spid="32"/>
                                        </p:tgtEl>
                                      </p:cBhvr>
                                    </p:animEffect>
                                  </p:childTnLst>
                                </p:cTn>
                              </p:par>
                            </p:childTnLst>
                          </p:cTn>
                        </p:par>
                        <p:par>
                          <p:cTn id="45" fill="hold">
                            <p:stCondLst>
                              <p:cond delay="4500"/>
                            </p:stCondLst>
                            <p:childTnLst>
                              <p:par>
                                <p:cTn id="46" presetID="10" presetClass="exit" presetSubtype="0" fill="hold" nodeType="afterEffect">
                                  <p:stCondLst>
                                    <p:cond delay="0"/>
                                  </p:stCondLst>
                                  <p:childTnLst>
                                    <p:animEffect transition="out" filter="fade">
                                      <p:cBhvr>
                                        <p:cTn id="47" dur="500"/>
                                        <p:tgtEl>
                                          <p:spTgt spid="24"/>
                                        </p:tgtEl>
                                      </p:cBhvr>
                                    </p:animEffect>
                                    <p:set>
                                      <p:cBhvr>
                                        <p:cTn id="48" dur="1" fill="hold">
                                          <p:stCondLst>
                                            <p:cond delay="499"/>
                                          </p:stCondLst>
                                        </p:cTn>
                                        <p:tgtEl>
                                          <p:spTgt spid="24"/>
                                        </p:tgtEl>
                                        <p:attrNameLst>
                                          <p:attrName>style.visibility</p:attrName>
                                        </p:attrNameLst>
                                      </p:cBhvr>
                                      <p:to>
                                        <p:strVal val="hidden"/>
                                      </p:to>
                                    </p:set>
                                  </p:childTnLst>
                                </p:cTn>
                              </p:par>
                              <p:par>
                                <p:cTn id="49" presetID="10" presetClass="exit" presetSubtype="0" fill="hold" nodeType="withEffect">
                                  <p:stCondLst>
                                    <p:cond delay="0"/>
                                  </p:stCondLst>
                                  <p:childTnLst>
                                    <p:animEffect transition="out" filter="fade">
                                      <p:cBhvr>
                                        <p:cTn id="50" dur="500"/>
                                        <p:tgtEl>
                                          <p:spTgt spid="23"/>
                                        </p:tgtEl>
                                      </p:cBhvr>
                                    </p:animEffect>
                                    <p:set>
                                      <p:cBhvr>
                                        <p:cTn id="51" dur="1" fill="hold">
                                          <p:stCondLst>
                                            <p:cond delay="499"/>
                                          </p:stCondLst>
                                        </p:cTn>
                                        <p:tgtEl>
                                          <p:spTgt spid="2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2" grpId="0"/>
      <p:bldP spid="22" grpId="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lnSpc>
                <a:spcPts val="4200"/>
              </a:lnSpc>
            </a:pPr>
            <a:r>
              <a:rPr lang="en-US" dirty="0" smtClean="0"/>
              <a:t>We have been developing SPARTAN technology since 2012</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29</a:t>
            </a:fld>
            <a:endParaRPr lang="en-US" dirty="0"/>
          </a:p>
        </p:txBody>
      </p:sp>
      <p:pic>
        <p:nvPicPr>
          <p:cNvPr id="11" name="Picture 10" hidden="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867313"/>
            <a:ext cx="9144000" cy="3986389"/>
          </a:xfrm>
          <a:prstGeom prst="rect">
            <a:avLst/>
          </a:prstGeom>
        </p:spPr>
      </p:pic>
      <p:pic>
        <p:nvPicPr>
          <p:cNvPr id="13" name="Picture 12" hidden="1"/>
          <p:cNvPicPr>
            <a:picLocks noChangeAspect="1"/>
          </p:cNvPicPr>
          <p:nvPr/>
        </p:nvPicPr>
        <p:blipFill rotWithShape="1">
          <a:blip r:embed="rId3" cstate="print">
            <a:extLst>
              <a:ext uri="{28A0092B-C50C-407E-A947-70E740481C1C}">
                <a14:useLocalDpi xmlns:a14="http://schemas.microsoft.com/office/drawing/2010/main" val="0"/>
              </a:ext>
            </a:extLst>
          </a:blip>
          <a:srcRect b="10883"/>
          <a:stretch/>
        </p:blipFill>
        <p:spPr>
          <a:xfrm>
            <a:off x="2229394" y="1867313"/>
            <a:ext cx="6242304" cy="4172233"/>
          </a:xfrm>
          <a:prstGeom prst="rect">
            <a:avLst/>
          </a:prstGeom>
        </p:spPr>
      </p:pic>
      <p:pic>
        <p:nvPicPr>
          <p:cNvPr id="9218" name="Picture 2" hidden="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4451" y="1461104"/>
            <a:ext cx="6697584" cy="4775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17" hidden="1"/>
          <p:cNvPicPr>
            <a:picLocks noChangeAspect="1"/>
          </p:cNvPicPr>
          <p:nvPr/>
        </p:nvPicPr>
        <p:blipFill rotWithShape="1">
          <a:blip r:embed="rId5" cstate="print">
            <a:extLst>
              <a:ext uri="{28A0092B-C50C-407E-A947-70E740481C1C}">
                <a14:useLocalDpi xmlns:a14="http://schemas.microsoft.com/office/drawing/2010/main" val="0"/>
              </a:ext>
            </a:extLst>
          </a:blip>
          <a:srcRect l="13132" t="22413"/>
          <a:stretch/>
        </p:blipFill>
        <p:spPr>
          <a:xfrm>
            <a:off x="267131" y="1572593"/>
            <a:ext cx="4647911" cy="3113495"/>
          </a:xfrm>
          <a:prstGeom prst="rect">
            <a:avLst/>
          </a:prstGeom>
        </p:spPr>
      </p:pic>
      <p:pic>
        <p:nvPicPr>
          <p:cNvPr id="17" name="Picture 16" hidden="1"/>
          <p:cNvPicPr>
            <a:picLocks noChangeAspect="1"/>
          </p:cNvPicPr>
          <p:nvPr/>
        </p:nvPicPr>
        <p:blipFill rotWithShape="1">
          <a:blip r:embed="rId6" cstate="print">
            <a:extLst>
              <a:ext uri="{28A0092B-C50C-407E-A947-70E740481C1C}">
                <a14:useLocalDpi xmlns:a14="http://schemas.microsoft.com/office/drawing/2010/main" val="0"/>
              </a:ext>
            </a:extLst>
          </a:blip>
          <a:srcRect t="21305" r="12472"/>
          <a:stretch/>
        </p:blipFill>
        <p:spPr>
          <a:xfrm>
            <a:off x="4271375" y="3299916"/>
            <a:ext cx="4432173" cy="2988664"/>
          </a:xfrm>
          <a:prstGeom prst="rect">
            <a:avLst/>
          </a:prstGeom>
        </p:spPr>
      </p:pic>
      <p:pic>
        <p:nvPicPr>
          <p:cNvPr id="3" name="Picture 2" hidden="1"/>
          <p:cNvPicPr>
            <a:picLocks noChangeAspect="1"/>
          </p:cNvPicPr>
          <p:nvPr/>
        </p:nvPicPr>
        <p:blipFill rotWithShape="1">
          <a:blip r:embed="rId7" cstate="print">
            <a:extLst>
              <a:ext uri="{28A0092B-C50C-407E-A947-70E740481C1C}">
                <a14:useLocalDpi xmlns:a14="http://schemas.microsoft.com/office/drawing/2010/main" val="0"/>
              </a:ext>
            </a:extLst>
          </a:blip>
          <a:srcRect b="1524"/>
          <a:stretch/>
        </p:blipFill>
        <p:spPr>
          <a:xfrm>
            <a:off x="1913650" y="1475415"/>
            <a:ext cx="5356766" cy="4793069"/>
          </a:xfrm>
          <a:prstGeom prst="rect">
            <a:avLst/>
          </a:prstGeom>
        </p:spPr>
      </p:pic>
      <p:grpSp>
        <p:nvGrpSpPr>
          <p:cNvPr id="10" name="Group 9"/>
          <p:cNvGrpSpPr/>
          <p:nvPr/>
        </p:nvGrpSpPr>
        <p:grpSpPr>
          <a:xfrm>
            <a:off x="569037" y="1653729"/>
            <a:ext cx="8064206" cy="4155356"/>
            <a:chOff x="569037" y="1653729"/>
            <a:chExt cx="8064206" cy="4155356"/>
          </a:xfrm>
        </p:grpSpPr>
        <p:sp>
          <p:nvSpPr>
            <p:cNvPr id="20" name="Shape 35"/>
            <p:cNvSpPr/>
            <p:nvPr/>
          </p:nvSpPr>
          <p:spPr>
            <a:xfrm>
              <a:off x="569037" y="1776982"/>
              <a:ext cx="8064206" cy="4032103"/>
            </a:xfrm>
            <a:prstGeom prst="rect">
              <a:avLst/>
            </a:prstGeom>
            <a:blipFill>
              <a:blip r:embed="rId8"/>
              <a:stretch>
                <a:fillRect/>
              </a:stretch>
            </a:blipFill>
            <a:ln>
              <a:noFill/>
            </a:ln>
          </p:spPr>
        </p:sp>
        <p:sp>
          <p:nvSpPr>
            <p:cNvPr id="21" name="Rectangle 20"/>
            <p:cNvSpPr/>
            <p:nvPr/>
          </p:nvSpPr>
          <p:spPr>
            <a:xfrm rot="21054850">
              <a:off x="3520432" y="1653729"/>
              <a:ext cx="2189480" cy="461665"/>
            </a:xfrm>
            <a:prstGeom prst="rect">
              <a:avLst/>
            </a:prstGeom>
            <a:noFill/>
          </p:spPr>
          <p:txBody>
            <a:bodyPr wrap="square" lIns="91440" tIns="45720" rIns="91440" bIns="45720">
              <a:spAutoFit/>
            </a:bodyPr>
            <a:lstStyle/>
            <a:p>
              <a:pPr algn="ctr"/>
              <a:r>
                <a:rPr lang="en-US" sz="2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2013-14</a:t>
              </a:r>
              <a:endParaRPr lang="en-US" sz="24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grpSp>
      <p:sp>
        <p:nvSpPr>
          <p:cNvPr id="23" name="Rectangle 22"/>
          <p:cNvSpPr/>
          <p:nvPr/>
        </p:nvSpPr>
        <p:spPr>
          <a:xfrm>
            <a:off x="2757232" y="5083739"/>
            <a:ext cx="3835115" cy="1200329"/>
          </a:xfrm>
          <a:prstGeom prst="rect">
            <a:avLst/>
          </a:prstGeom>
          <a:solidFill>
            <a:schemeClr val="bg1">
              <a:alpha val="67000"/>
            </a:schemeClr>
          </a:solidFill>
        </p:spPr>
        <p:txBody>
          <a:bodyPr wrap="square" numCol="2">
            <a:spAutoFit/>
          </a:bodyPr>
          <a:lstStyle/>
          <a:p>
            <a:pPr marL="171450" indent="-171450">
              <a:buFont typeface="Arial" panose="020B0604020202020204" pitchFamily="34" charset="0"/>
              <a:buChar char="•"/>
            </a:pPr>
            <a:r>
              <a:rPr lang="en-US" dirty="0"/>
              <a:t>15 ME</a:t>
            </a:r>
          </a:p>
          <a:p>
            <a:pPr marL="171450" indent="-171450">
              <a:buFont typeface="Arial" panose="020B0604020202020204" pitchFamily="34" charset="0"/>
              <a:buChar char="•"/>
            </a:pPr>
            <a:r>
              <a:rPr lang="en-US" dirty="0"/>
              <a:t>6 </a:t>
            </a:r>
            <a:r>
              <a:rPr lang="en-US" dirty="0" err="1"/>
              <a:t>CmpE</a:t>
            </a:r>
            <a:r>
              <a:rPr lang="en-US" dirty="0"/>
              <a:t>/SE</a:t>
            </a:r>
          </a:p>
          <a:p>
            <a:pPr marL="171450" indent="-171450">
              <a:buFont typeface="Arial" panose="020B0604020202020204" pitchFamily="34" charset="0"/>
              <a:buChar char="•"/>
            </a:pPr>
            <a:r>
              <a:rPr lang="en-US" dirty="0"/>
              <a:t>4 </a:t>
            </a:r>
            <a:r>
              <a:rPr lang="en-US" dirty="0" smtClean="0"/>
              <a:t>EE</a:t>
            </a:r>
          </a:p>
          <a:p>
            <a:pPr marL="171450" indent="-171450">
              <a:buFont typeface="Arial" panose="020B0604020202020204" pitchFamily="34" charset="0"/>
              <a:buChar char="•"/>
            </a:pPr>
            <a:r>
              <a:rPr lang="en-US" dirty="0" smtClean="0"/>
              <a:t>2 CE</a:t>
            </a:r>
          </a:p>
          <a:p>
            <a:pPr marL="171450" indent="-171450">
              <a:buFont typeface="Arial" panose="020B0604020202020204" pitchFamily="34" charset="0"/>
              <a:buChar char="•"/>
            </a:pPr>
            <a:r>
              <a:rPr lang="en-US" dirty="0" smtClean="0"/>
              <a:t>~</a:t>
            </a:r>
            <a:r>
              <a:rPr lang="en-US" dirty="0"/>
              <a:t>60 DSID</a:t>
            </a:r>
          </a:p>
          <a:p>
            <a:pPr marL="171450" indent="-171450">
              <a:buFont typeface="Arial" panose="020B0604020202020204" pitchFamily="34" charset="0"/>
              <a:buChar char="•"/>
            </a:pPr>
            <a:r>
              <a:rPr lang="en-US" dirty="0"/>
              <a:t>3-8 </a:t>
            </a:r>
            <a:r>
              <a:rPr lang="en-US" dirty="0" smtClean="0"/>
              <a:t>volunteers</a:t>
            </a:r>
            <a:endParaRPr lang="en-US" dirty="0"/>
          </a:p>
        </p:txBody>
      </p:sp>
    </p:spTree>
    <p:extLst>
      <p:ext uri="{BB962C8B-B14F-4D97-AF65-F5344CB8AC3E}">
        <p14:creationId xmlns:p14="http://schemas.microsoft.com/office/powerpoint/2010/main" val="2680634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xit" presetSubtype="0" fill="hold" nodeType="clickEffect">
                                  <p:stCondLst>
                                    <p:cond delay="0"/>
                                  </p:stCondLst>
                                  <p:childTnLst>
                                    <p:animEffect transition="out" filter="dissolv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par>
                                <p:cTn id="13" presetID="22" presetClass="entr" presetSubtype="8"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wipe(left)">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xit" presetSubtype="0" fill="hold" nodeType="clickEffect">
                                  <p:stCondLst>
                                    <p:cond delay="0"/>
                                  </p:stCondLst>
                                  <p:childTnLst>
                                    <p:animEffect transition="out" filter="dissolv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childTnLst>
                          </p:cTn>
                        </p:par>
                        <p:par>
                          <p:cTn id="21" fill="hold">
                            <p:stCondLst>
                              <p:cond delay="500"/>
                            </p:stCondLst>
                            <p:childTnLst>
                              <p:par>
                                <p:cTn id="22" presetID="6" presetClass="entr" presetSubtype="32" fill="hold" nodeType="afterEffect">
                                  <p:stCondLst>
                                    <p:cond delay="0"/>
                                  </p:stCondLst>
                                  <p:childTnLst>
                                    <p:set>
                                      <p:cBhvr>
                                        <p:cTn id="23" dur="1" fill="hold">
                                          <p:stCondLst>
                                            <p:cond delay="0"/>
                                          </p:stCondLst>
                                        </p:cTn>
                                        <p:tgtEl>
                                          <p:spTgt spid="9218"/>
                                        </p:tgtEl>
                                        <p:attrNameLst>
                                          <p:attrName>style.visibility</p:attrName>
                                        </p:attrNameLst>
                                      </p:cBhvr>
                                      <p:to>
                                        <p:strVal val="visible"/>
                                      </p:to>
                                    </p:set>
                                    <p:animEffect transition="in" filter="circle(out)">
                                      <p:cBhvr>
                                        <p:cTn id="24" dur="2000"/>
                                        <p:tgtEl>
                                          <p:spTgt spid="9218"/>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xit" presetSubtype="0" fill="hold" nodeType="clickEffect">
                                  <p:stCondLst>
                                    <p:cond delay="0"/>
                                  </p:stCondLst>
                                  <p:childTnLst>
                                    <p:animEffect transition="out" filter="dissolve">
                                      <p:cBhvr>
                                        <p:cTn id="28" dur="500"/>
                                        <p:tgtEl>
                                          <p:spTgt spid="9218"/>
                                        </p:tgtEl>
                                      </p:cBhvr>
                                    </p:animEffect>
                                    <p:set>
                                      <p:cBhvr>
                                        <p:cTn id="29" dur="1" fill="hold">
                                          <p:stCondLst>
                                            <p:cond delay="499"/>
                                          </p:stCondLst>
                                        </p:cTn>
                                        <p:tgtEl>
                                          <p:spTgt spid="9218"/>
                                        </p:tgtEl>
                                        <p:attrNameLst>
                                          <p:attrName>style.visibility</p:attrName>
                                        </p:attrNameLst>
                                      </p:cBhvr>
                                      <p:to>
                                        <p:strVal val="hidden"/>
                                      </p:to>
                                    </p:set>
                                  </p:childTnLst>
                                </p:cTn>
                              </p:par>
                            </p:childTnLst>
                          </p:cTn>
                        </p:par>
                        <p:par>
                          <p:cTn id="30" fill="hold">
                            <p:stCondLst>
                              <p:cond delay="500"/>
                            </p:stCondLst>
                            <p:childTnLst>
                              <p:par>
                                <p:cTn id="31" presetID="10" presetClass="entr" presetSubtype="0" fill="hold"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par>
                          <p:cTn id="34" fill="hold">
                            <p:stCondLst>
                              <p:cond delay="1000"/>
                            </p:stCondLst>
                            <p:childTnLst>
                              <p:par>
                                <p:cTn id="35" presetID="10" presetClass="entr" presetSubtype="0" fill="hold" nodeType="after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xit" presetSubtype="0" fill="hold" nodeType="clickEffect">
                                  <p:stCondLst>
                                    <p:cond delay="0"/>
                                  </p:stCondLst>
                                  <p:childTnLst>
                                    <p:animEffect transition="out" filter="dissolve">
                                      <p:cBhvr>
                                        <p:cTn id="41" dur="500"/>
                                        <p:tgtEl>
                                          <p:spTgt spid="18"/>
                                        </p:tgtEl>
                                      </p:cBhvr>
                                    </p:animEffect>
                                    <p:set>
                                      <p:cBhvr>
                                        <p:cTn id="42" dur="1" fill="hold">
                                          <p:stCondLst>
                                            <p:cond delay="499"/>
                                          </p:stCondLst>
                                        </p:cTn>
                                        <p:tgtEl>
                                          <p:spTgt spid="18"/>
                                        </p:tgtEl>
                                        <p:attrNameLst>
                                          <p:attrName>style.visibility</p:attrName>
                                        </p:attrNameLst>
                                      </p:cBhvr>
                                      <p:to>
                                        <p:strVal val="hidden"/>
                                      </p:to>
                                    </p:set>
                                  </p:childTnLst>
                                </p:cTn>
                              </p:par>
                              <p:par>
                                <p:cTn id="43" presetID="9" presetClass="exit" presetSubtype="0" fill="hold" nodeType="withEffect">
                                  <p:stCondLst>
                                    <p:cond delay="0"/>
                                  </p:stCondLst>
                                  <p:childTnLst>
                                    <p:animEffect transition="out" filter="dissolve">
                                      <p:cBhvr>
                                        <p:cTn id="44" dur="500"/>
                                        <p:tgtEl>
                                          <p:spTgt spid="17"/>
                                        </p:tgtEl>
                                      </p:cBhvr>
                                    </p:animEffect>
                                    <p:set>
                                      <p:cBhvr>
                                        <p:cTn id="45" dur="1" fill="hold">
                                          <p:stCondLst>
                                            <p:cond delay="499"/>
                                          </p:stCondLst>
                                        </p:cTn>
                                        <p:tgtEl>
                                          <p:spTgt spid="17"/>
                                        </p:tgtEl>
                                        <p:attrNameLst>
                                          <p:attrName>style.visibility</p:attrName>
                                        </p:attrNameLst>
                                      </p:cBhvr>
                                      <p:to>
                                        <p:strVal val="hidden"/>
                                      </p:to>
                                    </p:set>
                                  </p:childTnLst>
                                </p:cTn>
                              </p:par>
                            </p:childTnLst>
                          </p:cTn>
                        </p:par>
                        <p:par>
                          <p:cTn id="46" fill="hold">
                            <p:stCondLst>
                              <p:cond delay="500"/>
                            </p:stCondLst>
                            <p:childTnLst>
                              <p:par>
                                <p:cTn id="47" presetID="9" presetClass="entr" presetSubtype="0" fill="hold" nodeType="afterEffect">
                                  <p:stCondLst>
                                    <p:cond delay="0"/>
                                  </p:stCondLst>
                                  <p:childTnLst>
                                    <p:set>
                                      <p:cBhvr>
                                        <p:cTn id="48" dur="1" fill="hold">
                                          <p:stCondLst>
                                            <p:cond delay="0"/>
                                          </p:stCondLst>
                                        </p:cTn>
                                        <p:tgtEl>
                                          <p:spTgt spid="3"/>
                                        </p:tgtEl>
                                        <p:attrNameLst>
                                          <p:attrName>style.visibility</p:attrName>
                                        </p:attrNameLst>
                                      </p:cBhvr>
                                      <p:to>
                                        <p:strVal val="visible"/>
                                      </p:to>
                                    </p:set>
                                    <p:animEffect transition="in" filter="dissolve">
                                      <p:cBhvr>
                                        <p:cTn id="49" dur="500"/>
                                        <p:tgtEl>
                                          <p:spTgt spid="3"/>
                                        </p:tgtEl>
                                      </p:cBhvr>
                                    </p:animEffect>
                                  </p:childTnLst>
                                </p:cTn>
                              </p:par>
                            </p:childTnLst>
                          </p:cTn>
                        </p:par>
                        <p:par>
                          <p:cTn id="50" fill="hold">
                            <p:stCondLst>
                              <p:cond delay="1000"/>
                            </p:stCondLst>
                            <p:childTnLst>
                              <p:par>
                                <p:cTn id="51" presetID="10" presetClass="entr" presetSubtype="0" fill="hold" nodeType="after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500"/>
                                        <p:tgtEl>
                                          <p:spTgt spid="10"/>
                                        </p:tgtEl>
                                      </p:cBhvr>
                                    </p:animEffect>
                                  </p:childTnLst>
                                </p:cTn>
                              </p:par>
                            </p:childTnLst>
                          </p:cTn>
                        </p:par>
                        <p:par>
                          <p:cTn id="54" fill="hold">
                            <p:stCondLst>
                              <p:cond delay="1500"/>
                            </p:stCondLst>
                            <p:childTnLst>
                              <p:par>
                                <p:cTn id="55" presetID="42" presetClass="entr" presetSubtype="0" fill="hold" grpId="0" nodeType="afterEffect">
                                  <p:stCondLst>
                                    <p:cond delay="0"/>
                                  </p:stCondLst>
                                  <p:childTnLst>
                                    <p:set>
                                      <p:cBhvr>
                                        <p:cTn id="56" dur="1" fill="hold">
                                          <p:stCondLst>
                                            <p:cond delay="0"/>
                                          </p:stCondLst>
                                        </p:cTn>
                                        <p:tgtEl>
                                          <p:spTgt spid="23"/>
                                        </p:tgtEl>
                                        <p:attrNameLst>
                                          <p:attrName>style.visibility</p:attrName>
                                        </p:attrNameLst>
                                      </p:cBhvr>
                                      <p:to>
                                        <p:strVal val="visible"/>
                                      </p:to>
                                    </p:set>
                                    <p:animEffect transition="in" filter="fade">
                                      <p:cBhvr>
                                        <p:cTn id="57" dur="1000"/>
                                        <p:tgtEl>
                                          <p:spTgt spid="23"/>
                                        </p:tgtEl>
                                      </p:cBhvr>
                                    </p:animEffect>
                                    <p:anim calcmode="lin" valueType="num">
                                      <p:cBhvr>
                                        <p:cTn id="58" dur="1000" fill="hold"/>
                                        <p:tgtEl>
                                          <p:spTgt spid="23"/>
                                        </p:tgtEl>
                                        <p:attrNameLst>
                                          <p:attrName>ppt_x</p:attrName>
                                        </p:attrNameLst>
                                      </p:cBhvr>
                                      <p:tavLst>
                                        <p:tav tm="0">
                                          <p:val>
                                            <p:strVal val="#ppt_x"/>
                                          </p:val>
                                        </p:tav>
                                        <p:tav tm="100000">
                                          <p:val>
                                            <p:strVal val="#ppt_x"/>
                                          </p:val>
                                        </p:tav>
                                      </p:tavLst>
                                    </p:anim>
                                    <p:anim calcmode="lin" valueType="num">
                                      <p:cBhvr>
                                        <p:cTn id="5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https://1.bp.blogspot.com/-M2XQ0Dthmss/V_bf-8RgfFI/AAAAAAAAByc/b5lBc2xGvycoOu7nNg-nB7kWajyOGLKlQCLcB/s1600/SSDC%2Bmural.jpg"/>
          <p:cNvPicPr>
            <a:picLocks noChangeAspect="1" noChangeArrowheads="1"/>
          </p:cNvPicPr>
          <p:nvPr/>
        </p:nvPicPr>
        <p:blipFill rotWithShape="1">
          <a:blip r:embed="rId2">
            <a:extLst>
              <a:ext uri="{28A0092B-C50C-407E-A947-70E740481C1C}">
                <a14:useLocalDpi xmlns:a14="http://schemas.microsoft.com/office/drawing/2010/main" val="0"/>
              </a:ext>
            </a:extLst>
          </a:blip>
          <a:srcRect t="8756"/>
          <a:stretch/>
        </p:blipFill>
        <p:spPr bwMode="auto">
          <a:xfrm>
            <a:off x="415554" y="1905930"/>
            <a:ext cx="8425288" cy="292608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a:bodyPr>
          <a:lstStyle/>
          <a:p>
            <a:pPr algn="l"/>
            <a:r>
              <a:rPr lang="en-US" dirty="0" smtClean="0"/>
              <a:t>You are in the third important garage!</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3</a:t>
            </a:fld>
            <a:endParaRPr lang="en-US" dirty="0"/>
          </a:p>
        </p:txBody>
      </p:sp>
      <p:pic>
        <p:nvPicPr>
          <p:cNvPr id="9218" name="Picture 2" descr="https://2.bp.blogspot.com/-VrkNR7zsmco/V7fiwCFF2aI/AAAAAAAABvk/dykMv0Tgr7QvJYOoTCBDEgobBrhY7MZegCEw/s1600/DSCN8294%2BGarage.jpg"/>
          <p:cNvPicPr>
            <a:picLocks noChangeAspect="1" noChangeArrowheads="1"/>
          </p:cNvPicPr>
          <p:nvPr/>
        </p:nvPicPr>
        <p:blipFill rotWithShape="1">
          <a:blip r:embed="rId3">
            <a:extLst>
              <a:ext uri="{28A0092B-C50C-407E-A947-70E740481C1C}">
                <a14:useLocalDpi xmlns:a14="http://schemas.microsoft.com/office/drawing/2010/main" val="0"/>
              </a:ext>
            </a:extLst>
          </a:blip>
          <a:srcRect t="15905"/>
          <a:stretch/>
        </p:blipFill>
        <p:spPr bwMode="auto">
          <a:xfrm>
            <a:off x="603812" y="1905930"/>
            <a:ext cx="7867200" cy="2927549"/>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1"/>
          <p:cNvSpPr txBox="1">
            <a:spLocks/>
          </p:cNvSpPr>
          <p:nvPr/>
        </p:nvSpPr>
        <p:spPr>
          <a:xfrm>
            <a:off x="3069210" y="3901114"/>
            <a:ext cx="3438416" cy="938700"/>
          </a:xfrm>
          <a:prstGeom prst="rect">
            <a:avLst/>
          </a:prstGeom>
          <a:solidFill>
            <a:schemeClr val="bg1">
              <a:lumMod val="85000"/>
              <a:alpha val="60000"/>
            </a:schemeClr>
          </a:solidFill>
        </p:spPr>
        <p:txBody>
          <a:bodyPr vert="horz" lIns="91440" tIns="45720" rIns="91440" bIns="45720" rtlCol="0" anchor="ctr">
            <a:normAutofit fontScale="90000"/>
          </a:bodyPr>
          <a:lstStyle>
            <a:lvl1pPr algn="ctr" defTabSz="914400" rtl="0" eaLnBrk="1" latinLnBrk="0" hangingPunct="1">
              <a:lnSpc>
                <a:spcPts val="3700"/>
              </a:lnSpc>
              <a:spcBef>
                <a:spcPct val="0"/>
              </a:spcBef>
              <a:buNone/>
              <a:defRPr sz="3600" kern="1200">
                <a:solidFill>
                  <a:schemeClr val="tx1"/>
                </a:solidFill>
                <a:latin typeface="+mj-lt"/>
                <a:ea typeface="+mj-ea"/>
                <a:cs typeface="+mj-cs"/>
              </a:defRPr>
            </a:lvl1pPr>
          </a:lstStyle>
          <a:p>
            <a:pPr algn="l"/>
            <a:r>
              <a:rPr lang="en-US" dirty="0" smtClean="0"/>
              <a:t>Spartan Superway</a:t>
            </a:r>
            <a:endParaRPr lang="en-US" dirty="0"/>
          </a:p>
        </p:txBody>
      </p:sp>
    </p:spTree>
    <p:extLst>
      <p:ext uri="{BB962C8B-B14F-4D97-AF65-F5344CB8AC3E}">
        <p14:creationId xmlns:p14="http://schemas.microsoft.com/office/powerpoint/2010/main" val="1407810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275"/>
                            </p:stCondLst>
                            <p:childTnLst>
                              <p:par>
                                <p:cTn id="9" presetID="10" presetClass="entr" presetSubtype="0" fill="hold" nodeType="afterEffect">
                                  <p:stCondLst>
                                    <p:cond delay="0"/>
                                  </p:stCondLst>
                                  <p:childTnLst>
                                    <p:set>
                                      <p:cBhvr>
                                        <p:cTn id="10" dur="1" fill="hold">
                                          <p:stCondLst>
                                            <p:cond delay="0"/>
                                          </p:stCondLst>
                                        </p:cTn>
                                        <p:tgtEl>
                                          <p:spTgt spid="9218"/>
                                        </p:tgtEl>
                                        <p:attrNameLst>
                                          <p:attrName>style.visibility</p:attrName>
                                        </p:attrNameLst>
                                      </p:cBhvr>
                                      <p:to>
                                        <p:strVal val="visible"/>
                                      </p:to>
                                    </p:set>
                                    <p:animEffect transition="in" filter="fade">
                                      <p:cBhvr>
                                        <p:cTn id="11" dur="500"/>
                                        <p:tgtEl>
                                          <p:spTgt spid="9218"/>
                                        </p:tgtEl>
                                      </p:cBhvr>
                                    </p:animEffect>
                                  </p:childTnLst>
                                </p:cTn>
                              </p:par>
                            </p:childTnLst>
                          </p:cTn>
                        </p:par>
                        <p:par>
                          <p:cTn id="12" fill="hold">
                            <p:stCondLst>
                              <p:cond delay="1775"/>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par>
                          <p:cTn id="18" fill="hold">
                            <p:stCondLst>
                              <p:cond delay="2775"/>
                            </p:stCondLst>
                            <p:childTnLst>
                              <p:par>
                                <p:cTn id="19" presetID="10" presetClass="exit" presetSubtype="0" fill="hold" nodeType="afterEffect">
                                  <p:stCondLst>
                                    <p:cond delay="0"/>
                                  </p:stCondLst>
                                  <p:childTnLst>
                                    <p:animEffect transition="out" filter="fade">
                                      <p:cBhvr>
                                        <p:cTn id="20" dur="500"/>
                                        <p:tgtEl>
                                          <p:spTgt spid="9218"/>
                                        </p:tgtEl>
                                      </p:cBhvr>
                                    </p:animEffect>
                                    <p:set>
                                      <p:cBhvr>
                                        <p:cTn id="21" dur="1" fill="hold">
                                          <p:stCondLst>
                                            <p:cond delay="499"/>
                                          </p:stCondLst>
                                        </p:cTn>
                                        <p:tgtEl>
                                          <p:spTgt spid="9218"/>
                                        </p:tgtEl>
                                        <p:attrNameLst>
                                          <p:attrName>style.visibility</p:attrName>
                                        </p:attrNameLst>
                                      </p:cBhvr>
                                      <p:to>
                                        <p:strVal val="hidden"/>
                                      </p:to>
                                    </p:set>
                                  </p:childTnLst>
                                </p:cTn>
                              </p:par>
                            </p:childTnLst>
                          </p:cTn>
                        </p:par>
                        <p:par>
                          <p:cTn id="22" fill="hold">
                            <p:stCondLst>
                              <p:cond delay="3275"/>
                            </p:stCondLst>
                            <p:childTnLst>
                              <p:par>
                                <p:cTn id="23" presetID="10" presetClass="entr" presetSubtype="0" fill="hold" nodeType="afterEffect">
                                  <p:stCondLst>
                                    <p:cond delay="0"/>
                                  </p:stCondLst>
                                  <p:childTnLst>
                                    <p:set>
                                      <p:cBhvr>
                                        <p:cTn id="24" dur="1" fill="hold">
                                          <p:stCondLst>
                                            <p:cond delay="0"/>
                                          </p:stCondLst>
                                        </p:cTn>
                                        <p:tgtEl>
                                          <p:spTgt spid="9220"/>
                                        </p:tgtEl>
                                        <p:attrNameLst>
                                          <p:attrName>style.visibility</p:attrName>
                                        </p:attrNameLst>
                                      </p:cBhvr>
                                      <p:to>
                                        <p:strVal val="visible"/>
                                      </p:to>
                                    </p:set>
                                    <p:animEffect transition="in" filter="fade">
                                      <p:cBhvr>
                                        <p:cTn id="25" dur="5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lnSpc>
                <a:spcPts val="4200"/>
              </a:lnSpc>
            </a:pPr>
            <a:r>
              <a:rPr lang="en-US" dirty="0" smtClean="0"/>
              <a:t>We have been developing SPARTAN technology since 2012</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30</a:t>
            </a:fld>
            <a:endParaRPr lang="en-US" dirty="0"/>
          </a:p>
        </p:txBody>
      </p:sp>
      <p:pic>
        <p:nvPicPr>
          <p:cNvPr id="16" name="Picture 1" descr="C:\Users\bjfurman\Documents\SJSU\ENGR 195\SMSSV 2 - 2013-14\Pictures\Spartan-Superway_model_at_Maker_Fair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440" y="1496060"/>
            <a:ext cx="5349876" cy="40132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bjfurman\Documents\SJSU\ENGR 195\SMSSV 2 - 2013-14\Pictures\Cory_Randall_scale_model_MakerFair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5674"/>
          <a:stretch/>
        </p:blipFill>
        <p:spPr bwMode="auto">
          <a:xfrm>
            <a:off x="5804269" y="1496060"/>
            <a:ext cx="3056075" cy="193279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1"/>
          <p:cNvPicPr>
            <a:picLocks noChangeAspect="1"/>
          </p:cNvPicPr>
          <p:nvPr/>
        </p:nvPicPr>
        <p:blipFill rotWithShape="1">
          <a:blip r:embed="rId4" cstate="print">
            <a:extLst>
              <a:ext uri="{28A0092B-C50C-407E-A947-70E740481C1C}">
                <a14:useLocalDpi xmlns:a14="http://schemas.microsoft.com/office/drawing/2010/main" val="0"/>
              </a:ext>
            </a:extLst>
          </a:blip>
          <a:srcRect l="5067" t="4317" b="3413"/>
          <a:stretch/>
        </p:blipFill>
        <p:spPr>
          <a:xfrm>
            <a:off x="5804268" y="3575539"/>
            <a:ext cx="3054096" cy="2226351"/>
          </a:xfrm>
          <a:prstGeom prst="rect">
            <a:avLst/>
          </a:prstGeom>
        </p:spPr>
      </p:pic>
    </p:spTree>
    <p:extLst>
      <p:ext uri="{BB962C8B-B14F-4D97-AF65-F5344CB8AC3E}">
        <p14:creationId xmlns:p14="http://schemas.microsoft.com/office/powerpoint/2010/main" val="1048453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out)">
                                      <p:cBhvr>
                                        <p:cTn id="7" dur="2000"/>
                                        <p:tgtEl>
                                          <p:spTgt spid="16"/>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500"/>
                                        <p:tgtEl>
                                          <p:spTgt spid="19"/>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lnSpc>
                <a:spcPts val="4200"/>
              </a:lnSpc>
            </a:pPr>
            <a:r>
              <a:rPr lang="en-US" dirty="0" smtClean="0"/>
              <a:t>We have been developing SPARTAN technology since 2012</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31</a:t>
            </a:fld>
            <a:endParaRPr lang="en-US" dirty="0"/>
          </a:p>
        </p:txBody>
      </p:sp>
      <p:sp>
        <p:nvSpPr>
          <p:cNvPr id="13" name="Rectangle 12"/>
          <p:cNvSpPr/>
          <p:nvPr/>
        </p:nvSpPr>
        <p:spPr>
          <a:xfrm>
            <a:off x="3763064" y="5393505"/>
            <a:ext cx="3835115" cy="923330"/>
          </a:xfrm>
          <a:prstGeom prst="rect">
            <a:avLst/>
          </a:prstGeom>
        </p:spPr>
        <p:txBody>
          <a:bodyPr wrap="square" numCol="2">
            <a:spAutoFit/>
          </a:bodyPr>
          <a:lstStyle/>
          <a:p>
            <a:pPr marL="171450" indent="-171450">
              <a:buFont typeface="Arial" panose="020B0604020202020204" pitchFamily="34" charset="0"/>
              <a:buChar char="•"/>
            </a:pPr>
            <a:r>
              <a:rPr lang="en-US" dirty="0" smtClean="0"/>
              <a:t>26 </a:t>
            </a:r>
            <a:r>
              <a:rPr lang="en-US" dirty="0"/>
              <a:t>ME</a:t>
            </a:r>
          </a:p>
          <a:p>
            <a:pPr marL="171450" indent="-171450">
              <a:buFont typeface="Arial" panose="020B0604020202020204" pitchFamily="34" charset="0"/>
              <a:buChar char="•"/>
            </a:pPr>
            <a:r>
              <a:rPr lang="en-US" dirty="0" smtClean="0"/>
              <a:t>2 </a:t>
            </a:r>
            <a:r>
              <a:rPr lang="en-US" dirty="0" err="1"/>
              <a:t>CmpE</a:t>
            </a:r>
            <a:r>
              <a:rPr lang="en-US" dirty="0"/>
              <a:t>/SE</a:t>
            </a:r>
          </a:p>
          <a:p>
            <a:pPr marL="171450" indent="-171450">
              <a:buFont typeface="Arial" panose="020B0604020202020204" pitchFamily="34" charset="0"/>
              <a:buChar char="•"/>
            </a:pPr>
            <a:r>
              <a:rPr lang="en-US" dirty="0" smtClean="0"/>
              <a:t>1 CE</a:t>
            </a:r>
          </a:p>
        </p:txBody>
      </p:sp>
      <p:pic>
        <p:nvPicPr>
          <p:cNvPr id="14" name="Picture 2" descr="First slid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1511951"/>
            <a:ext cx="8841358" cy="3854450"/>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p:cNvSpPr/>
          <p:nvPr/>
        </p:nvSpPr>
        <p:spPr>
          <a:xfrm rot="21054850">
            <a:off x="154815" y="1539785"/>
            <a:ext cx="1545350" cy="584775"/>
          </a:xfrm>
          <a:prstGeom prst="rect">
            <a:avLst/>
          </a:prstGeom>
          <a:noFill/>
        </p:spPr>
        <p:txBody>
          <a:bodyPr wrap="square" lIns="91440" tIns="45720" rIns="91440" bIns="45720">
            <a:spAutoFit/>
          </a:bodyPr>
          <a:lstStyle/>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2014-15</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17" name="Picture 16"/>
          <p:cNvPicPr>
            <a:picLocks noChangeAspect="1"/>
          </p:cNvPicPr>
          <p:nvPr/>
        </p:nvPicPr>
        <p:blipFill rotWithShape="1">
          <a:blip r:embed="rId3" cstate="print">
            <a:extLst>
              <a:ext uri="{28A0092B-C50C-407E-A947-70E740481C1C}">
                <a14:useLocalDpi xmlns:a14="http://schemas.microsoft.com/office/drawing/2010/main" val="0"/>
              </a:ext>
            </a:extLst>
          </a:blip>
          <a:srcRect l="14869" r="27380" b="10883"/>
          <a:stretch/>
        </p:blipFill>
        <p:spPr>
          <a:xfrm>
            <a:off x="5237352" y="1643333"/>
            <a:ext cx="3604947" cy="4172233"/>
          </a:xfrm>
          <a:prstGeom prst="rect">
            <a:avLst/>
          </a:prstGeom>
        </p:spPr>
      </p:pic>
      <p:pic>
        <p:nvPicPr>
          <p:cNvPr id="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734" y="2036935"/>
            <a:ext cx="4747926" cy="3385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671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out)">
                                      <p:cBhvr>
                                        <p:cTn id="7" dur="2000"/>
                                        <p:tgtEl>
                                          <p:spTgt spid="14"/>
                                        </p:tgtEl>
                                      </p:cBhvr>
                                    </p:animEffect>
                                  </p:childTnLst>
                                </p:cTn>
                              </p:par>
                              <p:par>
                                <p:cTn id="8" presetID="2" presetClass="entr" presetSubtype="4"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additive="base">
                                        <p:cTn id="10" dur="500" fill="hold"/>
                                        <p:tgtEl>
                                          <p:spTgt spid="15"/>
                                        </p:tgtEl>
                                        <p:attrNameLst>
                                          <p:attrName>ppt_x</p:attrName>
                                        </p:attrNameLst>
                                      </p:cBhvr>
                                      <p:tavLst>
                                        <p:tav tm="0">
                                          <p:val>
                                            <p:strVal val="#ppt_x"/>
                                          </p:val>
                                        </p:tav>
                                        <p:tav tm="100000">
                                          <p:val>
                                            <p:strVal val="#ppt_x"/>
                                          </p:val>
                                        </p:tav>
                                      </p:tavLst>
                                    </p:anim>
                                    <p:anim calcmode="lin" valueType="num">
                                      <p:cBhvr additive="base">
                                        <p:cTn id="11" dur="500" fill="hold"/>
                                        <p:tgtEl>
                                          <p:spTgt spid="15"/>
                                        </p:tgtEl>
                                        <p:attrNameLst>
                                          <p:attrName>ppt_y</p:attrName>
                                        </p:attrNameLst>
                                      </p:cBhvr>
                                      <p:tavLst>
                                        <p:tav tm="0">
                                          <p:val>
                                            <p:strVal val="1+#ppt_h/2"/>
                                          </p:val>
                                        </p:tav>
                                        <p:tav tm="100000">
                                          <p:val>
                                            <p:strVal val="#ppt_y"/>
                                          </p:val>
                                        </p:tav>
                                      </p:tavLst>
                                    </p:anim>
                                  </p:childTnLst>
                                </p:cTn>
                              </p:par>
                            </p:childTnLst>
                          </p:cTn>
                        </p:par>
                        <p:par>
                          <p:cTn id="12" fill="hold">
                            <p:stCondLst>
                              <p:cond delay="2000"/>
                            </p:stCondLst>
                            <p:childTnLst>
                              <p:par>
                                <p:cTn id="13" presetID="42" presetClass="entr" presetSubtype="0" fill="hold" grpId="0"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anim calcmode="lin" valueType="num">
                                      <p:cBhvr>
                                        <p:cTn id="16" dur="500" fill="hold"/>
                                        <p:tgtEl>
                                          <p:spTgt spid="13"/>
                                        </p:tgtEl>
                                        <p:attrNameLst>
                                          <p:attrName>ppt_x</p:attrName>
                                        </p:attrNameLst>
                                      </p:cBhvr>
                                      <p:tavLst>
                                        <p:tav tm="0">
                                          <p:val>
                                            <p:strVal val="#ppt_x"/>
                                          </p:val>
                                        </p:tav>
                                        <p:tav tm="100000">
                                          <p:val>
                                            <p:strVal val="#ppt_x"/>
                                          </p:val>
                                        </p:tav>
                                      </p:tavLst>
                                    </p:anim>
                                    <p:anim calcmode="lin" valueType="num">
                                      <p:cBhvr>
                                        <p:cTn id="17" dur="5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15"/>
                                        </p:tgtEl>
                                      </p:cBhvr>
                                    </p:animEffect>
                                    <p:set>
                                      <p:cBhvr>
                                        <p:cTn id="22" dur="1" fill="hold">
                                          <p:stCondLst>
                                            <p:cond delay="499"/>
                                          </p:stCondLst>
                                        </p:cTn>
                                        <p:tgtEl>
                                          <p:spTgt spid="15"/>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500"/>
                                        <p:tgtEl>
                                          <p:spTgt spid="14"/>
                                        </p:tgtEl>
                                      </p:cBhvr>
                                    </p:animEffect>
                                    <p:set>
                                      <p:cBhvr>
                                        <p:cTn id="25" dur="1" fill="hold">
                                          <p:stCondLst>
                                            <p:cond delay="499"/>
                                          </p:stCondLst>
                                        </p:cTn>
                                        <p:tgtEl>
                                          <p:spTgt spid="14"/>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3"/>
                                        </p:tgtEl>
                                      </p:cBhvr>
                                    </p:animEffect>
                                    <p:set>
                                      <p:cBhvr>
                                        <p:cTn id="28" dur="1" fill="hold">
                                          <p:stCondLst>
                                            <p:cond delay="499"/>
                                          </p:stCondLst>
                                        </p:cTn>
                                        <p:tgtEl>
                                          <p:spTgt spid="13"/>
                                        </p:tgtEl>
                                        <p:attrNameLst>
                                          <p:attrName>style.visibility</p:attrName>
                                        </p:attrNameLst>
                                      </p:cBhvr>
                                      <p:to>
                                        <p:strVal val="hidden"/>
                                      </p:to>
                                    </p:set>
                                  </p:childTnLst>
                                </p:cTn>
                              </p:par>
                            </p:childTnLst>
                          </p:cTn>
                        </p:par>
                        <p:par>
                          <p:cTn id="29" fill="hold">
                            <p:stCondLst>
                              <p:cond delay="500"/>
                            </p:stCondLst>
                            <p:childTnLst>
                              <p:par>
                                <p:cTn id="30" presetID="9" presetClass="entr" presetSubtype="0" fill="hold" nodeType="after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dissolve">
                                      <p:cBhvr>
                                        <p:cTn id="32" dur="500"/>
                                        <p:tgtEl>
                                          <p:spTgt spid="17"/>
                                        </p:tgtEl>
                                      </p:cBhvr>
                                    </p:animEffect>
                                  </p:childTnLst>
                                </p:cTn>
                              </p:par>
                            </p:childTnLst>
                          </p:cTn>
                        </p:par>
                        <p:par>
                          <p:cTn id="33" fill="hold">
                            <p:stCondLst>
                              <p:cond delay="1000"/>
                            </p:stCondLst>
                            <p:childTnLst>
                              <p:par>
                                <p:cTn id="34" presetID="6" presetClass="entr" presetSubtype="32" fill="hold" nodeType="after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circle(out)">
                                      <p:cBhvr>
                                        <p:cTn id="36"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P spid="15" grpId="0"/>
      <p:bldP spid="1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lnSpc>
                <a:spcPts val="4200"/>
              </a:lnSpc>
            </a:pPr>
            <a:r>
              <a:rPr lang="en-US" dirty="0" smtClean="0"/>
              <a:t>We have been developing SPARTAN technology since 2012</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32</a:t>
            </a:fld>
            <a:endParaRPr lang="en-US" dirty="0"/>
          </a:p>
        </p:txBody>
      </p:sp>
      <p:sp>
        <p:nvSpPr>
          <p:cNvPr id="11" name="Rectangle 10"/>
          <p:cNvSpPr/>
          <p:nvPr/>
        </p:nvSpPr>
        <p:spPr>
          <a:xfrm>
            <a:off x="2168764" y="5393505"/>
            <a:ext cx="5955328" cy="923330"/>
          </a:xfrm>
          <a:prstGeom prst="rect">
            <a:avLst/>
          </a:prstGeom>
        </p:spPr>
        <p:txBody>
          <a:bodyPr wrap="square" numCol="2">
            <a:spAutoFit/>
          </a:bodyPr>
          <a:lstStyle/>
          <a:p>
            <a:pPr marL="171450" indent="-171450">
              <a:buFont typeface="Arial" panose="020B0604020202020204" pitchFamily="34" charset="0"/>
              <a:buChar char="•"/>
            </a:pPr>
            <a:r>
              <a:rPr lang="en-US" dirty="0" smtClean="0"/>
              <a:t>7 from Brazil</a:t>
            </a:r>
          </a:p>
          <a:p>
            <a:pPr marL="171450" indent="-171450">
              <a:buFont typeface="Arial" panose="020B0604020202020204" pitchFamily="34" charset="0"/>
              <a:buChar char="•"/>
            </a:pPr>
            <a:r>
              <a:rPr lang="en-US" dirty="0" smtClean="0"/>
              <a:t>6 from South Korea (PNU)</a:t>
            </a:r>
          </a:p>
          <a:p>
            <a:pPr marL="171450" indent="-171450">
              <a:buFont typeface="Arial" panose="020B0604020202020204" pitchFamily="34" charset="0"/>
              <a:buChar char="•"/>
            </a:pPr>
            <a:r>
              <a:rPr lang="en-US" dirty="0" smtClean="0"/>
              <a:t>4 from Sweden</a:t>
            </a:r>
          </a:p>
          <a:p>
            <a:pPr marL="171450" indent="-171450">
              <a:buFont typeface="Arial" panose="020B0604020202020204" pitchFamily="34" charset="0"/>
              <a:buChar char="•"/>
            </a:pPr>
            <a:r>
              <a:rPr lang="en-US" dirty="0" smtClean="0"/>
              <a:t>2 from France</a:t>
            </a:r>
          </a:p>
          <a:p>
            <a:pPr marL="171450" indent="-171450">
              <a:buFont typeface="Arial" panose="020B0604020202020204" pitchFamily="34" charset="0"/>
              <a:buChar char="•"/>
            </a:pPr>
            <a:r>
              <a:rPr lang="en-US" dirty="0" smtClean="0"/>
              <a:t>4 – 6 from USA</a:t>
            </a: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6299" y="1636766"/>
            <a:ext cx="7457126" cy="3756739"/>
          </a:xfrm>
          <a:prstGeom prst="rect">
            <a:avLst/>
          </a:prstGeom>
        </p:spPr>
      </p:pic>
      <p:pic>
        <p:nvPicPr>
          <p:cNvPr id="16" name="Picture 15"/>
          <p:cNvPicPr>
            <a:picLocks noChangeAspect="1"/>
          </p:cNvPicPr>
          <p:nvPr/>
        </p:nvPicPr>
        <p:blipFill rotWithShape="1">
          <a:blip r:embed="rId3" cstate="print">
            <a:extLst>
              <a:ext uri="{28A0092B-C50C-407E-A947-70E740481C1C}">
                <a14:useLocalDpi xmlns:a14="http://schemas.microsoft.com/office/drawing/2010/main" val="0"/>
              </a:ext>
            </a:extLst>
          </a:blip>
          <a:srcRect l="17833" t="2741" r="8166" b="22592"/>
          <a:stretch/>
        </p:blipFill>
        <p:spPr>
          <a:xfrm rot="5400000">
            <a:off x="4304575" y="2153920"/>
            <a:ext cx="4537890" cy="3434080"/>
          </a:xfrm>
          <a:prstGeom prst="rect">
            <a:avLst/>
          </a:prstGeom>
        </p:spPr>
      </p:pic>
      <p:pic>
        <p:nvPicPr>
          <p:cNvPr id="19" name="Picture 18"/>
          <p:cNvPicPr>
            <a:picLocks noChangeAspect="1"/>
          </p:cNvPicPr>
          <p:nvPr/>
        </p:nvPicPr>
        <p:blipFill rotWithShape="1">
          <a:blip r:embed="rId4" cstate="print">
            <a:extLst>
              <a:ext uri="{28A0092B-C50C-407E-A947-70E740481C1C}">
                <a14:useLocalDpi xmlns:a14="http://schemas.microsoft.com/office/drawing/2010/main" val="0"/>
              </a:ext>
            </a:extLst>
          </a:blip>
          <a:srcRect l="6105" t="9036" r="5327" b="15704"/>
          <a:stretch/>
        </p:blipFill>
        <p:spPr>
          <a:xfrm>
            <a:off x="457200" y="2357120"/>
            <a:ext cx="4144400" cy="2641600"/>
          </a:xfrm>
          <a:prstGeom prst="rect">
            <a:avLst/>
          </a:prstGeom>
        </p:spPr>
      </p:pic>
      <p:sp>
        <p:nvSpPr>
          <p:cNvPr id="20" name="Rectangle 19"/>
          <p:cNvSpPr/>
          <p:nvPr/>
        </p:nvSpPr>
        <p:spPr>
          <a:xfrm rot="748020">
            <a:off x="690468" y="1848327"/>
            <a:ext cx="1918422" cy="1077218"/>
          </a:xfrm>
          <a:prstGeom prst="rect">
            <a:avLst/>
          </a:prstGeom>
          <a:noFill/>
        </p:spPr>
        <p:txBody>
          <a:bodyPr wrap="square" lIns="91440" tIns="45720" rIns="91440" bIns="45720">
            <a:spAutoFit/>
          </a:bodyPr>
          <a:lstStyle/>
          <a:p>
            <a:pPr algn="ctr"/>
            <a:r>
              <a:rPr lang="en-US" sz="3200" b="1" dirty="0" smtClean="0">
                <a:ln w="1905"/>
                <a:solidFill>
                  <a:schemeClr val="accent6">
                    <a:lumMod val="20000"/>
                    <a:lumOff val="80000"/>
                  </a:schemeClr>
                </a:solidFill>
                <a:effectLst>
                  <a:innerShdw blurRad="69850" dist="43180" dir="5400000">
                    <a:srgbClr val="000000">
                      <a:alpha val="65000"/>
                    </a:srgbClr>
                  </a:innerShdw>
                </a:effectLst>
              </a:rPr>
              <a:t>Summer 2015</a:t>
            </a:r>
            <a:endParaRPr lang="en-US" sz="3200" b="1" dirty="0">
              <a:ln w="1905"/>
              <a:solidFill>
                <a:schemeClr val="accent6">
                  <a:lumMod val="20000"/>
                  <a:lumOff val="80000"/>
                </a:schemeClr>
              </a:soli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12888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left)">
                                      <p:cBhvr>
                                        <p:cTn id="11" dur="500"/>
                                        <p:tgtEl>
                                          <p:spTgt spid="20"/>
                                        </p:tgtEl>
                                      </p:cBhvr>
                                    </p:animEffect>
                                  </p:childTnLst>
                                </p:cTn>
                              </p:par>
                            </p:childTnLst>
                          </p:cTn>
                        </p:par>
                        <p:par>
                          <p:cTn id="12" fill="hold">
                            <p:stCondLst>
                              <p:cond delay="1000"/>
                            </p:stCondLst>
                            <p:childTnLst>
                              <p:par>
                                <p:cTn id="13" presetID="42"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1000"/>
                                        <p:tgtEl>
                                          <p:spTgt spid="11"/>
                                        </p:tgtEl>
                                      </p:cBhvr>
                                    </p:animEffect>
                                    <p:anim calcmode="lin" valueType="num">
                                      <p:cBhvr>
                                        <p:cTn id="16" dur="1000" fill="hold"/>
                                        <p:tgtEl>
                                          <p:spTgt spid="11"/>
                                        </p:tgtEl>
                                        <p:attrNameLst>
                                          <p:attrName>ppt_x</p:attrName>
                                        </p:attrNameLst>
                                      </p:cBhvr>
                                      <p:tavLst>
                                        <p:tav tm="0">
                                          <p:val>
                                            <p:strVal val="#ppt_x"/>
                                          </p:val>
                                        </p:tav>
                                        <p:tav tm="100000">
                                          <p:val>
                                            <p:strVal val="#ppt_x"/>
                                          </p:val>
                                        </p:tav>
                                      </p:tavLst>
                                    </p:anim>
                                    <p:anim calcmode="lin" valueType="num">
                                      <p:cBhvr>
                                        <p:cTn id="1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2"/>
                                        </p:tgtEl>
                                      </p:cBhvr>
                                    </p:animEffect>
                                    <p:set>
                                      <p:cBhvr>
                                        <p:cTn id="22" dur="1" fill="hold">
                                          <p:stCondLst>
                                            <p:cond delay="499"/>
                                          </p:stCondLst>
                                        </p:cTn>
                                        <p:tgtEl>
                                          <p:spTgt spid="12"/>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1"/>
                                        </p:tgtEl>
                                      </p:cBhvr>
                                    </p:animEffect>
                                    <p:set>
                                      <p:cBhvr>
                                        <p:cTn id="25" dur="1" fill="hold">
                                          <p:stCondLst>
                                            <p:cond delay="499"/>
                                          </p:stCondLst>
                                        </p:cTn>
                                        <p:tgtEl>
                                          <p:spTgt spid="11"/>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20"/>
                                        </p:tgtEl>
                                      </p:cBhvr>
                                    </p:animEffect>
                                    <p:set>
                                      <p:cBhvr>
                                        <p:cTn id="28" dur="1" fill="hold">
                                          <p:stCondLst>
                                            <p:cond delay="499"/>
                                          </p:stCondLst>
                                        </p:cTn>
                                        <p:tgtEl>
                                          <p:spTgt spid="20"/>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par>
                          <p:cTn id="33" fill="hold">
                            <p:stCondLst>
                              <p:cond delay="1000"/>
                            </p:stCondLst>
                            <p:childTnLst>
                              <p:par>
                                <p:cTn id="34" presetID="10" presetClass="entr" presetSubtype="0" fill="hold" nodeType="after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20" grpId="0"/>
      <p:bldP spid="20"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lnSpc>
                <a:spcPts val="4200"/>
              </a:lnSpc>
            </a:pPr>
            <a:r>
              <a:rPr lang="en-US" dirty="0" smtClean="0"/>
              <a:t>We have been developing SPARTAN technology since 2012</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33</a:t>
            </a:fld>
            <a:endParaRPr lang="en-US" dirty="0"/>
          </a:p>
        </p:txBody>
      </p:sp>
      <p:pic>
        <p:nvPicPr>
          <p:cNvPr id="8" name="PNU_EE_team_demo_short_CLIPCHAMP_keep.asf">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536224" y="1574800"/>
            <a:ext cx="8048976" cy="4527549"/>
          </a:xfrm>
          <a:prstGeom prst="rect">
            <a:avLst/>
          </a:prstGeom>
        </p:spPr>
      </p:pic>
    </p:spTree>
    <p:extLst>
      <p:ext uri="{BB962C8B-B14F-4D97-AF65-F5344CB8AC3E}">
        <p14:creationId xmlns:p14="http://schemas.microsoft.com/office/powerpoint/2010/main" val="269693406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lnSpc>
                <a:spcPts val="4200"/>
              </a:lnSpc>
            </a:pPr>
            <a:r>
              <a:rPr lang="en-US" dirty="0" smtClean="0"/>
              <a:t>We have been developing SPARTAN technology since 2012</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a:xfrm>
            <a:off x="6546028" y="6277649"/>
            <a:ext cx="2133600" cy="365125"/>
          </a:xfrm>
        </p:spPr>
        <p:txBody>
          <a:bodyPr/>
          <a:lstStyle/>
          <a:p>
            <a:fld id="{7D928459-B1B0-4435-A49B-FF7F7B5E1548}" type="slidenum">
              <a:rPr lang="en-US" smtClean="0"/>
              <a:t>34</a:t>
            </a:fld>
            <a:endParaRPr lang="en-US" dirty="0"/>
          </a:p>
        </p:txBody>
      </p:sp>
      <p:sp>
        <p:nvSpPr>
          <p:cNvPr id="7" name="Rectangle 6"/>
          <p:cNvSpPr/>
          <p:nvPr/>
        </p:nvSpPr>
        <p:spPr>
          <a:xfrm>
            <a:off x="4047544" y="5354319"/>
            <a:ext cx="3835115" cy="923330"/>
          </a:xfrm>
          <a:prstGeom prst="rect">
            <a:avLst/>
          </a:prstGeom>
        </p:spPr>
        <p:txBody>
          <a:bodyPr wrap="square" numCol="2">
            <a:spAutoFit/>
          </a:bodyPr>
          <a:lstStyle/>
          <a:p>
            <a:pPr marL="171450" indent="-171450">
              <a:buFont typeface="Arial" panose="020B0604020202020204" pitchFamily="34" charset="0"/>
              <a:buChar char="•"/>
            </a:pPr>
            <a:r>
              <a:rPr lang="en-US" dirty="0" smtClean="0"/>
              <a:t>46 </a:t>
            </a:r>
            <a:r>
              <a:rPr lang="en-US" dirty="0"/>
              <a:t>ME</a:t>
            </a:r>
          </a:p>
          <a:p>
            <a:pPr marL="171450" indent="-171450">
              <a:buFont typeface="Arial" panose="020B0604020202020204" pitchFamily="34" charset="0"/>
              <a:buChar char="•"/>
            </a:pPr>
            <a:r>
              <a:rPr lang="en-US" dirty="0" smtClean="0"/>
              <a:t>3 EE</a:t>
            </a:r>
            <a:endParaRPr lang="en-US" dirty="0"/>
          </a:p>
          <a:p>
            <a:pPr marL="171450" indent="-171450">
              <a:buFont typeface="Arial" panose="020B0604020202020204" pitchFamily="34" charset="0"/>
              <a:buChar char="•"/>
            </a:pPr>
            <a:r>
              <a:rPr lang="en-US" dirty="0" smtClean="0"/>
              <a:t>2 MSSE</a:t>
            </a:r>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703" y="1494292"/>
            <a:ext cx="8008355" cy="3860027"/>
          </a:xfrm>
          <a:prstGeom prst="rect">
            <a:avLst/>
          </a:prstGeom>
        </p:spPr>
      </p:pic>
      <p:sp>
        <p:nvSpPr>
          <p:cNvPr id="10" name="Rectangle 9"/>
          <p:cNvSpPr/>
          <p:nvPr/>
        </p:nvSpPr>
        <p:spPr>
          <a:xfrm rot="21054850">
            <a:off x="618267" y="1624139"/>
            <a:ext cx="1691008" cy="584775"/>
          </a:xfrm>
          <a:prstGeom prst="rect">
            <a:avLst/>
          </a:prstGeom>
          <a:noFill/>
        </p:spPr>
        <p:txBody>
          <a:bodyPr wrap="square" lIns="91440" tIns="45720" rIns="91440" bIns="45720">
            <a:spAutoFit/>
          </a:bodyPr>
          <a:lstStyle/>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2015-16</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t="17112" b="12429"/>
          <a:stretch/>
        </p:blipFill>
        <p:spPr>
          <a:xfrm>
            <a:off x="333375" y="1601870"/>
            <a:ext cx="8470508" cy="4476202"/>
          </a:xfrm>
          <a:prstGeom prst="rect">
            <a:avLst/>
          </a:prstGeom>
        </p:spPr>
      </p:pic>
    </p:spTree>
    <p:extLst>
      <p:ext uri="{BB962C8B-B14F-4D97-AF65-F5344CB8AC3E}">
        <p14:creationId xmlns:p14="http://schemas.microsoft.com/office/powerpoint/2010/main" val="2421668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1000"/>
                                        <p:tgtEl>
                                          <p:spTgt spid="9"/>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left)">
                                      <p:cBhvr>
                                        <p:cTn id="11" dur="500"/>
                                        <p:tgtEl>
                                          <p:spTgt spid="10"/>
                                        </p:tgtEl>
                                      </p:cBhvr>
                                    </p:animEffect>
                                  </p:childTnLst>
                                </p:cTn>
                              </p:par>
                            </p:childTnLst>
                          </p:cTn>
                        </p:par>
                        <p:par>
                          <p:cTn id="12" fill="hold">
                            <p:stCondLst>
                              <p:cond delay="1500"/>
                            </p:stCondLst>
                            <p:childTnLst>
                              <p:par>
                                <p:cTn id="13" presetID="42" presetClass="entr" presetSubtype="0" fill="hold" grpId="0"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anim calcmode="lin" valueType="num">
                                      <p:cBhvr>
                                        <p:cTn id="16" dur="500" fill="hold"/>
                                        <p:tgtEl>
                                          <p:spTgt spid="7"/>
                                        </p:tgtEl>
                                        <p:attrNameLst>
                                          <p:attrName>ppt_x</p:attrName>
                                        </p:attrNameLst>
                                      </p:cBhvr>
                                      <p:tavLst>
                                        <p:tav tm="0">
                                          <p:val>
                                            <p:strVal val="#ppt_x"/>
                                          </p:val>
                                        </p:tav>
                                        <p:tav tm="100000">
                                          <p:val>
                                            <p:strVal val="#ppt_x"/>
                                          </p:val>
                                        </p:tav>
                                      </p:tavLst>
                                    </p:anim>
                                    <p:anim calcmode="lin" valueType="num">
                                      <p:cBhvr>
                                        <p:cTn id="17" dur="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9"/>
                                        </p:tgtEl>
                                      </p:cBhvr>
                                    </p:animEffect>
                                    <p:set>
                                      <p:cBhvr>
                                        <p:cTn id="22" dur="1" fill="hold">
                                          <p:stCondLst>
                                            <p:cond delay="499"/>
                                          </p:stCondLst>
                                        </p:cTn>
                                        <p:tgtEl>
                                          <p:spTgt spid="9"/>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fade">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10" grpId="0"/>
      <p:bldP spid="10" grpId="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lnSpc>
                <a:spcPts val="4200"/>
              </a:lnSpc>
            </a:pPr>
            <a:r>
              <a:rPr lang="en-US" dirty="0" smtClean="0"/>
              <a:t>We have been developing SPARTAN technology since 2012</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a:xfrm>
            <a:off x="6546028" y="6277649"/>
            <a:ext cx="2133600" cy="365125"/>
          </a:xfrm>
        </p:spPr>
        <p:txBody>
          <a:bodyPr/>
          <a:lstStyle/>
          <a:p>
            <a:fld id="{7D928459-B1B0-4435-A49B-FF7F7B5E1548}" type="slidenum">
              <a:rPr lang="en-US" smtClean="0"/>
              <a:t>35</a:t>
            </a:fld>
            <a:endParaRPr lang="en-US"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46675" y="1436917"/>
            <a:ext cx="7218381" cy="4817485"/>
          </a:xfrm>
          <a:prstGeom prst="rect">
            <a:avLst/>
          </a:prstGeom>
        </p:spPr>
      </p:pic>
      <p:sp>
        <p:nvSpPr>
          <p:cNvPr id="12" name="Rectangle 11"/>
          <p:cNvSpPr/>
          <p:nvPr/>
        </p:nvSpPr>
        <p:spPr>
          <a:xfrm rot="21054850">
            <a:off x="1919942" y="2046374"/>
            <a:ext cx="1691008" cy="584775"/>
          </a:xfrm>
          <a:prstGeom prst="rect">
            <a:avLst/>
          </a:prstGeom>
          <a:noFill/>
        </p:spPr>
        <p:txBody>
          <a:bodyPr wrap="square" lIns="91440" tIns="45720" rIns="91440" bIns="45720">
            <a:spAutoFit/>
          </a:bodyPr>
          <a:lstStyle/>
          <a:p>
            <a:pPr algn="ctr"/>
            <a:r>
              <a:rPr lang="en-US" sz="32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2016-17</a:t>
            </a:r>
            <a:endParaRPr lang="en-US" sz="32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24404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out)">
                                      <p:cBhvr>
                                        <p:cTn id="7" dur="2000"/>
                                        <p:tgtEl>
                                          <p:spTgt spid="8"/>
                                        </p:tgtEl>
                                      </p:cBhvr>
                                    </p:animEffect>
                                  </p:childTnLst>
                                </p:cTn>
                              </p:par>
                            </p:childTnLst>
                          </p:cTn>
                        </p:par>
                        <p:par>
                          <p:cTn id="8" fill="hold">
                            <p:stCondLst>
                              <p:cond delay="2000"/>
                            </p:stCondLst>
                            <p:childTnLst>
                              <p:par>
                                <p:cTn id="9" presetID="2" presetClass="entr" presetSubtype="8"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250" fill="hold"/>
                                        <p:tgtEl>
                                          <p:spTgt spid="12"/>
                                        </p:tgtEl>
                                        <p:attrNameLst>
                                          <p:attrName>ppt_x</p:attrName>
                                        </p:attrNameLst>
                                      </p:cBhvr>
                                      <p:tavLst>
                                        <p:tav tm="0">
                                          <p:val>
                                            <p:strVal val="0-#ppt_w/2"/>
                                          </p:val>
                                        </p:tav>
                                        <p:tav tm="100000">
                                          <p:val>
                                            <p:strVal val="#ppt_x"/>
                                          </p:val>
                                        </p:tav>
                                      </p:tavLst>
                                    </p:anim>
                                    <p:anim calcmode="lin" valueType="num">
                                      <p:cBhvr additive="base">
                                        <p:cTn id="12" dur="25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36</a:t>
            </a:fld>
            <a:endParaRPr lang="en-US" dirty="0"/>
          </a:p>
        </p:txBody>
      </p:sp>
      <p:pic>
        <p:nvPicPr>
          <p:cNvPr id="7" name="dymaxion-map.png"/>
          <p:cNvPicPr/>
          <p:nvPr/>
        </p:nvPicPr>
        <p:blipFill>
          <a:blip r:embed="rId3">
            <a:extLst/>
          </a:blip>
          <a:srcRect l="1994" r="1994"/>
          <a:stretch>
            <a:fillRect/>
          </a:stretch>
        </p:blipFill>
        <p:spPr>
          <a:xfrm>
            <a:off x="755021" y="1420142"/>
            <a:ext cx="7239001" cy="4775190"/>
          </a:xfrm>
          <a:prstGeom prst="rect">
            <a:avLst/>
          </a:prstGeom>
          <a:ln w="12700">
            <a:miter lim="400000"/>
          </a:ln>
        </p:spPr>
      </p:pic>
      <p:sp>
        <p:nvSpPr>
          <p:cNvPr id="9" name="Shape 114"/>
          <p:cNvSpPr/>
          <p:nvPr/>
        </p:nvSpPr>
        <p:spPr>
          <a:xfrm>
            <a:off x="4065368" y="2875114"/>
            <a:ext cx="716037" cy="200055"/>
          </a:xfrm>
          <a:prstGeom prst="rect">
            <a:avLst/>
          </a:prstGeom>
          <a:gradFill flip="none" rotWithShape="1">
            <a:gsLst>
              <a:gs pos="0">
                <a:srgbClr val="FBFBFB">
                  <a:alpha val="69809"/>
                </a:srgbClr>
              </a:gs>
              <a:gs pos="100000">
                <a:srgbClr val="BEBEBE">
                  <a:alpha val="69809"/>
                </a:srgbClr>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Linköping</a:t>
            </a:r>
          </a:p>
        </p:txBody>
      </p:sp>
      <p:sp>
        <p:nvSpPr>
          <p:cNvPr id="14" name="Shape 119"/>
          <p:cNvSpPr/>
          <p:nvPr/>
        </p:nvSpPr>
        <p:spPr>
          <a:xfrm>
            <a:off x="4076024" y="2422762"/>
            <a:ext cx="684441" cy="200055"/>
          </a:xfrm>
          <a:prstGeom prst="rect">
            <a:avLst/>
          </a:prstGeom>
          <a:gradFill flip="none" rotWithShape="1">
            <a:gsLst>
              <a:gs pos="0">
                <a:srgbClr val="FBFBFB">
                  <a:alpha val="69809"/>
                </a:srgbClr>
              </a:gs>
              <a:gs pos="100000">
                <a:srgbClr val="BEBEBE">
                  <a:alpha val="69809"/>
                </a:srgbClr>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err="1"/>
              <a:t>InGHenia</a:t>
            </a:r>
            <a:endParaRPr sz="1300" dirty="0"/>
          </a:p>
        </p:txBody>
      </p:sp>
      <p:sp>
        <p:nvSpPr>
          <p:cNvPr id="19" name="Shape 124"/>
          <p:cNvSpPr/>
          <p:nvPr/>
        </p:nvSpPr>
        <p:spPr>
          <a:xfrm>
            <a:off x="5243370" y="3634315"/>
            <a:ext cx="245337"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SIU</a:t>
            </a:r>
          </a:p>
        </p:txBody>
      </p:sp>
      <p:sp>
        <p:nvSpPr>
          <p:cNvPr id="24" name="Shape 129"/>
          <p:cNvSpPr/>
          <p:nvPr/>
        </p:nvSpPr>
        <p:spPr>
          <a:xfrm>
            <a:off x="5165601" y="4227629"/>
            <a:ext cx="1048386"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San José State</a:t>
            </a:r>
          </a:p>
        </p:txBody>
      </p:sp>
      <p:sp>
        <p:nvSpPr>
          <p:cNvPr id="29" name="Shape 134"/>
          <p:cNvSpPr/>
          <p:nvPr/>
        </p:nvSpPr>
        <p:spPr>
          <a:xfrm>
            <a:off x="3609630" y="4587895"/>
            <a:ext cx="476678"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Pusan</a:t>
            </a:r>
          </a:p>
        </p:txBody>
      </p:sp>
      <p:sp>
        <p:nvSpPr>
          <p:cNvPr id="34" name="Shape 139"/>
          <p:cNvSpPr/>
          <p:nvPr/>
        </p:nvSpPr>
        <p:spPr>
          <a:xfrm>
            <a:off x="5622604" y="3916800"/>
            <a:ext cx="895327"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ITESM Toluca</a:t>
            </a:r>
          </a:p>
        </p:txBody>
      </p:sp>
      <p:sp>
        <p:nvSpPr>
          <p:cNvPr id="39" name="Shape 144"/>
          <p:cNvSpPr/>
          <p:nvPr/>
        </p:nvSpPr>
        <p:spPr>
          <a:xfrm>
            <a:off x="6086132" y="3109463"/>
            <a:ext cx="510112"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Bogotá</a:t>
            </a:r>
          </a:p>
        </p:txBody>
      </p:sp>
      <p:sp>
        <p:nvSpPr>
          <p:cNvPr id="44" name="Shape 149"/>
          <p:cNvSpPr/>
          <p:nvPr/>
        </p:nvSpPr>
        <p:spPr>
          <a:xfrm>
            <a:off x="6313976" y="2525141"/>
            <a:ext cx="407911"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BSMP</a:t>
            </a:r>
          </a:p>
        </p:txBody>
      </p:sp>
      <p:sp>
        <p:nvSpPr>
          <p:cNvPr id="59" name="Shape 154"/>
          <p:cNvSpPr/>
          <p:nvPr/>
        </p:nvSpPr>
        <p:spPr>
          <a:xfrm>
            <a:off x="2835240" y="1580492"/>
            <a:ext cx="805759"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Cape Town</a:t>
            </a:r>
          </a:p>
        </p:txBody>
      </p:sp>
      <p:sp>
        <p:nvSpPr>
          <p:cNvPr id="60" name="Shape 155"/>
          <p:cNvSpPr/>
          <p:nvPr/>
        </p:nvSpPr>
        <p:spPr>
          <a:xfrm>
            <a:off x="2832995" y="1865865"/>
            <a:ext cx="964218"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Johannesburg</a:t>
            </a:r>
          </a:p>
        </p:txBody>
      </p:sp>
      <p:sp>
        <p:nvSpPr>
          <p:cNvPr id="61" name="Shape 156"/>
          <p:cNvSpPr/>
          <p:nvPr/>
        </p:nvSpPr>
        <p:spPr>
          <a:xfrm>
            <a:off x="2878813" y="2170873"/>
            <a:ext cx="599738"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Pretoria</a:t>
            </a:r>
          </a:p>
        </p:txBody>
      </p:sp>
      <p:sp>
        <p:nvSpPr>
          <p:cNvPr id="53" name="Shape 164"/>
          <p:cNvSpPr/>
          <p:nvPr/>
        </p:nvSpPr>
        <p:spPr>
          <a:xfrm>
            <a:off x="2545141" y="1517672"/>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63" name="Shape 168"/>
          <p:cNvSpPr/>
          <p:nvPr/>
        </p:nvSpPr>
        <p:spPr>
          <a:xfrm>
            <a:off x="3901255" y="2150315"/>
            <a:ext cx="351453"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Delft</a:t>
            </a:r>
          </a:p>
        </p:txBody>
      </p:sp>
      <p:sp>
        <p:nvSpPr>
          <p:cNvPr id="68" name="Shape 173"/>
          <p:cNvSpPr/>
          <p:nvPr/>
        </p:nvSpPr>
        <p:spPr>
          <a:xfrm>
            <a:off x="4100269" y="3102836"/>
            <a:ext cx="569453" cy="200055"/>
          </a:xfrm>
          <a:prstGeom prst="rect">
            <a:avLst/>
          </a:prstGeom>
          <a:gradFill flip="none" rotWithShape="1">
            <a:gsLst>
              <a:gs pos="0">
                <a:srgbClr val="FBFBFB">
                  <a:alpha val="69809"/>
                </a:srgbClr>
              </a:gs>
              <a:gs pos="100000">
                <a:srgbClr val="BEBEBE">
                  <a:alpha val="69809"/>
                </a:srgbClr>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Uppsala</a:t>
            </a:r>
          </a:p>
        </p:txBody>
      </p:sp>
      <p:sp>
        <p:nvSpPr>
          <p:cNvPr id="73" name="Shape 178"/>
          <p:cNvSpPr/>
          <p:nvPr/>
        </p:nvSpPr>
        <p:spPr>
          <a:xfrm>
            <a:off x="3892584" y="2665899"/>
            <a:ext cx="609420" cy="200055"/>
          </a:xfrm>
          <a:prstGeom prst="rect">
            <a:avLst/>
          </a:prstGeom>
          <a:gradFill flip="none" rotWithShape="1">
            <a:gsLst>
              <a:gs pos="0">
                <a:srgbClr val="FBFBFB">
                  <a:alpha val="69809"/>
                </a:srgbClr>
              </a:gs>
              <a:gs pos="100000">
                <a:srgbClr val="BEBEBE">
                  <a:alpha val="69809"/>
                </a:srgbClr>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sz="1300" dirty="0"/>
              <a:t>Antwerp</a:t>
            </a:r>
          </a:p>
        </p:txBody>
      </p:sp>
      <p:sp>
        <p:nvSpPr>
          <p:cNvPr id="79" name="Shape 164"/>
          <p:cNvSpPr/>
          <p:nvPr/>
        </p:nvSpPr>
        <p:spPr>
          <a:xfrm>
            <a:off x="2580198" y="1829040"/>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51" name="Shape 164"/>
          <p:cNvSpPr/>
          <p:nvPr/>
        </p:nvSpPr>
        <p:spPr>
          <a:xfrm>
            <a:off x="2625070" y="2114780"/>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52" name="Shape 164"/>
          <p:cNvSpPr/>
          <p:nvPr/>
        </p:nvSpPr>
        <p:spPr>
          <a:xfrm>
            <a:off x="3697277" y="2250343"/>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53" name="Shape 164"/>
          <p:cNvSpPr/>
          <p:nvPr/>
        </p:nvSpPr>
        <p:spPr>
          <a:xfrm>
            <a:off x="3792455" y="2425395"/>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54" name="Shape 164"/>
          <p:cNvSpPr/>
          <p:nvPr/>
        </p:nvSpPr>
        <p:spPr>
          <a:xfrm>
            <a:off x="3609711" y="2507784"/>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55" name="Shape 164"/>
          <p:cNvSpPr/>
          <p:nvPr/>
        </p:nvSpPr>
        <p:spPr>
          <a:xfrm>
            <a:off x="3640999" y="2704357"/>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56" name="Shape 164"/>
          <p:cNvSpPr/>
          <p:nvPr/>
        </p:nvSpPr>
        <p:spPr>
          <a:xfrm>
            <a:off x="3768181" y="2845115"/>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57" name="Shape 164"/>
          <p:cNvSpPr/>
          <p:nvPr/>
        </p:nvSpPr>
        <p:spPr>
          <a:xfrm>
            <a:off x="3895363" y="2985873"/>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58" name="Shape 164"/>
          <p:cNvSpPr/>
          <p:nvPr/>
        </p:nvSpPr>
        <p:spPr>
          <a:xfrm>
            <a:off x="3409840" y="4486916"/>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59" name="Shape 164"/>
          <p:cNvSpPr/>
          <p:nvPr/>
        </p:nvSpPr>
        <p:spPr>
          <a:xfrm>
            <a:off x="6086132" y="2463187"/>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60" name="Shape 164"/>
          <p:cNvSpPr/>
          <p:nvPr/>
        </p:nvSpPr>
        <p:spPr>
          <a:xfrm>
            <a:off x="5876020" y="3061721"/>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61" name="Shape 164"/>
          <p:cNvSpPr/>
          <p:nvPr/>
        </p:nvSpPr>
        <p:spPr>
          <a:xfrm>
            <a:off x="5043500" y="3534569"/>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62" name="Shape 164"/>
          <p:cNvSpPr/>
          <p:nvPr/>
        </p:nvSpPr>
        <p:spPr>
          <a:xfrm>
            <a:off x="5360334" y="3828077"/>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63" name="Shape 164"/>
          <p:cNvSpPr/>
          <p:nvPr/>
        </p:nvSpPr>
        <p:spPr>
          <a:xfrm>
            <a:off x="4964504" y="4069247"/>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65" name="Title 1"/>
          <p:cNvSpPr>
            <a:spLocks noGrp="1"/>
          </p:cNvSpPr>
          <p:nvPr>
            <p:ph type="title"/>
          </p:nvPr>
        </p:nvSpPr>
        <p:spPr>
          <a:xfrm>
            <a:off x="457200" y="274638"/>
            <a:ext cx="8229600" cy="938700"/>
          </a:xfrm>
        </p:spPr>
        <p:txBody>
          <a:bodyPr>
            <a:normAutofit fontScale="90000"/>
          </a:bodyPr>
          <a:lstStyle/>
          <a:p>
            <a:pPr algn="l">
              <a:lnSpc>
                <a:spcPts val="3600"/>
              </a:lnSpc>
            </a:pPr>
            <a:r>
              <a:rPr lang="en-US" sz="4000" dirty="0"/>
              <a:t>We have </a:t>
            </a:r>
            <a:r>
              <a:rPr lang="en-US" sz="4000" dirty="0" smtClean="0"/>
              <a:t>a growing </a:t>
            </a:r>
            <a:r>
              <a:rPr lang="en-US" sz="4000" dirty="0"/>
              <a:t>international university research network</a:t>
            </a:r>
          </a:p>
        </p:txBody>
      </p:sp>
      <p:sp>
        <p:nvSpPr>
          <p:cNvPr id="38" name="Shape 173"/>
          <p:cNvSpPr/>
          <p:nvPr/>
        </p:nvSpPr>
        <p:spPr>
          <a:xfrm>
            <a:off x="4062081" y="3339184"/>
            <a:ext cx="439923" cy="200055"/>
          </a:xfrm>
          <a:prstGeom prst="rect">
            <a:avLst/>
          </a:prstGeom>
          <a:gradFill flip="none" rotWithShape="1">
            <a:gsLst>
              <a:gs pos="0">
                <a:srgbClr val="FBFBFB">
                  <a:alpha val="69809"/>
                </a:srgbClr>
              </a:gs>
              <a:gs pos="100000">
                <a:srgbClr val="BEBEBE">
                  <a:alpha val="69809"/>
                </a:srgbClr>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err="1"/>
              <a:t>Gävle</a:t>
            </a:r>
            <a:endParaRPr sz="1300" dirty="0"/>
          </a:p>
        </p:txBody>
      </p:sp>
      <p:sp>
        <p:nvSpPr>
          <p:cNvPr id="40" name="Shape 164"/>
          <p:cNvSpPr/>
          <p:nvPr/>
        </p:nvSpPr>
        <p:spPr>
          <a:xfrm>
            <a:off x="3857175" y="3226891"/>
            <a:ext cx="199871" cy="241170"/>
          </a:xfrm>
          <a:prstGeom prst="star5">
            <a:avLst>
              <a:gd name="adj" fmla="val 19100"/>
              <a:gd name="hf" fmla="val 105146"/>
              <a:gd name="vf" fmla="val 110557"/>
            </a:avLst>
          </a:prstGeom>
          <a:solidFill>
            <a:srgbClr val="FFFB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Tree>
    <p:extLst>
      <p:ext uri="{BB962C8B-B14F-4D97-AF65-F5344CB8AC3E}">
        <p14:creationId xmlns:p14="http://schemas.microsoft.com/office/powerpoint/2010/main" val="1454885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4000"/>
                                  </p:iterate>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par>
                          <p:cTn id="8" fill="hold">
                            <p:stCondLst>
                              <p:cond delay="152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100"/>
                                        <p:tgtEl>
                                          <p:spTgt spid="53"/>
                                        </p:tgtEl>
                                      </p:cBhvr>
                                    </p:animEffect>
                                  </p:childTnLst>
                                </p:cTn>
                              </p:par>
                            </p:childTnLst>
                          </p:cTn>
                        </p:par>
                        <p:par>
                          <p:cTn id="12" fill="hold">
                            <p:stCondLst>
                              <p:cond delay="1620"/>
                            </p:stCondLst>
                            <p:childTnLst>
                              <p:par>
                                <p:cTn id="13" presetID="10" presetClass="entr" presetSubtype="0" fill="hold" grpId="0" nodeType="afterEffect">
                                  <p:stCondLst>
                                    <p:cond delay="0"/>
                                  </p:stCondLst>
                                  <p:childTnLst>
                                    <p:set>
                                      <p:cBhvr>
                                        <p:cTn id="14" dur="1" fill="hold">
                                          <p:stCondLst>
                                            <p:cond delay="0"/>
                                          </p:stCondLst>
                                        </p:cTn>
                                        <p:tgtEl>
                                          <p:spTgt spid="79"/>
                                        </p:tgtEl>
                                        <p:attrNameLst>
                                          <p:attrName>style.visibility</p:attrName>
                                        </p:attrNameLst>
                                      </p:cBhvr>
                                      <p:to>
                                        <p:strVal val="visible"/>
                                      </p:to>
                                    </p:set>
                                    <p:animEffect transition="in" filter="fade">
                                      <p:cBhvr>
                                        <p:cTn id="15" dur="100"/>
                                        <p:tgtEl>
                                          <p:spTgt spid="79"/>
                                        </p:tgtEl>
                                      </p:cBhvr>
                                    </p:animEffect>
                                  </p:childTnLst>
                                </p:cTn>
                              </p:par>
                            </p:childTnLst>
                          </p:cTn>
                        </p:par>
                        <p:par>
                          <p:cTn id="16" fill="hold">
                            <p:stCondLst>
                              <p:cond delay="1720"/>
                            </p:stCondLst>
                            <p:childTnLst>
                              <p:par>
                                <p:cTn id="17" presetID="10" presetClass="entr" presetSubtype="0" fill="hold" grpId="0" nodeType="afterEffect">
                                  <p:stCondLst>
                                    <p:cond delay="0"/>
                                  </p:stCondLst>
                                  <p:childTnLst>
                                    <p:set>
                                      <p:cBhvr>
                                        <p:cTn id="18" dur="1" fill="hold">
                                          <p:stCondLst>
                                            <p:cond delay="0"/>
                                          </p:stCondLst>
                                        </p:cTn>
                                        <p:tgtEl>
                                          <p:spTgt spid="151"/>
                                        </p:tgtEl>
                                        <p:attrNameLst>
                                          <p:attrName>style.visibility</p:attrName>
                                        </p:attrNameLst>
                                      </p:cBhvr>
                                      <p:to>
                                        <p:strVal val="visible"/>
                                      </p:to>
                                    </p:set>
                                    <p:animEffect transition="in" filter="fade">
                                      <p:cBhvr>
                                        <p:cTn id="19" dur="100"/>
                                        <p:tgtEl>
                                          <p:spTgt spid="151"/>
                                        </p:tgtEl>
                                      </p:cBhvr>
                                    </p:animEffect>
                                  </p:childTnLst>
                                </p:cTn>
                              </p:par>
                            </p:childTnLst>
                          </p:cTn>
                        </p:par>
                        <p:par>
                          <p:cTn id="20" fill="hold">
                            <p:stCondLst>
                              <p:cond delay="1820"/>
                            </p:stCondLst>
                            <p:childTnLst>
                              <p:par>
                                <p:cTn id="21" presetID="10" presetClass="entr" presetSubtype="0" fill="hold" grpId="0" nodeType="afterEffect">
                                  <p:stCondLst>
                                    <p:cond delay="0"/>
                                  </p:stCondLst>
                                  <p:childTnLst>
                                    <p:set>
                                      <p:cBhvr>
                                        <p:cTn id="22" dur="1" fill="hold">
                                          <p:stCondLst>
                                            <p:cond delay="0"/>
                                          </p:stCondLst>
                                        </p:cTn>
                                        <p:tgtEl>
                                          <p:spTgt spid="59"/>
                                        </p:tgtEl>
                                        <p:attrNameLst>
                                          <p:attrName>style.visibility</p:attrName>
                                        </p:attrNameLst>
                                      </p:cBhvr>
                                      <p:to>
                                        <p:strVal val="visible"/>
                                      </p:to>
                                    </p:set>
                                    <p:animEffect transition="in" filter="fade">
                                      <p:cBhvr>
                                        <p:cTn id="23" dur="100"/>
                                        <p:tgtEl>
                                          <p:spTgt spid="59"/>
                                        </p:tgtEl>
                                      </p:cBhvr>
                                    </p:animEffect>
                                  </p:childTnLst>
                                </p:cTn>
                              </p:par>
                            </p:childTnLst>
                          </p:cTn>
                        </p:par>
                        <p:par>
                          <p:cTn id="24" fill="hold">
                            <p:stCondLst>
                              <p:cond delay="1920"/>
                            </p:stCondLst>
                            <p:childTnLst>
                              <p:par>
                                <p:cTn id="25" presetID="10" presetClass="entr" presetSubtype="0" fill="hold" grpId="0" nodeType="afterEffect">
                                  <p:stCondLst>
                                    <p:cond delay="0"/>
                                  </p:stCondLst>
                                  <p:childTnLst>
                                    <p:set>
                                      <p:cBhvr>
                                        <p:cTn id="26" dur="1" fill="hold">
                                          <p:stCondLst>
                                            <p:cond delay="0"/>
                                          </p:stCondLst>
                                        </p:cTn>
                                        <p:tgtEl>
                                          <p:spTgt spid="60"/>
                                        </p:tgtEl>
                                        <p:attrNameLst>
                                          <p:attrName>style.visibility</p:attrName>
                                        </p:attrNameLst>
                                      </p:cBhvr>
                                      <p:to>
                                        <p:strVal val="visible"/>
                                      </p:to>
                                    </p:set>
                                    <p:animEffect transition="in" filter="fade">
                                      <p:cBhvr>
                                        <p:cTn id="27" dur="100"/>
                                        <p:tgtEl>
                                          <p:spTgt spid="60"/>
                                        </p:tgtEl>
                                      </p:cBhvr>
                                    </p:animEffect>
                                  </p:childTnLst>
                                </p:cTn>
                              </p:par>
                            </p:childTnLst>
                          </p:cTn>
                        </p:par>
                        <p:par>
                          <p:cTn id="28" fill="hold">
                            <p:stCondLst>
                              <p:cond delay="2020"/>
                            </p:stCondLst>
                            <p:childTnLst>
                              <p:par>
                                <p:cTn id="29" presetID="10" presetClass="entr" presetSubtype="0" fill="hold" grpId="0" nodeType="afterEffect">
                                  <p:stCondLst>
                                    <p:cond delay="0"/>
                                  </p:stCondLst>
                                  <p:childTnLst>
                                    <p:set>
                                      <p:cBhvr>
                                        <p:cTn id="30" dur="1" fill="hold">
                                          <p:stCondLst>
                                            <p:cond delay="0"/>
                                          </p:stCondLst>
                                        </p:cTn>
                                        <p:tgtEl>
                                          <p:spTgt spid="61"/>
                                        </p:tgtEl>
                                        <p:attrNameLst>
                                          <p:attrName>style.visibility</p:attrName>
                                        </p:attrNameLst>
                                      </p:cBhvr>
                                      <p:to>
                                        <p:strVal val="visible"/>
                                      </p:to>
                                    </p:set>
                                    <p:animEffect transition="in" filter="fade">
                                      <p:cBhvr>
                                        <p:cTn id="31" dur="100"/>
                                        <p:tgtEl>
                                          <p:spTgt spid="61"/>
                                        </p:tgtEl>
                                      </p:cBhvr>
                                    </p:animEffect>
                                  </p:childTnLst>
                                </p:cTn>
                              </p:par>
                            </p:childTnLst>
                          </p:cTn>
                        </p:par>
                        <p:par>
                          <p:cTn id="32" fill="hold">
                            <p:stCondLst>
                              <p:cond delay="2120"/>
                            </p:stCondLst>
                            <p:childTnLst>
                              <p:par>
                                <p:cTn id="33" presetID="10" presetClass="entr" presetSubtype="0" fill="hold" grpId="0" nodeType="afterEffect">
                                  <p:stCondLst>
                                    <p:cond delay="0"/>
                                  </p:stCondLst>
                                  <p:childTnLst>
                                    <p:set>
                                      <p:cBhvr>
                                        <p:cTn id="34" dur="1" fill="hold">
                                          <p:stCondLst>
                                            <p:cond delay="0"/>
                                          </p:stCondLst>
                                        </p:cTn>
                                        <p:tgtEl>
                                          <p:spTgt spid="152"/>
                                        </p:tgtEl>
                                        <p:attrNameLst>
                                          <p:attrName>style.visibility</p:attrName>
                                        </p:attrNameLst>
                                      </p:cBhvr>
                                      <p:to>
                                        <p:strVal val="visible"/>
                                      </p:to>
                                    </p:set>
                                    <p:animEffect transition="in" filter="fade">
                                      <p:cBhvr>
                                        <p:cTn id="35" dur="100"/>
                                        <p:tgtEl>
                                          <p:spTgt spid="152"/>
                                        </p:tgtEl>
                                      </p:cBhvr>
                                    </p:animEffect>
                                  </p:childTnLst>
                                </p:cTn>
                              </p:par>
                            </p:childTnLst>
                          </p:cTn>
                        </p:par>
                        <p:par>
                          <p:cTn id="36" fill="hold">
                            <p:stCondLst>
                              <p:cond delay="2220"/>
                            </p:stCondLst>
                            <p:childTnLst>
                              <p:par>
                                <p:cTn id="37" presetID="10" presetClass="entr" presetSubtype="0" fill="hold" grpId="0" nodeType="afterEffect">
                                  <p:stCondLst>
                                    <p:cond delay="0"/>
                                  </p:stCondLst>
                                  <p:childTnLst>
                                    <p:set>
                                      <p:cBhvr>
                                        <p:cTn id="38" dur="1" fill="hold">
                                          <p:stCondLst>
                                            <p:cond delay="0"/>
                                          </p:stCondLst>
                                        </p:cTn>
                                        <p:tgtEl>
                                          <p:spTgt spid="153"/>
                                        </p:tgtEl>
                                        <p:attrNameLst>
                                          <p:attrName>style.visibility</p:attrName>
                                        </p:attrNameLst>
                                      </p:cBhvr>
                                      <p:to>
                                        <p:strVal val="visible"/>
                                      </p:to>
                                    </p:set>
                                    <p:animEffect transition="in" filter="fade">
                                      <p:cBhvr>
                                        <p:cTn id="39" dur="100"/>
                                        <p:tgtEl>
                                          <p:spTgt spid="153"/>
                                        </p:tgtEl>
                                      </p:cBhvr>
                                    </p:animEffect>
                                  </p:childTnLst>
                                </p:cTn>
                              </p:par>
                            </p:childTnLst>
                          </p:cTn>
                        </p:par>
                        <p:par>
                          <p:cTn id="40" fill="hold">
                            <p:stCondLst>
                              <p:cond delay="2320"/>
                            </p:stCondLst>
                            <p:childTnLst>
                              <p:par>
                                <p:cTn id="41" presetID="10" presetClass="entr" presetSubtype="0" fill="hold" grpId="0" nodeType="afterEffect">
                                  <p:stCondLst>
                                    <p:cond delay="0"/>
                                  </p:stCondLst>
                                  <p:childTnLst>
                                    <p:set>
                                      <p:cBhvr>
                                        <p:cTn id="42" dur="1" fill="hold">
                                          <p:stCondLst>
                                            <p:cond delay="0"/>
                                          </p:stCondLst>
                                        </p:cTn>
                                        <p:tgtEl>
                                          <p:spTgt spid="154"/>
                                        </p:tgtEl>
                                        <p:attrNameLst>
                                          <p:attrName>style.visibility</p:attrName>
                                        </p:attrNameLst>
                                      </p:cBhvr>
                                      <p:to>
                                        <p:strVal val="visible"/>
                                      </p:to>
                                    </p:set>
                                    <p:animEffect transition="in" filter="fade">
                                      <p:cBhvr>
                                        <p:cTn id="43" dur="100"/>
                                        <p:tgtEl>
                                          <p:spTgt spid="154"/>
                                        </p:tgtEl>
                                      </p:cBhvr>
                                    </p:animEffect>
                                  </p:childTnLst>
                                </p:cTn>
                              </p:par>
                            </p:childTnLst>
                          </p:cTn>
                        </p:par>
                        <p:par>
                          <p:cTn id="44" fill="hold">
                            <p:stCondLst>
                              <p:cond delay="2420"/>
                            </p:stCondLst>
                            <p:childTnLst>
                              <p:par>
                                <p:cTn id="45" presetID="10" presetClass="entr" presetSubtype="0" fill="hold" grpId="0" nodeType="afterEffect">
                                  <p:stCondLst>
                                    <p:cond delay="0"/>
                                  </p:stCondLst>
                                  <p:childTnLst>
                                    <p:set>
                                      <p:cBhvr>
                                        <p:cTn id="46" dur="1" fill="hold">
                                          <p:stCondLst>
                                            <p:cond delay="0"/>
                                          </p:stCondLst>
                                        </p:cTn>
                                        <p:tgtEl>
                                          <p:spTgt spid="155"/>
                                        </p:tgtEl>
                                        <p:attrNameLst>
                                          <p:attrName>style.visibility</p:attrName>
                                        </p:attrNameLst>
                                      </p:cBhvr>
                                      <p:to>
                                        <p:strVal val="visible"/>
                                      </p:to>
                                    </p:set>
                                    <p:animEffect transition="in" filter="fade">
                                      <p:cBhvr>
                                        <p:cTn id="47" dur="100"/>
                                        <p:tgtEl>
                                          <p:spTgt spid="155"/>
                                        </p:tgtEl>
                                      </p:cBhvr>
                                    </p:animEffect>
                                  </p:childTnLst>
                                </p:cTn>
                              </p:par>
                            </p:childTnLst>
                          </p:cTn>
                        </p:par>
                        <p:par>
                          <p:cTn id="48" fill="hold">
                            <p:stCondLst>
                              <p:cond delay="2520"/>
                            </p:stCondLst>
                            <p:childTnLst>
                              <p:par>
                                <p:cTn id="49" presetID="10" presetClass="entr" presetSubtype="0" fill="hold" grpId="0" nodeType="afterEffect">
                                  <p:stCondLst>
                                    <p:cond delay="0"/>
                                  </p:stCondLst>
                                  <p:childTnLst>
                                    <p:set>
                                      <p:cBhvr>
                                        <p:cTn id="50" dur="1" fill="hold">
                                          <p:stCondLst>
                                            <p:cond delay="0"/>
                                          </p:stCondLst>
                                        </p:cTn>
                                        <p:tgtEl>
                                          <p:spTgt spid="157"/>
                                        </p:tgtEl>
                                        <p:attrNameLst>
                                          <p:attrName>style.visibility</p:attrName>
                                        </p:attrNameLst>
                                      </p:cBhvr>
                                      <p:to>
                                        <p:strVal val="visible"/>
                                      </p:to>
                                    </p:set>
                                    <p:animEffect transition="in" filter="fade">
                                      <p:cBhvr>
                                        <p:cTn id="51" dur="100"/>
                                        <p:tgtEl>
                                          <p:spTgt spid="157"/>
                                        </p:tgtEl>
                                      </p:cBhvr>
                                    </p:animEffect>
                                  </p:childTnLst>
                                </p:cTn>
                              </p:par>
                            </p:childTnLst>
                          </p:cTn>
                        </p:par>
                        <p:par>
                          <p:cTn id="52" fill="hold">
                            <p:stCondLst>
                              <p:cond delay="2620"/>
                            </p:stCondLst>
                            <p:childTnLst>
                              <p:par>
                                <p:cTn id="53" presetID="10" presetClass="entr" presetSubtype="0" fill="hold" grpId="0" nodeType="afterEffect">
                                  <p:stCondLst>
                                    <p:cond delay="0"/>
                                  </p:stCondLst>
                                  <p:childTnLst>
                                    <p:set>
                                      <p:cBhvr>
                                        <p:cTn id="54" dur="1" fill="hold">
                                          <p:stCondLst>
                                            <p:cond delay="0"/>
                                          </p:stCondLst>
                                        </p:cTn>
                                        <p:tgtEl>
                                          <p:spTgt spid="40"/>
                                        </p:tgtEl>
                                        <p:attrNameLst>
                                          <p:attrName>style.visibility</p:attrName>
                                        </p:attrNameLst>
                                      </p:cBhvr>
                                      <p:to>
                                        <p:strVal val="visible"/>
                                      </p:to>
                                    </p:set>
                                    <p:animEffect transition="in" filter="fade">
                                      <p:cBhvr>
                                        <p:cTn id="55" dur="100"/>
                                        <p:tgtEl>
                                          <p:spTgt spid="40"/>
                                        </p:tgtEl>
                                      </p:cBhvr>
                                    </p:animEffect>
                                  </p:childTnLst>
                                </p:cTn>
                              </p:par>
                            </p:childTnLst>
                          </p:cTn>
                        </p:par>
                        <p:par>
                          <p:cTn id="56" fill="hold">
                            <p:stCondLst>
                              <p:cond delay="2720"/>
                            </p:stCondLst>
                            <p:childTnLst>
                              <p:par>
                                <p:cTn id="57" presetID="10" presetClass="entr" presetSubtype="0" fill="hold" grpId="0" nodeType="afterEffect">
                                  <p:stCondLst>
                                    <p:cond delay="0"/>
                                  </p:stCondLst>
                                  <p:childTnLst>
                                    <p:set>
                                      <p:cBhvr>
                                        <p:cTn id="58" dur="1" fill="hold">
                                          <p:stCondLst>
                                            <p:cond delay="0"/>
                                          </p:stCondLst>
                                        </p:cTn>
                                        <p:tgtEl>
                                          <p:spTgt spid="63"/>
                                        </p:tgtEl>
                                        <p:attrNameLst>
                                          <p:attrName>style.visibility</p:attrName>
                                        </p:attrNameLst>
                                      </p:cBhvr>
                                      <p:to>
                                        <p:strVal val="visible"/>
                                      </p:to>
                                    </p:set>
                                    <p:animEffect transition="in" filter="fade">
                                      <p:cBhvr>
                                        <p:cTn id="59" dur="100"/>
                                        <p:tgtEl>
                                          <p:spTgt spid="63"/>
                                        </p:tgtEl>
                                      </p:cBhvr>
                                    </p:animEffect>
                                  </p:childTnLst>
                                </p:cTn>
                              </p:par>
                            </p:childTnLst>
                          </p:cTn>
                        </p:par>
                        <p:par>
                          <p:cTn id="60" fill="hold">
                            <p:stCondLst>
                              <p:cond delay="2820"/>
                            </p:stCondLst>
                            <p:childTnLst>
                              <p:par>
                                <p:cTn id="61" presetID="10" presetClass="entr" presetSubtype="0" fill="hold" grpId="0" nodeType="after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
                                        <p:tgtEl>
                                          <p:spTgt spid="14"/>
                                        </p:tgtEl>
                                      </p:cBhvr>
                                    </p:animEffect>
                                  </p:childTnLst>
                                </p:cTn>
                              </p:par>
                            </p:childTnLst>
                          </p:cTn>
                        </p:par>
                        <p:par>
                          <p:cTn id="64" fill="hold">
                            <p:stCondLst>
                              <p:cond delay="2920"/>
                            </p:stCondLst>
                            <p:childTnLst>
                              <p:par>
                                <p:cTn id="65" presetID="10" presetClass="entr" presetSubtype="0" fill="hold" grpId="0" nodeType="afterEffect">
                                  <p:stCondLst>
                                    <p:cond delay="0"/>
                                  </p:stCondLst>
                                  <p:childTnLst>
                                    <p:set>
                                      <p:cBhvr>
                                        <p:cTn id="66" dur="1" fill="hold">
                                          <p:stCondLst>
                                            <p:cond delay="0"/>
                                          </p:stCondLst>
                                        </p:cTn>
                                        <p:tgtEl>
                                          <p:spTgt spid="73"/>
                                        </p:tgtEl>
                                        <p:attrNameLst>
                                          <p:attrName>style.visibility</p:attrName>
                                        </p:attrNameLst>
                                      </p:cBhvr>
                                      <p:to>
                                        <p:strVal val="visible"/>
                                      </p:to>
                                    </p:set>
                                    <p:animEffect transition="in" filter="fade">
                                      <p:cBhvr>
                                        <p:cTn id="67" dur="100"/>
                                        <p:tgtEl>
                                          <p:spTgt spid="73"/>
                                        </p:tgtEl>
                                      </p:cBhvr>
                                    </p:animEffect>
                                  </p:childTnLst>
                                </p:cTn>
                              </p:par>
                            </p:childTnLst>
                          </p:cTn>
                        </p:par>
                        <p:par>
                          <p:cTn id="68" fill="hold">
                            <p:stCondLst>
                              <p:cond delay="3020"/>
                            </p:stCondLst>
                            <p:childTnLst>
                              <p:par>
                                <p:cTn id="69" presetID="10" presetClass="entr" presetSubtype="0" fill="hold" grpId="0" nodeType="afterEffect">
                                  <p:stCondLst>
                                    <p:cond delay="0"/>
                                  </p:stCondLst>
                                  <p:childTnLst>
                                    <p:set>
                                      <p:cBhvr>
                                        <p:cTn id="70" dur="1" fill="hold">
                                          <p:stCondLst>
                                            <p:cond delay="0"/>
                                          </p:stCondLst>
                                        </p:cTn>
                                        <p:tgtEl>
                                          <p:spTgt spid="156"/>
                                        </p:tgtEl>
                                        <p:attrNameLst>
                                          <p:attrName>style.visibility</p:attrName>
                                        </p:attrNameLst>
                                      </p:cBhvr>
                                      <p:to>
                                        <p:strVal val="visible"/>
                                      </p:to>
                                    </p:set>
                                    <p:animEffect transition="in" filter="fade">
                                      <p:cBhvr>
                                        <p:cTn id="71" dur="100"/>
                                        <p:tgtEl>
                                          <p:spTgt spid="156"/>
                                        </p:tgtEl>
                                      </p:cBhvr>
                                    </p:animEffect>
                                  </p:childTnLst>
                                </p:cTn>
                              </p:par>
                            </p:childTnLst>
                          </p:cTn>
                        </p:par>
                        <p:par>
                          <p:cTn id="72" fill="hold">
                            <p:stCondLst>
                              <p:cond delay="3120"/>
                            </p:stCondLst>
                            <p:childTnLst>
                              <p:par>
                                <p:cTn id="73" presetID="10" presetClass="entr" presetSubtype="0" fill="hold" grpId="0" nodeType="afterEffect">
                                  <p:stCondLst>
                                    <p:cond delay="0"/>
                                  </p:stCondLst>
                                  <p:childTnLst>
                                    <p:set>
                                      <p:cBhvr>
                                        <p:cTn id="74" dur="1" fill="hold">
                                          <p:stCondLst>
                                            <p:cond delay="0"/>
                                          </p:stCondLst>
                                        </p:cTn>
                                        <p:tgtEl>
                                          <p:spTgt spid="9"/>
                                        </p:tgtEl>
                                        <p:attrNameLst>
                                          <p:attrName>style.visibility</p:attrName>
                                        </p:attrNameLst>
                                      </p:cBhvr>
                                      <p:to>
                                        <p:strVal val="visible"/>
                                      </p:to>
                                    </p:set>
                                    <p:animEffect transition="in" filter="fade">
                                      <p:cBhvr>
                                        <p:cTn id="75" dur="100"/>
                                        <p:tgtEl>
                                          <p:spTgt spid="9"/>
                                        </p:tgtEl>
                                      </p:cBhvr>
                                    </p:animEffect>
                                  </p:childTnLst>
                                </p:cTn>
                              </p:par>
                            </p:childTnLst>
                          </p:cTn>
                        </p:par>
                        <p:par>
                          <p:cTn id="76" fill="hold">
                            <p:stCondLst>
                              <p:cond delay="3220"/>
                            </p:stCondLst>
                            <p:childTnLst>
                              <p:par>
                                <p:cTn id="77" presetID="10" presetClass="entr" presetSubtype="0" fill="hold" grpId="0" nodeType="afterEffect">
                                  <p:stCondLst>
                                    <p:cond delay="0"/>
                                  </p:stCondLst>
                                  <p:childTnLst>
                                    <p:set>
                                      <p:cBhvr>
                                        <p:cTn id="78" dur="1" fill="hold">
                                          <p:stCondLst>
                                            <p:cond delay="0"/>
                                          </p:stCondLst>
                                        </p:cTn>
                                        <p:tgtEl>
                                          <p:spTgt spid="68"/>
                                        </p:tgtEl>
                                        <p:attrNameLst>
                                          <p:attrName>style.visibility</p:attrName>
                                        </p:attrNameLst>
                                      </p:cBhvr>
                                      <p:to>
                                        <p:strVal val="visible"/>
                                      </p:to>
                                    </p:set>
                                    <p:animEffect transition="in" filter="fade">
                                      <p:cBhvr>
                                        <p:cTn id="79" dur="100"/>
                                        <p:tgtEl>
                                          <p:spTgt spid="68"/>
                                        </p:tgtEl>
                                      </p:cBhvr>
                                    </p:animEffect>
                                  </p:childTnLst>
                                </p:cTn>
                              </p:par>
                            </p:childTnLst>
                          </p:cTn>
                        </p:par>
                        <p:par>
                          <p:cTn id="80" fill="hold">
                            <p:stCondLst>
                              <p:cond delay="3320"/>
                            </p:stCondLst>
                            <p:childTnLst>
                              <p:par>
                                <p:cTn id="81" presetID="10" presetClass="entr" presetSubtype="0" fill="hold" grpId="0" nodeType="afterEffect">
                                  <p:stCondLst>
                                    <p:cond delay="0"/>
                                  </p:stCondLst>
                                  <p:childTnLst>
                                    <p:set>
                                      <p:cBhvr>
                                        <p:cTn id="82" dur="1" fill="hold">
                                          <p:stCondLst>
                                            <p:cond delay="0"/>
                                          </p:stCondLst>
                                        </p:cTn>
                                        <p:tgtEl>
                                          <p:spTgt spid="38"/>
                                        </p:tgtEl>
                                        <p:attrNameLst>
                                          <p:attrName>style.visibility</p:attrName>
                                        </p:attrNameLst>
                                      </p:cBhvr>
                                      <p:to>
                                        <p:strVal val="visible"/>
                                      </p:to>
                                    </p:set>
                                    <p:animEffect transition="in" filter="fade">
                                      <p:cBhvr>
                                        <p:cTn id="83" dur="100"/>
                                        <p:tgtEl>
                                          <p:spTgt spid="38"/>
                                        </p:tgtEl>
                                      </p:cBhvr>
                                    </p:animEffect>
                                  </p:childTnLst>
                                </p:cTn>
                              </p:par>
                            </p:childTnLst>
                          </p:cTn>
                        </p:par>
                        <p:par>
                          <p:cTn id="84" fill="hold">
                            <p:stCondLst>
                              <p:cond delay="3420"/>
                            </p:stCondLst>
                            <p:childTnLst>
                              <p:par>
                                <p:cTn id="85" presetID="10" presetClass="entr" presetSubtype="0" fill="hold" grpId="0" nodeType="afterEffect">
                                  <p:stCondLst>
                                    <p:cond delay="0"/>
                                  </p:stCondLst>
                                  <p:childTnLst>
                                    <p:set>
                                      <p:cBhvr>
                                        <p:cTn id="86" dur="1" fill="hold">
                                          <p:stCondLst>
                                            <p:cond delay="0"/>
                                          </p:stCondLst>
                                        </p:cTn>
                                        <p:tgtEl>
                                          <p:spTgt spid="158"/>
                                        </p:tgtEl>
                                        <p:attrNameLst>
                                          <p:attrName>style.visibility</p:attrName>
                                        </p:attrNameLst>
                                      </p:cBhvr>
                                      <p:to>
                                        <p:strVal val="visible"/>
                                      </p:to>
                                    </p:set>
                                    <p:animEffect transition="in" filter="fade">
                                      <p:cBhvr>
                                        <p:cTn id="87" dur="100"/>
                                        <p:tgtEl>
                                          <p:spTgt spid="158"/>
                                        </p:tgtEl>
                                      </p:cBhvr>
                                    </p:animEffect>
                                  </p:childTnLst>
                                </p:cTn>
                              </p:par>
                            </p:childTnLst>
                          </p:cTn>
                        </p:par>
                        <p:par>
                          <p:cTn id="88" fill="hold">
                            <p:stCondLst>
                              <p:cond delay="3520"/>
                            </p:stCondLst>
                            <p:childTnLst>
                              <p:par>
                                <p:cTn id="89" presetID="10" presetClass="entr" presetSubtype="0" fill="hold" grpId="0" nodeType="after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
                                        <p:tgtEl>
                                          <p:spTgt spid="29"/>
                                        </p:tgtEl>
                                      </p:cBhvr>
                                    </p:animEffect>
                                  </p:childTnLst>
                                </p:cTn>
                              </p:par>
                            </p:childTnLst>
                          </p:cTn>
                        </p:par>
                        <p:par>
                          <p:cTn id="92" fill="hold">
                            <p:stCondLst>
                              <p:cond delay="3620"/>
                            </p:stCondLst>
                            <p:childTnLst>
                              <p:par>
                                <p:cTn id="93" presetID="10" presetClass="entr" presetSubtype="0" fill="hold" grpId="0" nodeType="afterEffect">
                                  <p:stCondLst>
                                    <p:cond delay="0"/>
                                  </p:stCondLst>
                                  <p:childTnLst>
                                    <p:set>
                                      <p:cBhvr>
                                        <p:cTn id="94" dur="1" fill="hold">
                                          <p:stCondLst>
                                            <p:cond delay="0"/>
                                          </p:stCondLst>
                                        </p:cTn>
                                        <p:tgtEl>
                                          <p:spTgt spid="159"/>
                                        </p:tgtEl>
                                        <p:attrNameLst>
                                          <p:attrName>style.visibility</p:attrName>
                                        </p:attrNameLst>
                                      </p:cBhvr>
                                      <p:to>
                                        <p:strVal val="visible"/>
                                      </p:to>
                                    </p:set>
                                    <p:animEffect transition="in" filter="fade">
                                      <p:cBhvr>
                                        <p:cTn id="95" dur="100"/>
                                        <p:tgtEl>
                                          <p:spTgt spid="159"/>
                                        </p:tgtEl>
                                      </p:cBhvr>
                                    </p:animEffect>
                                  </p:childTnLst>
                                </p:cTn>
                              </p:par>
                            </p:childTnLst>
                          </p:cTn>
                        </p:par>
                        <p:par>
                          <p:cTn id="96" fill="hold">
                            <p:stCondLst>
                              <p:cond delay="3720"/>
                            </p:stCondLst>
                            <p:childTnLst>
                              <p:par>
                                <p:cTn id="97" presetID="10" presetClass="entr" presetSubtype="0" fill="hold" grpId="0" nodeType="afterEffect">
                                  <p:stCondLst>
                                    <p:cond delay="0"/>
                                  </p:stCondLst>
                                  <p:childTnLst>
                                    <p:set>
                                      <p:cBhvr>
                                        <p:cTn id="98" dur="1" fill="hold">
                                          <p:stCondLst>
                                            <p:cond delay="0"/>
                                          </p:stCondLst>
                                        </p:cTn>
                                        <p:tgtEl>
                                          <p:spTgt spid="44"/>
                                        </p:tgtEl>
                                        <p:attrNameLst>
                                          <p:attrName>style.visibility</p:attrName>
                                        </p:attrNameLst>
                                      </p:cBhvr>
                                      <p:to>
                                        <p:strVal val="visible"/>
                                      </p:to>
                                    </p:set>
                                    <p:animEffect transition="in" filter="fade">
                                      <p:cBhvr>
                                        <p:cTn id="99" dur="100"/>
                                        <p:tgtEl>
                                          <p:spTgt spid="44"/>
                                        </p:tgtEl>
                                      </p:cBhvr>
                                    </p:animEffect>
                                  </p:childTnLst>
                                </p:cTn>
                              </p:par>
                            </p:childTnLst>
                          </p:cTn>
                        </p:par>
                        <p:par>
                          <p:cTn id="100" fill="hold">
                            <p:stCondLst>
                              <p:cond delay="3820"/>
                            </p:stCondLst>
                            <p:childTnLst>
                              <p:par>
                                <p:cTn id="101" presetID="10" presetClass="entr" presetSubtype="0" fill="hold" grpId="0" nodeType="afterEffect">
                                  <p:stCondLst>
                                    <p:cond delay="0"/>
                                  </p:stCondLst>
                                  <p:childTnLst>
                                    <p:set>
                                      <p:cBhvr>
                                        <p:cTn id="102" dur="1" fill="hold">
                                          <p:stCondLst>
                                            <p:cond delay="0"/>
                                          </p:stCondLst>
                                        </p:cTn>
                                        <p:tgtEl>
                                          <p:spTgt spid="160"/>
                                        </p:tgtEl>
                                        <p:attrNameLst>
                                          <p:attrName>style.visibility</p:attrName>
                                        </p:attrNameLst>
                                      </p:cBhvr>
                                      <p:to>
                                        <p:strVal val="visible"/>
                                      </p:to>
                                    </p:set>
                                    <p:animEffect transition="in" filter="fade">
                                      <p:cBhvr>
                                        <p:cTn id="103" dur="100"/>
                                        <p:tgtEl>
                                          <p:spTgt spid="160"/>
                                        </p:tgtEl>
                                      </p:cBhvr>
                                    </p:animEffect>
                                  </p:childTnLst>
                                </p:cTn>
                              </p:par>
                            </p:childTnLst>
                          </p:cTn>
                        </p:par>
                        <p:par>
                          <p:cTn id="104" fill="hold">
                            <p:stCondLst>
                              <p:cond delay="3920"/>
                            </p:stCondLst>
                            <p:childTnLst>
                              <p:par>
                                <p:cTn id="105" presetID="10" presetClass="entr" presetSubtype="0" fill="hold" grpId="0" nodeType="afterEffect">
                                  <p:stCondLst>
                                    <p:cond delay="0"/>
                                  </p:stCondLst>
                                  <p:childTnLst>
                                    <p:set>
                                      <p:cBhvr>
                                        <p:cTn id="106" dur="1" fill="hold">
                                          <p:stCondLst>
                                            <p:cond delay="0"/>
                                          </p:stCondLst>
                                        </p:cTn>
                                        <p:tgtEl>
                                          <p:spTgt spid="39"/>
                                        </p:tgtEl>
                                        <p:attrNameLst>
                                          <p:attrName>style.visibility</p:attrName>
                                        </p:attrNameLst>
                                      </p:cBhvr>
                                      <p:to>
                                        <p:strVal val="visible"/>
                                      </p:to>
                                    </p:set>
                                    <p:animEffect transition="in" filter="fade">
                                      <p:cBhvr>
                                        <p:cTn id="107" dur="100"/>
                                        <p:tgtEl>
                                          <p:spTgt spid="39"/>
                                        </p:tgtEl>
                                      </p:cBhvr>
                                    </p:animEffect>
                                  </p:childTnLst>
                                </p:cTn>
                              </p:par>
                            </p:childTnLst>
                          </p:cTn>
                        </p:par>
                        <p:par>
                          <p:cTn id="108" fill="hold">
                            <p:stCondLst>
                              <p:cond delay="4020"/>
                            </p:stCondLst>
                            <p:childTnLst>
                              <p:par>
                                <p:cTn id="109" presetID="10" presetClass="entr" presetSubtype="0" fill="hold" grpId="0" nodeType="afterEffect">
                                  <p:stCondLst>
                                    <p:cond delay="0"/>
                                  </p:stCondLst>
                                  <p:childTnLst>
                                    <p:set>
                                      <p:cBhvr>
                                        <p:cTn id="110" dur="1" fill="hold">
                                          <p:stCondLst>
                                            <p:cond delay="0"/>
                                          </p:stCondLst>
                                        </p:cTn>
                                        <p:tgtEl>
                                          <p:spTgt spid="162"/>
                                        </p:tgtEl>
                                        <p:attrNameLst>
                                          <p:attrName>style.visibility</p:attrName>
                                        </p:attrNameLst>
                                      </p:cBhvr>
                                      <p:to>
                                        <p:strVal val="visible"/>
                                      </p:to>
                                    </p:set>
                                    <p:animEffect transition="in" filter="fade">
                                      <p:cBhvr>
                                        <p:cTn id="111" dur="100"/>
                                        <p:tgtEl>
                                          <p:spTgt spid="162"/>
                                        </p:tgtEl>
                                      </p:cBhvr>
                                    </p:animEffect>
                                  </p:childTnLst>
                                </p:cTn>
                              </p:par>
                            </p:childTnLst>
                          </p:cTn>
                        </p:par>
                        <p:par>
                          <p:cTn id="112" fill="hold">
                            <p:stCondLst>
                              <p:cond delay="4120"/>
                            </p:stCondLst>
                            <p:childTnLst>
                              <p:par>
                                <p:cTn id="113" presetID="10" presetClass="entr" presetSubtype="0" fill="hold" grpId="0"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100"/>
                                        <p:tgtEl>
                                          <p:spTgt spid="34"/>
                                        </p:tgtEl>
                                      </p:cBhvr>
                                    </p:animEffect>
                                  </p:childTnLst>
                                </p:cTn>
                              </p:par>
                            </p:childTnLst>
                          </p:cTn>
                        </p:par>
                        <p:par>
                          <p:cTn id="116" fill="hold">
                            <p:stCondLst>
                              <p:cond delay="4220"/>
                            </p:stCondLst>
                            <p:childTnLst>
                              <p:par>
                                <p:cTn id="117" presetID="10" presetClass="entr" presetSubtype="0" fill="hold" grpId="0" nodeType="afterEffect">
                                  <p:stCondLst>
                                    <p:cond delay="0"/>
                                  </p:stCondLst>
                                  <p:childTnLst>
                                    <p:set>
                                      <p:cBhvr>
                                        <p:cTn id="118" dur="1" fill="hold">
                                          <p:stCondLst>
                                            <p:cond delay="0"/>
                                          </p:stCondLst>
                                        </p:cTn>
                                        <p:tgtEl>
                                          <p:spTgt spid="161"/>
                                        </p:tgtEl>
                                        <p:attrNameLst>
                                          <p:attrName>style.visibility</p:attrName>
                                        </p:attrNameLst>
                                      </p:cBhvr>
                                      <p:to>
                                        <p:strVal val="visible"/>
                                      </p:to>
                                    </p:set>
                                    <p:animEffect transition="in" filter="fade">
                                      <p:cBhvr>
                                        <p:cTn id="119" dur="100"/>
                                        <p:tgtEl>
                                          <p:spTgt spid="161"/>
                                        </p:tgtEl>
                                      </p:cBhvr>
                                    </p:animEffect>
                                  </p:childTnLst>
                                </p:cTn>
                              </p:par>
                            </p:childTnLst>
                          </p:cTn>
                        </p:par>
                        <p:par>
                          <p:cTn id="120" fill="hold">
                            <p:stCondLst>
                              <p:cond delay="4320"/>
                            </p:stCondLst>
                            <p:childTnLst>
                              <p:par>
                                <p:cTn id="121" presetID="10" presetClass="entr" presetSubtype="0" fill="hold" grpId="0" nodeType="afterEffect">
                                  <p:stCondLst>
                                    <p:cond delay="0"/>
                                  </p:stCondLst>
                                  <p:childTnLst>
                                    <p:set>
                                      <p:cBhvr>
                                        <p:cTn id="122" dur="1" fill="hold">
                                          <p:stCondLst>
                                            <p:cond delay="0"/>
                                          </p:stCondLst>
                                        </p:cTn>
                                        <p:tgtEl>
                                          <p:spTgt spid="19"/>
                                        </p:tgtEl>
                                        <p:attrNameLst>
                                          <p:attrName>style.visibility</p:attrName>
                                        </p:attrNameLst>
                                      </p:cBhvr>
                                      <p:to>
                                        <p:strVal val="visible"/>
                                      </p:to>
                                    </p:set>
                                    <p:animEffect transition="in" filter="fade">
                                      <p:cBhvr>
                                        <p:cTn id="123" dur="100"/>
                                        <p:tgtEl>
                                          <p:spTgt spid="19"/>
                                        </p:tgtEl>
                                      </p:cBhvr>
                                    </p:animEffect>
                                  </p:childTnLst>
                                </p:cTn>
                              </p:par>
                            </p:childTnLst>
                          </p:cTn>
                        </p:par>
                        <p:par>
                          <p:cTn id="124" fill="hold">
                            <p:stCondLst>
                              <p:cond delay="4420"/>
                            </p:stCondLst>
                            <p:childTnLst>
                              <p:par>
                                <p:cTn id="125" presetID="10" presetClass="entr" presetSubtype="0" fill="hold" grpId="0" nodeType="afterEffect">
                                  <p:stCondLst>
                                    <p:cond delay="0"/>
                                  </p:stCondLst>
                                  <p:childTnLst>
                                    <p:set>
                                      <p:cBhvr>
                                        <p:cTn id="126" dur="1" fill="hold">
                                          <p:stCondLst>
                                            <p:cond delay="0"/>
                                          </p:stCondLst>
                                        </p:cTn>
                                        <p:tgtEl>
                                          <p:spTgt spid="163"/>
                                        </p:tgtEl>
                                        <p:attrNameLst>
                                          <p:attrName>style.visibility</p:attrName>
                                        </p:attrNameLst>
                                      </p:cBhvr>
                                      <p:to>
                                        <p:strVal val="visible"/>
                                      </p:to>
                                    </p:set>
                                    <p:animEffect transition="in" filter="fade">
                                      <p:cBhvr>
                                        <p:cTn id="127" dur="100"/>
                                        <p:tgtEl>
                                          <p:spTgt spid="163"/>
                                        </p:tgtEl>
                                      </p:cBhvr>
                                    </p:animEffect>
                                  </p:childTnLst>
                                </p:cTn>
                              </p:par>
                            </p:childTnLst>
                          </p:cTn>
                        </p:par>
                        <p:par>
                          <p:cTn id="128" fill="hold">
                            <p:stCondLst>
                              <p:cond delay="4520"/>
                            </p:stCondLst>
                            <p:childTnLst>
                              <p:par>
                                <p:cTn id="129" presetID="10" presetClass="entr" presetSubtype="0" fill="hold" grpId="0" nodeType="afterEffect">
                                  <p:stCondLst>
                                    <p:cond delay="0"/>
                                  </p:stCondLst>
                                  <p:childTnLst>
                                    <p:set>
                                      <p:cBhvr>
                                        <p:cTn id="130" dur="1" fill="hold">
                                          <p:stCondLst>
                                            <p:cond delay="0"/>
                                          </p:stCondLst>
                                        </p:cTn>
                                        <p:tgtEl>
                                          <p:spTgt spid="24"/>
                                        </p:tgtEl>
                                        <p:attrNameLst>
                                          <p:attrName>style.visibility</p:attrName>
                                        </p:attrNameLst>
                                      </p:cBhvr>
                                      <p:to>
                                        <p:strVal val="visible"/>
                                      </p:to>
                                    </p:set>
                                    <p:animEffect transition="in" filter="fade">
                                      <p:cBhvr>
                                        <p:cTn id="131" dur="1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4" grpId="0" animBg="1"/>
      <p:bldP spid="19" grpId="0" animBg="1"/>
      <p:bldP spid="24" grpId="0" animBg="1"/>
      <p:bldP spid="29" grpId="0" animBg="1"/>
      <p:bldP spid="34" grpId="0" animBg="1"/>
      <p:bldP spid="39" grpId="0" animBg="1"/>
      <p:bldP spid="44" grpId="0" animBg="1"/>
      <p:bldP spid="59" grpId="0" animBg="1"/>
      <p:bldP spid="60" grpId="0" animBg="1"/>
      <p:bldP spid="61" grpId="0" animBg="1"/>
      <p:bldP spid="53" grpId="0" animBg="1"/>
      <p:bldP spid="63" grpId="0" animBg="1"/>
      <p:bldP spid="68" grpId="0" animBg="1"/>
      <p:bldP spid="73" grpId="0" animBg="1"/>
      <p:bldP spid="79"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5" grpId="0"/>
      <p:bldP spid="38" grpId="0" animBg="1"/>
      <p:bldP spid="40"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37</a:t>
            </a:fld>
            <a:endParaRPr lang="en-US" dirty="0"/>
          </a:p>
        </p:txBody>
      </p:sp>
      <p:pic>
        <p:nvPicPr>
          <p:cNvPr id="7" name="dymaxion-map.png"/>
          <p:cNvPicPr/>
          <p:nvPr/>
        </p:nvPicPr>
        <p:blipFill>
          <a:blip r:embed="rId3">
            <a:extLst/>
          </a:blip>
          <a:srcRect l="1994" r="1994"/>
          <a:stretch>
            <a:fillRect/>
          </a:stretch>
        </p:blipFill>
        <p:spPr>
          <a:xfrm>
            <a:off x="755021" y="1420142"/>
            <a:ext cx="7239001" cy="4775190"/>
          </a:xfrm>
          <a:prstGeom prst="rect">
            <a:avLst/>
          </a:prstGeom>
          <a:ln w="12700">
            <a:miter lim="400000"/>
          </a:ln>
        </p:spPr>
      </p:pic>
      <p:sp>
        <p:nvSpPr>
          <p:cNvPr id="59" name="Shape 154"/>
          <p:cNvSpPr/>
          <p:nvPr/>
        </p:nvSpPr>
        <p:spPr>
          <a:xfrm>
            <a:off x="2835240" y="1580492"/>
            <a:ext cx="805759"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err="1" smtClean="0"/>
              <a:t>Futran</a:t>
            </a:r>
            <a:r>
              <a:rPr lang="en-US" sz="1300" dirty="0" smtClean="0"/>
              <a:t>, ZA</a:t>
            </a:r>
            <a:endParaRPr sz="1300" dirty="0"/>
          </a:p>
        </p:txBody>
      </p:sp>
      <p:sp>
        <p:nvSpPr>
          <p:cNvPr id="53" name="Shape 164"/>
          <p:cNvSpPr/>
          <p:nvPr/>
        </p:nvSpPr>
        <p:spPr>
          <a:xfrm>
            <a:off x="2545141" y="1517672"/>
            <a:ext cx="199871" cy="241170"/>
          </a:xfrm>
          <a:prstGeom prst="star5">
            <a:avLst>
              <a:gd name="adj" fmla="val 19100"/>
              <a:gd name="hf" fmla="val 105146"/>
              <a:gd name="vf" fmla="val 110557"/>
            </a:avLst>
          </a:prstGeom>
          <a:solidFill>
            <a:srgbClr val="FF00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65" name="Title 1"/>
          <p:cNvSpPr>
            <a:spLocks noGrp="1"/>
          </p:cNvSpPr>
          <p:nvPr>
            <p:ph type="title"/>
          </p:nvPr>
        </p:nvSpPr>
        <p:spPr>
          <a:xfrm>
            <a:off x="457200" y="274638"/>
            <a:ext cx="8229600" cy="938700"/>
          </a:xfrm>
        </p:spPr>
        <p:txBody>
          <a:bodyPr>
            <a:normAutofit fontScale="90000"/>
          </a:bodyPr>
          <a:lstStyle/>
          <a:p>
            <a:pPr algn="l">
              <a:lnSpc>
                <a:spcPts val="3600"/>
              </a:lnSpc>
            </a:pPr>
            <a:r>
              <a:rPr lang="en-US" sz="4000" dirty="0"/>
              <a:t>We have </a:t>
            </a:r>
            <a:r>
              <a:rPr lang="en-US" sz="4000" dirty="0" smtClean="0"/>
              <a:t>a growing </a:t>
            </a:r>
            <a:r>
              <a:rPr lang="en-US" sz="4000" dirty="0"/>
              <a:t>international </a:t>
            </a:r>
            <a:r>
              <a:rPr lang="en-US" sz="4000" dirty="0" smtClean="0"/>
              <a:t>industry consortium</a:t>
            </a:r>
            <a:endParaRPr lang="en-US" sz="4000" dirty="0"/>
          </a:p>
        </p:txBody>
      </p:sp>
      <p:sp>
        <p:nvSpPr>
          <p:cNvPr id="37" name="Shape 154"/>
          <p:cNvSpPr/>
          <p:nvPr/>
        </p:nvSpPr>
        <p:spPr>
          <a:xfrm>
            <a:off x="3925982" y="2284072"/>
            <a:ext cx="992863"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err="1" smtClean="0"/>
              <a:t>Supraways</a:t>
            </a:r>
            <a:r>
              <a:rPr lang="en-US" sz="1300" dirty="0" smtClean="0"/>
              <a:t>, FR</a:t>
            </a:r>
            <a:endParaRPr sz="1300" dirty="0"/>
          </a:p>
        </p:txBody>
      </p:sp>
      <p:sp>
        <p:nvSpPr>
          <p:cNvPr id="38" name="Shape 164"/>
          <p:cNvSpPr/>
          <p:nvPr/>
        </p:nvSpPr>
        <p:spPr>
          <a:xfrm>
            <a:off x="3681542" y="2315933"/>
            <a:ext cx="199871" cy="241170"/>
          </a:xfrm>
          <a:prstGeom prst="star5">
            <a:avLst>
              <a:gd name="adj" fmla="val 19100"/>
              <a:gd name="hf" fmla="val 105146"/>
              <a:gd name="vf" fmla="val 110557"/>
            </a:avLst>
          </a:prstGeom>
          <a:solidFill>
            <a:srgbClr val="FF00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40" name="Shape 154"/>
          <p:cNvSpPr/>
          <p:nvPr/>
        </p:nvSpPr>
        <p:spPr>
          <a:xfrm>
            <a:off x="4091361" y="2524004"/>
            <a:ext cx="992863"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smtClean="0"/>
              <a:t>Beamways, SE</a:t>
            </a:r>
            <a:endParaRPr sz="1300" dirty="0"/>
          </a:p>
        </p:txBody>
      </p:sp>
      <p:sp>
        <p:nvSpPr>
          <p:cNvPr id="41" name="Shape 164"/>
          <p:cNvSpPr/>
          <p:nvPr/>
        </p:nvSpPr>
        <p:spPr>
          <a:xfrm>
            <a:off x="3847969" y="2522498"/>
            <a:ext cx="199871" cy="241170"/>
          </a:xfrm>
          <a:prstGeom prst="star5">
            <a:avLst>
              <a:gd name="adj" fmla="val 19100"/>
              <a:gd name="hf" fmla="val 105146"/>
              <a:gd name="vf" fmla="val 110557"/>
            </a:avLst>
          </a:prstGeom>
          <a:solidFill>
            <a:srgbClr val="FF00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42" name="Shape 164"/>
          <p:cNvSpPr/>
          <p:nvPr/>
        </p:nvSpPr>
        <p:spPr>
          <a:xfrm>
            <a:off x="3912957" y="2634554"/>
            <a:ext cx="199871" cy="241170"/>
          </a:xfrm>
          <a:prstGeom prst="star5">
            <a:avLst>
              <a:gd name="adj" fmla="val 19100"/>
              <a:gd name="hf" fmla="val 105146"/>
              <a:gd name="vf" fmla="val 110557"/>
            </a:avLst>
          </a:prstGeom>
          <a:solidFill>
            <a:srgbClr val="FF00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43" name="Shape 154"/>
          <p:cNvSpPr/>
          <p:nvPr/>
        </p:nvSpPr>
        <p:spPr>
          <a:xfrm>
            <a:off x="4122729" y="2736920"/>
            <a:ext cx="992863"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smtClean="0"/>
              <a:t>4Dialog, SE</a:t>
            </a:r>
            <a:endParaRPr sz="1300" dirty="0"/>
          </a:p>
        </p:txBody>
      </p:sp>
      <p:sp>
        <p:nvSpPr>
          <p:cNvPr id="45" name="Shape 164"/>
          <p:cNvSpPr/>
          <p:nvPr/>
        </p:nvSpPr>
        <p:spPr>
          <a:xfrm>
            <a:off x="4771560" y="4064423"/>
            <a:ext cx="199871" cy="241170"/>
          </a:xfrm>
          <a:prstGeom prst="star5">
            <a:avLst>
              <a:gd name="adj" fmla="val 19100"/>
              <a:gd name="hf" fmla="val 105146"/>
              <a:gd name="vf" fmla="val 110557"/>
            </a:avLst>
          </a:prstGeom>
          <a:solidFill>
            <a:srgbClr val="FF00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46" name="Shape 154"/>
          <p:cNvSpPr/>
          <p:nvPr/>
        </p:nvSpPr>
        <p:spPr>
          <a:xfrm>
            <a:off x="4981333" y="4077871"/>
            <a:ext cx="585750"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smtClean="0"/>
              <a:t>TCS, US</a:t>
            </a:r>
            <a:endParaRPr sz="1300" dirty="0"/>
          </a:p>
        </p:txBody>
      </p:sp>
      <p:sp>
        <p:nvSpPr>
          <p:cNvPr id="47" name="Shape 164"/>
          <p:cNvSpPr/>
          <p:nvPr/>
        </p:nvSpPr>
        <p:spPr>
          <a:xfrm>
            <a:off x="4809652" y="4216823"/>
            <a:ext cx="199871" cy="241170"/>
          </a:xfrm>
          <a:prstGeom prst="star5">
            <a:avLst>
              <a:gd name="adj" fmla="val 19100"/>
              <a:gd name="hf" fmla="val 105146"/>
              <a:gd name="vf" fmla="val 110557"/>
            </a:avLst>
          </a:prstGeom>
          <a:solidFill>
            <a:srgbClr val="FF0000"/>
          </a:solidFill>
          <a:ln w="38100" cap="flat">
            <a:solidFill>
              <a:srgbClr val="0433FF"/>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48" name="Shape 154"/>
          <p:cNvSpPr/>
          <p:nvPr/>
        </p:nvSpPr>
        <p:spPr>
          <a:xfrm>
            <a:off x="5009522" y="4330299"/>
            <a:ext cx="1525749"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smtClean="0"/>
              <a:t>Swenson Builders, US</a:t>
            </a:r>
            <a:endParaRPr sz="1300" dirty="0"/>
          </a:p>
        </p:txBody>
      </p:sp>
    </p:spTree>
    <p:extLst>
      <p:ext uri="{BB962C8B-B14F-4D97-AF65-F5344CB8AC3E}">
        <p14:creationId xmlns:p14="http://schemas.microsoft.com/office/powerpoint/2010/main" val="2252130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4000"/>
                                  </p:iterate>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par>
                          <p:cTn id="8" fill="hold">
                            <p:stCondLst>
                              <p:cond delay="1380"/>
                            </p:stCondLst>
                            <p:childTnLst>
                              <p:par>
                                <p:cTn id="9" presetID="10"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100"/>
                                        <p:tgtEl>
                                          <p:spTgt spid="53"/>
                                        </p:tgtEl>
                                      </p:cBhvr>
                                    </p:animEffect>
                                  </p:childTnLst>
                                </p:cTn>
                              </p:par>
                            </p:childTnLst>
                          </p:cTn>
                        </p:par>
                        <p:par>
                          <p:cTn id="12" fill="hold">
                            <p:stCondLst>
                              <p:cond delay="1480"/>
                            </p:stCondLst>
                            <p:childTnLst>
                              <p:par>
                                <p:cTn id="13" presetID="10" presetClass="entr" presetSubtype="0" fill="hold" grpId="0" nodeType="afterEffect">
                                  <p:stCondLst>
                                    <p:cond delay="0"/>
                                  </p:stCondLst>
                                  <p:childTnLst>
                                    <p:set>
                                      <p:cBhvr>
                                        <p:cTn id="14" dur="1" fill="hold">
                                          <p:stCondLst>
                                            <p:cond delay="0"/>
                                          </p:stCondLst>
                                        </p:cTn>
                                        <p:tgtEl>
                                          <p:spTgt spid="59"/>
                                        </p:tgtEl>
                                        <p:attrNameLst>
                                          <p:attrName>style.visibility</p:attrName>
                                        </p:attrNameLst>
                                      </p:cBhvr>
                                      <p:to>
                                        <p:strVal val="visible"/>
                                      </p:to>
                                    </p:set>
                                    <p:animEffect transition="in" filter="fade">
                                      <p:cBhvr>
                                        <p:cTn id="15" dur="100"/>
                                        <p:tgtEl>
                                          <p:spTgt spid="59"/>
                                        </p:tgtEl>
                                      </p:cBhvr>
                                    </p:animEffect>
                                  </p:childTnLst>
                                </p:cTn>
                              </p:par>
                            </p:childTnLst>
                          </p:cTn>
                        </p:par>
                        <p:par>
                          <p:cTn id="16" fill="hold">
                            <p:stCondLst>
                              <p:cond delay="1580"/>
                            </p:stCondLst>
                            <p:childTnLst>
                              <p:par>
                                <p:cTn id="17" presetID="10" presetClass="entr" presetSubtype="0" fill="hold" grpId="0" nodeType="after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fade">
                                      <p:cBhvr>
                                        <p:cTn id="19" dur="100"/>
                                        <p:tgtEl>
                                          <p:spTgt spid="38"/>
                                        </p:tgtEl>
                                      </p:cBhvr>
                                    </p:animEffect>
                                  </p:childTnLst>
                                </p:cTn>
                              </p:par>
                            </p:childTnLst>
                          </p:cTn>
                        </p:par>
                        <p:par>
                          <p:cTn id="20" fill="hold">
                            <p:stCondLst>
                              <p:cond delay="1680"/>
                            </p:stCondLst>
                            <p:childTnLst>
                              <p:par>
                                <p:cTn id="21" presetID="10" presetClass="entr" presetSubtype="0" fill="hold" grpId="0" nodeType="afterEffect">
                                  <p:stCondLst>
                                    <p:cond delay="0"/>
                                  </p:stCondLst>
                                  <p:childTnLst>
                                    <p:set>
                                      <p:cBhvr>
                                        <p:cTn id="22" dur="1" fill="hold">
                                          <p:stCondLst>
                                            <p:cond delay="0"/>
                                          </p:stCondLst>
                                        </p:cTn>
                                        <p:tgtEl>
                                          <p:spTgt spid="37"/>
                                        </p:tgtEl>
                                        <p:attrNameLst>
                                          <p:attrName>style.visibility</p:attrName>
                                        </p:attrNameLst>
                                      </p:cBhvr>
                                      <p:to>
                                        <p:strVal val="visible"/>
                                      </p:to>
                                    </p:set>
                                    <p:animEffect transition="in" filter="fade">
                                      <p:cBhvr>
                                        <p:cTn id="23" dur="100"/>
                                        <p:tgtEl>
                                          <p:spTgt spid="37"/>
                                        </p:tgtEl>
                                      </p:cBhvr>
                                    </p:animEffect>
                                  </p:childTnLst>
                                </p:cTn>
                              </p:par>
                            </p:childTnLst>
                          </p:cTn>
                        </p:par>
                        <p:par>
                          <p:cTn id="24" fill="hold">
                            <p:stCondLst>
                              <p:cond delay="1780"/>
                            </p:stCondLst>
                            <p:childTnLst>
                              <p:par>
                                <p:cTn id="25" presetID="10" presetClass="entr" presetSubtype="0" fill="hold" grpId="0" nodeType="after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
                                        <p:tgtEl>
                                          <p:spTgt spid="41"/>
                                        </p:tgtEl>
                                      </p:cBhvr>
                                    </p:animEffect>
                                  </p:childTnLst>
                                </p:cTn>
                              </p:par>
                            </p:childTnLst>
                          </p:cTn>
                        </p:par>
                        <p:par>
                          <p:cTn id="28" fill="hold">
                            <p:stCondLst>
                              <p:cond delay="1880"/>
                            </p:stCondLst>
                            <p:childTnLst>
                              <p:par>
                                <p:cTn id="29" presetID="10" presetClass="entr" presetSubtype="0" fill="hold" grpId="0" nodeType="after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fade">
                                      <p:cBhvr>
                                        <p:cTn id="31" dur="100"/>
                                        <p:tgtEl>
                                          <p:spTgt spid="40"/>
                                        </p:tgtEl>
                                      </p:cBhvr>
                                    </p:animEffect>
                                  </p:childTnLst>
                                </p:cTn>
                              </p:par>
                            </p:childTnLst>
                          </p:cTn>
                        </p:par>
                        <p:par>
                          <p:cTn id="32" fill="hold">
                            <p:stCondLst>
                              <p:cond delay="1980"/>
                            </p:stCondLst>
                            <p:childTnLst>
                              <p:par>
                                <p:cTn id="33" presetID="10" presetClass="entr" presetSubtype="0"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Effect transition="in" filter="fade">
                                      <p:cBhvr>
                                        <p:cTn id="35" dur="100"/>
                                        <p:tgtEl>
                                          <p:spTgt spid="42"/>
                                        </p:tgtEl>
                                      </p:cBhvr>
                                    </p:animEffect>
                                  </p:childTnLst>
                                </p:cTn>
                              </p:par>
                            </p:childTnLst>
                          </p:cTn>
                        </p:par>
                        <p:par>
                          <p:cTn id="36" fill="hold">
                            <p:stCondLst>
                              <p:cond delay="2080"/>
                            </p:stCondLst>
                            <p:childTnLst>
                              <p:par>
                                <p:cTn id="37" presetID="10" presetClass="entr" presetSubtype="0" fill="hold" grpId="0" nodeType="afterEffect">
                                  <p:stCondLst>
                                    <p:cond delay="0"/>
                                  </p:stCondLst>
                                  <p:childTnLst>
                                    <p:set>
                                      <p:cBhvr>
                                        <p:cTn id="38" dur="1" fill="hold">
                                          <p:stCondLst>
                                            <p:cond delay="0"/>
                                          </p:stCondLst>
                                        </p:cTn>
                                        <p:tgtEl>
                                          <p:spTgt spid="43"/>
                                        </p:tgtEl>
                                        <p:attrNameLst>
                                          <p:attrName>style.visibility</p:attrName>
                                        </p:attrNameLst>
                                      </p:cBhvr>
                                      <p:to>
                                        <p:strVal val="visible"/>
                                      </p:to>
                                    </p:set>
                                    <p:animEffect transition="in" filter="fade">
                                      <p:cBhvr>
                                        <p:cTn id="39" dur="100"/>
                                        <p:tgtEl>
                                          <p:spTgt spid="43"/>
                                        </p:tgtEl>
                                      </p:cBhvr>
                                    </p:animEffect>
                                  </p:childTnLst>
                                </p:cTn>
                              </p:par>
                            </p:childTnLst>
                          </p:cTn>
                        </p:par>
                        <p:par>
                          <p:cTn id="40" fill="hold">
                            <p:stCondLst>
                              <p:cond delay="2180"/>
                            </p:stCondLst>
                            <p:childTnLst>
                              <p:par>
                                <p:cTn id="41" presetID="10" presetClass="entr" presetSubtype="0" fill="hold" grpId="0" nodeType="afterEffect">
                                  <p:stCondLst>
                                    <p:cond delay="0"/>
                                  </p:stCondLst>
                                  <p:childTnLst>
                                    <p:set>
                                      <p:cBhvr>
                                        <p:cTn id="42" dur="1" fill="hold">
                                          <p:stCondLst>
                                            <p:cond delay="0"/>
                                          </p:stCondLst>
                                        </p:cTn>
                                        <p:tgtEl>
                                          <p:spTgt spid="45"/>
                                        </p:tgtEl>
                                        <p:attrNameLst>
                                          <p:attrName>style.visibility</p:attrName>
                                        </p:attrNameLst>
                                      </p:cBhvr>
                                      <p:to>
                                        <p:strVal val="visible"/>
                                      </p:to>
                                    </p:set>
                                    <p:animEffect transition="in" filter="fade">
                                      <p:cBhvr>
                                        <p:cTn id="43" dur="100"/>
                                        <p:tgtEl>
                                          <p:spTgt spid="45"/>
                                        </p:tgtEl>
                                      </p:cBhvr>
                                    </p:animEffect>
                                  </p:childTnLst>
                                </p:cTn>
                              </p:par>
                            </p:childTnLst>
                          </p:cTn>
                        </p:par>
                        <p:par>
                          <p:cTn id="44" fill="hold">
                            <p:stCondLst>
                              <p:cond delay="2280"/>
                            </p:stCondLst>
                            <p:childTnLst>
                              <p:par>
                                <p:cTn id="45" presetID="10" presetClass="entr" presetSubtype="0" fill="hold" grpId="0" nodeType="after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100"/>
                                        <p:tgtEl>
                                          <p:spTgt spid="46"/>
                                        </p:tgtEl>
                                      </p:cBhvr>
                                    </p:animEffect>
                                  </p:childTnLst>
                                </p:cTn>
                              </p:par>
                            </p:childTnLst>
                          </p:cTn>
                        </p:par>
                        <p:par>
                          <p:cTn id="48" fill="hold">
                            <p:stCondLst>
                              <p:cond delay="2380"/>
                            </p:stCondLst>
                            <p:childTnLst>
                              <p:par>
                                <p:cTn id="49" presetID="10" presetClass="entr" presetSubtype="0" fill="hold" grpId="0" nodeType="afterEffect">
                                  <p:stCondLst>
                                    <p:cond delay="0"/>
                                  </p:stCondLst>
                                  <p:childTnLst>
                                    <p:set>
                                      <p:cBhvr>
                                        <p:cTn id="50" dur="1" fill="hold">
                                          <p:stCondLst>
                                            <p:cond delay="0"/>
                                          </p:stCondLst>
                                        </p:cTn>
                                        <p:tgtEl>
                                          <p:spTgt spid="47"/>
                                        </p:tgtEl>
                                        <p:attrNameLst>
                                          <p:attrName>style.visibility</p:attrName>
                                        </p:attrNameLst>
                                      </p:cBhvr>
                                      <p:to>
                                        <p:strVal val="visible"/>
                                      </p:to>
                                    </p:set>
                                    <p:animEffect transition="in" filter="fade">
                                      <p:cBhvr>
                                        <p:cTn id="51" dur="100"/>
                                        <p:tgtEl>
                                          <p:spTgt spid="47"/>
                                        </p:tgtEl>
                                      </p:cBhvr>
                                    </p:animEffect>
                                  </p:childTnLst>
                                </p:cTn>
                              </p:par>
                            </p:childTnLst>
                          </p:cTn>
                        </p:par>
                        <p:par>
                          <p:cTn id="52" fill="hold">
                            <p:stCondLst>
                              <p:cond delay="2480"/>
                            </p:stCondLst>
                            <p:childTnLst>
                              <p:par>
                                <p:cTn id="53" presetID="10" presetClass="entr" presetSubtype="0" fill="hold" grpId="0" nodeType="afterEffect">
                                  <p:stCondLst>
                                    <p:cond delay="0"/>
                                  </p:stCondLst>
                                  <p:childTnLst>
                                    <p:set>
                                      <p:cBhvr>
                                        <p:cTn id="54" dur="1" fill="hold">
                                          <p:stCondLst>
                                            <p:cond delay="0"/>
                                          </p:stCondLst>
                                        </p:cTn>
                                        <p:tgtEl>
                                          <p:spTgt spid="48"/>
                                        </p:tgtEl>
                                        <p:attrNameLst>
                                          <p:attrName>style.visibility</p:attrName>
                                        </p:attrNameLst>
                                      </p:cBhvr>
                                      <p:to>
                                        <p:strVal val="visible"/>
                                      </p:to>
                                    </p:set>
                                    <p:animEffect transition="in" filter="fade">
                                      <p:cBhvr>
                                        <p:cTn id="55" dur="1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3" grpId="0" animBg="1"/>
      <p:bldP spid="165" grpId="0"/>
      <p:bldP spid="37" grpId="0" animBg="1"/>
      <p:bldP spid="38" grpId="0" animBg="1"/>
      <p:bldP spid="40" grpId="0" animBg="1"/>
      <p:bldP spid="41" grpId="0" animBg="1"/>
      <p:bldP spid="42" grpId="0" animBg="1"/>
      <p:bldP spid="43" grpId="0" animBg="1"/>
      <p:bldP spid="45" grpId="0" animBg="1"/>
      <p:bldP spid="46" grpId="0" animBg="1"/>
      <p:bldP spid="47" grpId="0" animBg="1"/>
      <p:bldP spid="48"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38</a:t>
            </a:fld>
            <a:endParaRPr lang="en-US" dirty="0"/>
          </a:p>
        </p:txBody>
      </p:sp>
      <p:pic>
        <p:nvPicPr>
          <p:cNvPr id="7" name="dymaxion-map.png"/>
          <p:cNvPicPr/>
          <p:nvPr/>
        </p:nvPicPr>
        <p:blipFill>
          <a:blip r:embed="rId3">
            <a:extLst/>
          </a:blip>
          <a:srcRect l="1994" r="1994"/>
          <a:stretch>
            <a:fillRect/>
          </a:stretch>
        </p:blipFill>
        <p:spPr>
          <a:xfrm>
            <a:off x="755021" y="1420142"/>
            <a:ext cx="7239001" cy="4775190"/>
          </a:xfrm>
          <a:prstGeom prst="rect">
            <a:avLst/>
          </a:prstGeom>
          <a:ln w="12700">
            <a:miter lim="400000"/>
          </a:ln>
        </p:spPr>
      </p:pic>
      <p:sp>
        <p:nvSpPr>
          <p:cNvPr id="59" name="Shape 154"/>
          <p:cNvSpPr/>
          <p:nvPr/>
        </p:nvSpPr>
        <p:spPr>
          <a:xfrm>
            <a:off x="2808080" y="1526174"/>
            <a:ext cx="946237"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a:t>Cape Town $B</a:t>
            </a:r>
            <a:endParaRPr sz="1300" dirty="0"/>
          </a:p>
        </p:txBody>
      </p:sp>
      <p:sp>
        <p:nvSpPr>
          <p:cNvPr id="53" name="Shape 164"/>
          <p:cNvSpPr/>
          <p:nvPr/>
        </p:nvSpPr>
        <p:spPr>
          <a:xfrm>
            <a:off x="2545141" y="1517672"/>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165" name="Title 1"/>
          <p:cNvSpPr>
            <a:spLocks noGrp="1"/>
          </p:cNvSpPr>
          <p:nvPr>
            <p:ph type="title"/>
          </p:nvPr>
        </p:nvSpPr>
        <p:spPr>
          <a:xfrm>
            <a:off x="457200" y="274638"/>
            <a:ext cx="8229600" cy="938700"/>
          </a:xfrm>
        </p:spPr>
        <p:txBody>
          <a:bodyPr>
            <a:normAutofit fontScale="90000"/>
          </a:bodyPr>
          <a:lstStyle/>
          <a:p>
            <a:pPr algn="l">
              <a:lnSpc>
                <a:spcPts val="3600"/>
              </a:lnSpc>
            </a:pPr>
            <a:r>
              <a:rPr lang="en-US" sz="4000" dirty="0"/>
              <a:t>This research network will open the way to SPARTAN systems around the world</a:t>
            </a:r>
          </a:p>
        </p:txBody>
      </p:sp>
      <p:grpSp>
        <p:nvGrpSpPr>
          <p:cNvPr id="9" name="Group 8"/>
          <p:cNvGrpSpPr/>
          <p:nvPr/>
        </p:nvGrpSpPr>
        <p:grpSpPr>
          <a:xfrm>
            <a:off x="3681542" y="2284072"/>
            <a:ext cx="1237303" cy="273031"/>
            <a:chOff x="3681542" y="2284072"/>
            <a:chExt cx="1237303" cy="273031"/>
          </a:xfrm>
        </p:grpSpPr>
        <p:sp>
          <p:nvSpPr>
            <p:cNvPr id="37" name="Shape 154"/>
            <p:cNvSpPr/>
            <p:nvPr/>
          </p:nvSpPr>
          <p:spPr>
            <a:xfrm>
              <a:off x="3925982" y="2284072"/>
              <a:ext cx="992863"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a:t>Paris Ring $B</a:t>
              </a:r>
              <a:endParaRPr sz="1300" dirty="0"/>
            </a:p>
          </p:txBody>
        </p:sp>
        <p:sp>
          <p:nvSpPr>
            <p:cNvPr id="38" name="Shape 164"/>
            <p:cNvSpPr/>
            <p:nvPr/>
          </p:nvSpPr>
          <p:spPr>
            <a:xfrm>
              <a:off x="3681542" y="2315933"/>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grpSp>
      <p:sp>
        <p:nvSpPr>
          <p:cNvPr id="40" name="Shape 154"/>
          <p:cNvSpPr/>
          <p:nvPr/>
        </p:nvSpPr>
        <p:spPr>
          <a:xfrm>
            <a:off x="4091361" y="2524004"/>
            <a:ext cx="1268290"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err="1"/>
              <a:t>Sundbyberg</a:t>
            </a:r>
            <a:r>
              <a:rPr lang="en-US" sz="1300" dirty="0"/>
              <a:t>, SE $B</a:t>
            </a:r>
          </a:p>
        </p:txBody>
      </p:sp>
      <p:sp>
        <p:nvSpPr>
          <p:cNvPr id="41" name="Shape 164"/>
          <p:cNvSpPr/>
          <p:nvPr/>
        </p:nvSpPr>
        <p:spPr>
          <a:xfrm>
            <a:off x="3847969" y="2522498"/>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42" name="Shape 164"/>
          <p:cNvSpPr/>
          <p:nvPr/>
        </p:nvSpPr>
        <p:spPr>
          <a:xfrm>
            <a:off x="3912957" y="2634554"/>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43" name="Shape 154"/>
          <p:cNvSpPr/>
          <p:nvPr/>
        </p:nvSpPr>
        <p:spPr>
          <a:xfrm>
            <a:off x="4122729" y="2736920"/>
            <a:ext cx="992863"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err="1"/>
              <a:t>Arlanda</a:t>
            </a:r>
            <a:r>
              <a:rPr lang="en-US" sz="1300" dirty="0"/>
              <a:t>, SE $B</a:t>
            </a:r>
          </a:p>
        </p:txBody>
      </p:sp>
      <p:sp>
        <p:nvSpPr>
          <p:cNvPr id="19" name="Shape 154"/>
          <p:cNvSpPr/>
          <p:nvPr/>
        </p:nvSpPr>
        <p:spPr>
          <a:xfrm>
            <a:off x="2806578" y="1732892"/>
            <a:ext cx="1206313"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a:t>Johannesburg $B</a:t>
            </a:r>
            <a:endParaRPr sz="1300" dirty="0"/>
          </a:p>
        </p:txBody>
      </p:sp>
      <p:sp>
        <p:nvSpPr>
          <p:cNvPr id="20" name="Shape 164"/>
          <p:cNvSpPr/>
          <p:nvPr/>
        </p:nvSpPr>
        <p:spPr>
          <a:xfrm>
            <a:off x="2543640" y="1724390"/>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21" name="Shape 154"/>
          <p:cNvSpPr/>
          <p:nvPr/>
        </p:nvSpPr>
        <p:spPr>
          <a:xfrm>
            <a:off x="2805078" y="1939610"/>
            <a:ext cx="946237"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a:t>Pretoria $B</a:t>
            </a:r>
            <a:endParaRPr sz="1300" dirty="0"/>
          </a:p>
        </p:txBody>
      </p:sp>
      <p:sp>
        <p:nvSpPr>
          <p:cNvPr id="22" name="Shape 164"/>
          <p:cNvSpPr/>
          <p:nvPr/>
        </p:nvSpPr>
        <p:spPr>
          <a:xfrm>
            <a:off x="2542139" y="1931108"/>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23" name="Shape 154"/>
          <p:cNvSpPr/>
          <p:nvPr/>
        </p:nvSpPr>
        <p:spPr>
          <a:xfrm>
            <a:off x="2803577" y="2146328"/>
            <a:ext cx="946237"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smtClean="0"/>
              <a:t>Durban $B</a:t>
            </a:r>
            <a:endParaRPr sz="1300" dirty="0"/>
          </a:p>
        </p:txBody>
      </p:sp>
      <p:sp>
        <p:nvSpPr>
          <p:cNvPr id="24" name="Shape 164"/>
          <p:cNvSpPr/>
          <p:nvPr/>
        </p:nvSpPr>
        <p:spPr>
          <a:xfrm>
            <a:off x="2540638" y="2137826"/>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25" name="Shape 164"/>
          <p:cNvSpPr/>
          <p:nvPr/>
        </p:nvSpPr>
        <p:spPr>
          <a:xfrm>
            <a:off x="3911456" y="2859378"/>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26" name="Shape 154"/>
          <p:cNvSpPr/>
          <p:nvPr/>
        </p:nvSpPr>
        <p:spPr>
          <a:xfrm>
            <a:off x="4121228" y="2961744"/>
            <a:ext cx="1152980"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err="1"/>
              <a:t>Södertälje</a:t>
            </a:r>
            <a:r>
              <a:rPr lang="en-US" sz="1300" dirty="0"/>
              <a:t>, SE $B</a:t>
            </a:r>
          </a:p>
        </p:txBody>
      </p:sp>
      <p:grpSp>
        <p:nvGrpSpPr>
          <p:cNvPr id="10" name="Group 9"/>
          <p:cNvGrpSpPr/>
          <p:nvPr/>
        </p:nvGrpSpPr>
        <p:grpSpPr>
          <a:xfrm>
            <a:off x="5820138" y="3093255"/>
            <a:ext cx="1371805" cy="241170"/>
            <a:chOff x="5820138" y="3093255"/>
            <a:chExt cx="1371805" cy="241170"/>
          </a:xfrm>
        </p:grpSpPr>
        <p:sp>
          <p:nvSpPr>
            <p:cNvPr id="29" name="Shape 164"/>
            <p:cNvSpPr/>
            <p:nvPr/>
          </p:nvSpPr>
          <p:spPr>
            <a:xfrm>
              <a:off x="5820138" y="3093255"/>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30" name="Shape 154"/>
            <p:cNvSpPr/>
            <p:nvPr/>
          </p:nvSpPr>
          <p:spPr>
            <a:xfrm>
              <a:off x="6038963" y="3114144"/>
              <a:ext cx="1152980"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a:t>Bogotá, CO $B</a:t>
              </a:r>
            </a:p>
          </p:txBody>
        </p:sp>
      </p:grpSp>
      <p:grpSp>
        <p:nvGrpSpPr>
          <p:cNvPr id="11" name="Group 10"/>
          <p:cNvGrpSpPr/>
          <p:nvPr/>
        </p:nvGrpSpPr>
        <p:grpSpPr>
          <a:xfrm>
            <a:off x="5413969" y="3825078"/>
            <a:ext cx="1638676" cy="241170"/>
            <a:chOff x="5413969" y="3825078"/>
            <a:chExt cx="1638676" cy="241170"/>
          </a:xfrm>
        </p:grpSpPr>
        <p:sp>
          <p:nvSpPr>
            <p:cNvPr id="31" name="Shape 164"/>
            <p:cNvSpPr/>
            <p:nvPr/>
          </p:nvSpPr>
          <p:spPr>
            <a:xfrm>
              <a:off x="5413969" y="3825078"/>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32" name="Shape 154"/>
            <p:cNvSpPr/>
            <p:nvPr/>
          </p:nvSpPr>
          <p:spPr>
            <a:xfrm>
              <a:off x="5632793" y="3845967"/>
              <a:ext cx="1419852" cy="200055"/>
            </a:xfrm>
            <a:prstGeom prst="rect">
              <a:avLst/>
            </a:prstGeom>
            <a:gradFill flip="none" rotWithShape="1">
              <a:gsLst>
                <a:gs pos="0">
                  <a:srgbClr val="FBFBFB"/>
                </a:gs>
                <a:gs pos="100000">
                  <a:srgbClr val="BEBEBE"/>
                </a:gs>
              </a:gsLst>
              <a:lin ang="5400000" scaled="0"/>
            </a:gradFill>
            <a:ln w="12700" cap="flat">
              <a:noFill/>
              <a:miter lim="400000"/>
            </a:ln>
            <a:effectLst>
              <a:outerShdw blurRad="38100" dist="25400" dir="5400000" rotWithShape="0">
                <a:srgbClr val="000000">
                  <a:alpha val="50000"/>
                </a:srgbClr>
              </a:outerShdw>
            </a:effectLst>
            <a:extLst>
              <a:ext uri="{C572A759-6A51-4108-AA02-DFA0A04FC94B}">
                <ma14:wrappingTextBoxFlag xmlns:ma14="http://schemas.microsoft.com/office/mac/drawingml/2011/main" xmlns="" val="1"/>
              </a:ext>
            </a:extLst>
          </p:spPr>
          <p:txBody>
            <a:bodyPr wrap="square" lIns="0" tIns="0" rIns="0" bIns="0" numCol="1" anchor="ctr">
              <a:spAutoFit/>
            </a:bodyPr>
            <a:lstStyle>
              <a:lvl1pPr algn="l">
                <a:defRPr sz="3200"/>
              </a:lvl1pPr>
            </a:lstStyle>
            <a:p>
              <a:pPr lvl="0">
                <a:defRPr sz="1800"/>
              </a:pPr>
              <a:r>
                <a:rPr lang="en-US" sz="1300" dirty="0"/>
                <a:t>Guadalajara, MX $B</a:t>
              </a:r>
            </a:p>
          </p:txBody>
        </p:sp>
      </p:grpSp>
      <p:sp>
        <p:nvSpPr>
          <p:cNvPr id="3" name="Oval 2"/>
          <p:cNvSpPr/>
          <p:nvPr/>
        </p:nvSpPr>
        <p:spPr>
          <a:xfrm>
            <a:off x="4548220" y="3413173"/>
            <a:ext cx="874784" cy="874784"/>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smtClean="0">
                <a:solidFill>
                  <a:srgbClr val="FF0000"/>
                </a:solidFill>
              </a:rPr>
              <a:t>?</a:t>
            </a:r>
            <a:endParaRPr lang="en-US" sz="4800" b="1" dirty="0">
              <a:solidFill>
                <a:srgbClr val="FF0000"/>
              </a:solidFill>
            </a:endParaRPr>
          </a:p>
        </p:txBody>
      </p:sp>
      <p:sp>
        <p:nvSpPr>
          <p:cNvPr id="36" name="Shape 164"/>
          <p:cNvSpPr/>
          <p:nvPr/>
        </p:nvSpPr>
        <p:spPr>
          <a:xfrm>
            <a:off x="2703641" y="3538261"/>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39" name="Shape 164"/>
          <p:cNvSpPr/>
          <p:nvPr/>
        </p:nvSpPr>
        <p:spPr>
          <a:xfrm>
            <a:off x="2511855" y="3419330"/>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44" name="Shape 164"/>
          <p:cNvSpPr/>
          <p:nvPr/>
        </p:nvSpPr>
        <p:spPr>
          <a:xfrm>
            <a:off x="2708144" y="3345238"/>
            <a:ext cx="199871" cy="241170"/>
          </a:xfrm>
          <a:prstGeom prst="star5">
            <a:avLst>
              <a:gd name="adj" fmla="val 19100"/>
              <a:gd name="hf" fmla="val 105146"/>
              <a:gd name="vf" fmla="val 110557"/>
            </a:avLst>
          </a:prstGeom>
          <a:solidFill>
            <a:schemeClr val="tx1"/>
          </a:solidFill>
          <a:ln w="38100" cap="flat">
            <a:solidFill>
              <a:srgbClr val="29FF05"/>
            </a:solidFill>
            <a:prstDash val="solid"/>
            <a:miter lim="400000"/>
          </a:ln>
          <a:effectLst/>
        </p:spPr>
        <p:txBody>
          <a:bodyPr wrap="square" lIns="0" tIns="0" rIns="0" bIns="0" numCol="1" anchor="ctr">
            <a:noAutofit/>
          </a:bodyPr>
          <a:lstStyle/>
          <a:p>
            <a:pPr>
              <a:spcBef>
                <a:spcPts val="2478"/>
              </a:spcBef>
              <a:defRPr sz="1700" b="1">
                <a:solidFill>
                  <a:srgbClr val="0433FF"/>
                </a:solidFill>
                <a:latin typeface="Helvetica"/>
                <a:ea typeface="Helvetica"/>
                <a:cs typeface="Helvetica"/>
                <a:sym typeface="Helvetica"/>
              </a:defRPr>
            </a:pPr>
            <a:endParaRPr/>
          </a:p>
        </p:txBody>
      </p:sp>
      <p:sp>
        <p:nvSpPr>
          <p:cNvPr id="50" name="Rectangle 49"/>
          <p:cNvSpPr/>
          <p:nvPr/>
        </p:nvSpPr>
        <p:spPr>
          <a:xfrm>
            <a:off x="3121833" y="3306647"/>
            <a:ext cx="559709" cy="276999"/>
          </a:xfrm>
          <a:prstGeom prst="rect">
            <a:avLst/>
          </a:prstGeom>
          <a:solidFill>
            <a:srgbClr val="FDEFB5"/>
          </a:solidFill>
          <a:ln w="31750">
            <a:noFill/>
            <a:prstDash val="dash"/>
          </a:ln>
        </p:spPr>
        <p:txBody>
          <a:bodyPr wrap="square">
            <a:spAutoFit/>
          </a:bodyPr>
          <a:lstStyle/>
          <a:p>
            <a:r>
              <a:rPr lang="en-US" sz="1200" dirty="0" smtClean="0"/>
              <a:t>India</a:t>
            </a:r>
            <a:endParaRPr lang="en-US" sz="1200" dirty="0"/>
          </a:p>
        </p:txBody>
      </p:sp>
      <p:sp>
        <p:nvSpPr>
          <p:cNvPr id="49" name="Rectangle 48"/>
          <p:cNvSpPr/>
          <p:nvPr/>
        </p:nvSpPr>
        <p:spPr>
          <a:xfrm>
            <a:off x="2943530" y="3577367"/>
            <a:ext cx="1119419" cy="276999"/>
          </a:xfrm>
          <a:prstGeom prst="rect">
            <a:avLst/>
          </a:prstGeom>
          <a:solidFill>
            <a:srgbClr val="FDEFB5"/>
          </a:solidFill>
          <a:ln w="31750">
            <a:solidFill>
              <a:schemeClr val="tx1"/>
            </a:solidFill>
            <a:prstDash val="dash"/>
          </a:ln>
        </p:spPr>
        <p:txBody>
          <a:bodyPr wrap="square">
            <a:spAutoFit/>
          </a:bodyPr>
          <a:lstStyle/>
          <a:p>
            <a:r>
              <a:rPr lang="en-US" sz="1200" dirty="0" smtClean="0"/>
              <a:t>Several,  in $B</a:t>
            </a:r>
            <a:endParaRPr lang="en-US" sz="1200" dirty="0"/>
          </a:p>
        </p:txBody>
      </p:sp>
    </p:spTree>
    <p:extLst>
      <p:ext uri="{BB962C8B-B14F-4D97-AF65-F5344CB8AC3E}">
        <p14:creationId xmlns:p14="http://schemas.microsoft.com/office/powerpoint/2010/main" val="24475744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4000"/>
                                  </p:iterate>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par>
                          <p:cTn id="8" fill="hold">
                            <p:stCondLst>
                              <p:cond delay="1740"/>
                            </p:stCondLst>
                            <p:childTnLst>
                              <p:par>
                                <p:cTn id="9" presetID="42" presetClass="entr" presetSubtype="0" fill="hold" grpId="0" nodeType="afterEffect">
                                  <p:stCondLst>
                                    <p:cond delay="0"/>
                                  </p:stCondLst>
                                  <p:childTnLst>
                                    <p:set>
                                      <p:cBhvr>
                                        <p:cTn id="10" dur="1" fill="hold">
                                          <p:stCondLst>
                                            <p:cond delay="0"/>
                                          </p:stCondLst>
                                        </p:cTn>
                                        <p:tgtEl>
                                          <p:spTgt spid="53"/>
                                        </p:tgtEl>
                                        <p:attrNameLst>
                                          <p:attrName>style.visibility</p:attrName>
                                        </p:attrNameLst>
                                      </p:cBhvr>
                                      <p:to>
                                        <p:strVal val="visible"/>
                                      </p:to>
                                    </p:set>
                                    <p:animEffect transition="in" filter="fade">
                                      <p:cBhvr>
                                        <p:cTn id="11" dur="200"/>
                                        <p:tgtEl>
                                          <p:spTgt spid="53"/>
                                        </p:tgtEl>
                                      </p:cBhvr>
                                    </p:animEffect>
                                    <p:anim calcmode="lin" valueType="num">
                                      <p:cBhvr>
                                        <p:cTn id="12" dur="200" fill="hold"/>
                                        <p:tgtEl>
                                          <p:spTgt spid="53"/>
                                        </p:tgtEl>
                                        <p:attrNameLst>
                                          <p:attrName>ppt_x</p:attrName>
                                        </p:attrNameLst>
                                      </p:cBhvr>
                                      <p:tavLst>
                                        <p:tav tm="0">
                                          <p:val>
                                            <p:strVal val="#ppt_x"/>
                                          </p:val>
                                        </p:tav>
                                        <p:tav tm="100000">
                                          <p:val>
                                            <p:strVal val="#ppt_x"/>
                                          </p:val>
                                        </p:tav>
                                      </p:tavLst>
                                    </p:anim>
                                    <p:anim calcmode="lin" valueType="num">
                                      <p:cBhvr>
                                        <p:cTn id="13" dur="200" fill="hold"/>
                                        <p:tgtEl>
                                          <p:spTgt spid="53"/>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59"/>
                                        </p:tgtEl>
                                        <p:attrNameLst>
                                          <p:attrName>style.visibility</p:attrName>
                                        </p:attrNameLst>
                                      </p:cBhvr>
                                      <p:to>
                                        <p:strVal val="visible"/>
                                      </p:to>
                                    </p:set>
                                    <p:animEffect transition="in" filter="fade">
                                      <p:cBhvr>
                                        <p:cTn id="16" dur="200"/>
                                        <p:tgtEl>
                                          <p:spTgt spid="59"/>
                                        </p:tgtEl>
                                      </p:cBhvr>
                                    </p:animEffect>
                                    <p:anim calcmode="lin" valueType="num">
                                      <p:cBhvr>
                                        <p:cTn id="17" dur="200" fill="hold"/>
                                        <p:tgtEl>
                                          <p:spTgt spid="59"/>
                                        </p:tgtEl>
                                        <p:attrNameLst>
                                          <p:attrName>ppt_x</p:attrName>
                                        </p:attrNameLst>
                                      </p:cBhvr>
                                      <p:tavLst>
                                        <p:tav tm="0">
                                          <p:val>
                                            <p:strVal val="#ppt_x"/>
                                          </p:val>
                                        </p:tav>
                                        <p:tav tm="100000">
                                          <p:val>
                                            <p:strVal val="#ppt_x"/>
                                          </p:val>
                                        </p:tav>
                                      </p:tavLst>
                                    </p:anim>
                                    <p:anim calcmode="lin" valueType="num">
                                      <p:cBhvr>
                                        <p:cTn id="18" dur="200" fill="hold"/>
                                        <p:tgtEl>
                                          <p:spTgt spid="59"/>
                                        </p:tgtEl>
                                        <p:attrNameLst>
                                          <p:attrName>ppt_y</p:attrName>
                                        </p:attrNameLst>
                                      </p:cBhvr>
                                      <p:tavLst>
                                        <p:tav tm="0">
                                          <p:val>
                                            <p:strVal val="#ppt_y+.1"/>
                                          </p:val>
                                        </p:tav>
                                        <p:tav tm="100000">
                                          <p:val>
                                            <p:strVal val="#ppt_y"/>
                                          </p:val>
                                        </p:tav>
                                      </p:tavLst>
                                    </p:anim>
                                  </p:childTnLst>
                                </p:cTn>
                              </p:par>
                            </p:childTnLst>
                          </p:cTn>
                        </p:par>
                        <p:par>
                          <p:cTn id="19" fill="hold">
                            <p:stCondLst>
                              <p:cond delay="1940"/>
                            </p:stCondLst>
                            <p:childTnLst>
                              <p:par>
                                <p:cTn id="20" presetID="42" presetClass="entr" presetSubtype="0" fill="hold" grpId="0" nodeType="after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200"/>
                                        <p:tgtEl>
                                          <p:spTgt spid="20"/>
                                        </p:tgtEl>
                                      </p:cBhvr>
                                    </p:animEffect>
                                    <p:anim calcmode="lin" valueType="num">
                                      <p:cBhvr>
                                        <p:cTn id="23" dur="200" fill="hold"/>
                                        <p:tgtEl>
                                          <p:spTgt spid="20"/>
                                        </p:tgtEl>
                                        <p:attrNameLst>
                                          <p:attrName>ppt_x</p:attrName>
                                        </p:attrNameLst>
                                      </p:cBhvr>
                                      <p:tavLst>
                                        <p:tav tm="0">
                                          <p:val>
                                            <p:strVal val="#ppt_x"/>
                                          </p:val>
                                        </p:tav>
                                        <p:tav tm="100000">
                                          <p:val>
                                            <p:strVal val="#ppt_x"/>
                                          </p:val>
                                        </p:tav>
                                      </p:tavLst>
                                    </p:anim>
                                    <p:anim calcmode="lin" valueType="num">
                                      <p:cBhvr>
                                        <p:cTn id="24" dur="2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200"/>
                                        <p:tgtEl>
                                          <p:spTgt spid="19"/>
                                        </p:tgtEl>
                                      </p:cBhvr>
                                    </p:animEffect>
                                    <p:anim calcmode="lin" valueType="num">
                                      <p:cBhvr>
                                        <p:cTn id="28" dur="200" fill="hold"/>
                                        <p:tgtEl>
                                          <p:spTgt spid="19"/>
                                        </p:tgtEl>
                                        <p:attrNameLst>
                                          <p:attrName>ppt_x</p:attrName>
                                        </p:attrNameLst>
                                      </p:cBhvr>
                                      <p:tavLst>
                                        <p:tav tm="0">
                                          <p:val>
                                            <p:strVal val="#ppt_x"/>
                                          </p:val>
                                        </p:tav>
                                        <p:tav tm="100000">
                                          <p:val>
                                            <p:strVal val="#ppt_x"/>
                                          </p:val>
                                        </p:tav>
                                      </p:tavLst>
                                    </p:anim>
                                    <p:anim calcmode="lin" valueType="num">
                                      <p:cBhvr>
                                        <p:cTn id="29" dur="200" fill="hold"/>
                                        <p:tgtEl>
                                          <p:spTgt spid="19"/>
                                        </p:tgtEl>
                                        <p:attrNameLst>
                                          <p:attrName>ppt_y</p:attrName>
                                        </p:attrNameLst>
                                      </p:cBhvr>
                                      <p:tavLst>
                                        <p:tav tm="0">
                                          <p:val>
                                            <p:strVal val="#ppt_y+.1"/>
                                          </p:val>
                                        </p:tav>
                                        <p:tav tm="100000">
                                          <p:val>
                                            <p:strVal val="#ppt_y"/>
                                          </p:val>
                                        </p:tav>
                                      </p:tavLst>
                                    </p:anim>
                                  </p:childTnLst>
                                </p:cTn>
                              </p:par>
                            </p:childTnLst>
                          </p:cTn>
                        </p:par>
                        <p:par>
                          <p:cTn id="30" fill="hold">
                            <p:stCondLst>
                              <p:cond delay="2140"/>
                            </p:stCondLst>
                            <p:childTnLst>
                              <p:par>
                                <p:cTn id="31" presetID="42"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200"/>
                                        <p:tgtEl>
                                          <p:spTgt spid="22"/>
                                        </p:tgtEl>
                                      </p:cBhvr>
                                    </p:animEffect>
                                    <p:anim calcmode="lin" valueType="num">
                                      <p:cBhvr>
                                        <p:cTn id="34" dur="200" fill="hold"/>
                                        <p:tgtEl>
                                          <p:spTgt spid="22"/>
                                        </p:tgtEl>
                                        <p:attrNameLst>
                                          <p:attrName>ppt_x</p:attrName>
                                        </p:attrNameLst>
                                      </p:cBhvr>
                                      <p:tavLst>
                                        <p:tav tm="0">
                                          <p:val>
                                            <p:strVal val="#ppt_x"/>
                                          </p:val>
                                        </p:tav>
                                        <p:tav tm="100000">
                                          <p:val>
                                            <p:strVal val="#ppt_x"/>
                                          </p:val>
                                        </p:tav>
                                      </p:tavLst>
                                    </p:anim>
                                    <p:anim calcmode="lin" valueType="num">
                                      <p:cBhvr>
                                        <p:cTn id="35" dur="2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21"/>
                                        </p:tgtEl>
                                        <p:attrNameLst>
                                          <p:attrName>style.visibility</p:attrName>
                                        </p:attrNameLst>
                                      </p:cBhvr>
                                      <p:to>
                                        <p:strVal val="visible"/>
                                      </p:to>
                                    </p:set>
                                    <p:animEffect transition="in" filter="fade">
                                      <p:cBhvr>
                                        <p:cTn id="38" dur="200"/>
                                        <p:tgtEl>
                                          <p:spTgt spid="21"/>
                                        </p:tgtEl>
                                      </p:cBhvr>
                                    </p:animEffect>
                                    <p:anim calcmode="lin" valueType="num">
                                      <p:cBhvr>
                                        <p:cTn id="39" dur="200" fill="hold"/>
                                        <p:tgtEl>
                                          <p:spTgt spid="21"/>
                                        </p:tgtEl>
                                        <p:attrNameLst>
                                          <p:attrName>ppt_x</p:attrName>
                                        </p:attrNameLst>
                                      </p:cBhvr>
                                      <p:tavLst>
                                        <p:tav tm="0">
                                          <p:val>
                                            <p:strVal val="#ppt_x"/>
                                          </p:val>
                                        </p:tav>
                                        <p:tav tm="100000">
                                          <p:val>
                                            <p:strVal val="#ppt_x"/>
                                          </p:val>
                                        </p:tav>
                                      </p:tavLst>
                                    </p:anim>
                                    <p:anim calcmode="lin" valueType="num">
                                      <p:cBhvr>
                                        <p:cTn id="40" dur="200" fill="hold"/>
                                        <p:tgtEl>
                                          <p:spTgt spid="21"/>
                                        </p:tgtEl>
                                        <p:attrNameLst>
                                          <p:attrName>ppt_y</p:attrName>
                                        </p:attrNameLst>
                                      </p:cBhvr>
                                      <p:tavLst>
                                        <p:tav tm="0">
                                          <p:val>
                                            <p:strVal val="#ppt_y+.1"/>
                                          </p:val>
                                        </p:tav>
                                        <p:tav tm="100000">
                                          <p:val>
                                            <p:strVal val="#ppt_y"/>
                                          </p:val>
                                        </p:tav>
                                      </p:tavLst>
                                    </p:anim>
                                  </p:childTnLst>
                                </p:cTn>
                              </p:par>
                            </p:childTnLst>
                          </p:cTn>
                        </p:par>
                        <p:par>
                          <p:cTn id="41" fill="hold">
                            <p:stCondLst>
                              <p:cond delay="2340"/>
                            </p:stCondLst>
                            <p:childTnLst>
                              <p:par>
                                <p:cTn id="42" presetID="42" presetClass="entr" presetSubtype="0" fill="hold" grpId="0" nodeType="after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200"/>
                                        <p:tgtEl>
                                          <p:spTgt spid="24"/>
                                        </p:tgtEl>
                                      </p:cBhvr>
                                    </p:animEffect>
                                    <p:anim calcmode="lin" valueType="num">
                                      <p:cBhvr>
                                        <p:cTn id="45" dur="200" fill="hold"/>
                                        <p:tgtEl>
                                          <p:spTgt spid="24"/>
                                        </p:tgtEl>
                                        <p:attrNameLst>
                                          <p:attrName>ppt_x</p:attrName>
                                        </p:attrNameLst>
                                      </p:cBhvr>
                                      <p:tavLst>
                                        <p:tav tm="0">
                                          <p:val>
                                            <p:strVal val="#ppt_x"/>
                                          </p:val>
                                        </p:tav>
                                        <p:tav tm="100000">
                                          <p:val>
                                            <p:strVal val="#ppt_x"/>
                                          </p:val>
                                        </p:tav>
                                      </p:tavLst>
                                    </p:anim>
                                    <p:anim calcmode="lin" valueType="num">
                                      <p:cBhvr>
                                        <p:cTn id="46" dur="200" fill="hold"/>
                                        <p:tgtEl>
                                          <p:spTgt spid="2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fade">
                                      <p:cBhvr>
                                        <p:cTn id="49" dur="200"/>
                                        <p:tgtEl>
                                          <p:spTgt spid="23"/>
                                        </p:tgtEl>
                                      </p:cBhvr>
                                    </p:animEffect>
                                    <p:anim calcmode="lin" valueType="num">
                                      <p:cBhvr>
                                        <p:cTn id="50" dur="200" fill="hold"/>
                                        <p:tgtEl>
                                          <p:spTgt spid="23"/>
                                        </p:tgtEl>
                                        <p:attrNameLst>
                                          <p:attrName>ppt_x</p:attrName>
                                        </p:attrNameLst>
                                      </p:cBhvr>
                                      <p:tavLst>
                                        <p:tav tm="0">
                                          <p:val>
                                            <p:strVal val="#ppt_x"/>
                                          </p:val>
                                        </p:tav>
                                        <p:tav tm="100000">
                                          <p:val>
                                            <p:strVal val="#ppt_x"/>
                                          </p:val>
                                        </p:tav>
                                      </p:tavLst>
                                    </p:anim>
                                    <p:anim calcmode="lin" valueType="num">
                                      <p:cBhvr>
                                        <p:cTn id="51" dur="200" fill="hold"/>
                                        <p:tgtEl>
                                          <p:spTgt spid="23"/>
                                        </p:tgtEl>
                                        <p:attrNameLst>
                                          <p:attrName>ppt_y</p:attrName>
                                        </p:attrNameLst>
                                      </p:cBhvr>
                                      <p:tavLst>
                                        <p:tav tm="0">
                                          <p:val>
                                            <p:strVal val="#ppt_y+.1"/>
                                          </p:val>
                                        </p:tav>
                                        <p:tav tm="100000">
                                          <p:val>
                                            <p:strVal val="#ppt_y"/>
                                          </p:val>
                                        </p:tav>
                                      </p:tavLst>
                                    </p:anim>
                                  </p:childTnLst>
                                </p:cTn>
                              </p:par>
                            </p:childTnLst>
                          </p:cTn>
                        </p:par>
                        <p:par>
                          <p:cTn id="52" fill="hold">
                            <p:stCondLst>
                              <p:cond delay="2540"/>
                            </p:stCondLst>
                            <p:childTnLst>
                              <p:par>
                                <p:cTn id="53" presetID="42" presetClass="entr" presetSubtype="0" fill="hold" nodeType="afterEffect">
                                  <p:stCondLst>
                                    <p:cond delay="1000"/>
                                  </p:stCondLst>
                                  <p:childTnLst>
                                    <p:set>
                                      <p:cBhvr>
                                        <p:cTn id="54" dur="1" fill="hold">
                                          <p:stCondLst>
                                            <p:cond delay="0"/>
                                          </p:stCondLst>
                                        </p:cTn>
                                        <p:tgtEl>
                                          <p:spTgt spid="9"/>
                                        </p:tgtEl>
                                        <p:attrNameLst>
                                          <p:attrName>style.visibility</p:attrName>
                                        </p:attrNameLst>
                                      </p:cBhvr>
                                      <p:to>
                                        <p:strVal val="visible"/>
                                      </p:to>
                                    </p:set>
                                    <p:animEffect transition="in" filter="fade">
                                      <p:cBhvr>
                                        <p:cTn id="55" dur="200"/>
                                        <p:tgtEl>
                                          <p:spTgt spid="9"/>
                                        </p:tgtEl>
                                      </p:cBhvr>
                                    </p:animEffect>
                                    <p:anim calcmode="lin" valueType="num">
                                      <p:cBhvr>
                                        <p:cTn id="56" dur="200" fill="hold"/>
                                        <p:tgtEl>
                                          <p:spTgt spid="9"/>
                                        </p:tgtEl>
                                        <p:attrNameLst>
                                          <p:attrName>ppt_x</p:attrName>
                                        </p:attrNameLst>
                                      </p:cBhvr>
                                      <p:tavLst>
                                        <p:tav tm="0">
                                          <p:val>
                                            <p:strVal val="#ppt_x"/>
                                          </p:val>
                                        </p:tav>
                                        <p:tav tm="100000">
                                          <p:val>
                                            <p:strVal val="#ppt_x"/>
                                          </p:val>
                                        </p:tav>
                                      </p:tavLst>
                                    </p:anim>
                                    <p:anim calcmode="lin" valueType="num">
                                      <p:cBhvr>
                                        <p:cTn id="57" dur="200" fill="hold"/>
                                        <p:tgtEl>
                                          <p:spTgt spid="9"/>
                                        </p:tgtEl>
                                        <p:attrNameLst>
                                          <p:attrName>ppt_y</p:attrName>
                                        </p:attrNameLst>
                                      </p:cBhvr>
                                      <p:tavLst>
                                        <p:tav tm="0">
                                          <p:val>
                                            <p:strVal val="#ppt_y+.1"/>
                                          </p:val>
                                        </p:tav>
                                        <p:tav tm="100000">
                                          <p:val>
                                            <p:strVal val="#ppt_y"/>
                                          </p:val>
                                        </p:tav>
                                      </p:tavLst>
                                    </p:anim>
                                  </p:childTnLst>
                                </p:cTn>
                              </p:par>
                            </p:childTnLst>
                          </p:cTn>
                        </p:par>
                        <p:par>
                          <p:cTn id="58" fill="hold">
                            <p:stCondLst>
                              <p:cond delay="3740"/>
                            </p:stCondLst>
                            <p:childTnLst>
                              <p:par>
                                <p:cTn id="59" presetID="42" presetClass="entr" presetSubtype="0" fill="hold" grpId="0" nodeType="afterEffect">
                                  <p:stCondLst>
                                    <p:cond delay="0"/>
                                  </p:stCondLst>
                                  <p:childTnLst>
                                    <p:set>
                                      <p:cBhvr>
                                        <p:cTn id="60" dur="1" fill="hold">
                                          <p:stCondLst>
                                            <p:cond delay="0"/>
                                          </p:stCondLst>
                                        </p:cTn>
                                        <p:tgtEl>
                                          <p:spTgt spid="41"/>
                                        </p:tgtEl>
                                        <p:attrNameLst>
                                          <p:attrName>style.visibility</p:attrName>
                                        </p:attrNameLst>
                                      </p:cBhvr>
                                      <p:to>
                                        <p:strVal val="visible"/>
                                      </p:to>
                                    </p:set>
                                    <p:animEffect transition="in" filter="fade">
                                      <p:cBhvr>
                                        <p:cTn id="61" dur="200"/>
                                        <p:tgtEl>
                                          <p:spTgt spid="41"/>
                                        </p:tgtEl>
                                      </p:cBhvr>
                                    </p:animEffect>
                                    <p:anim calcmode="lin" valueType="num">
                                      <p:cBhvr>
                                        <p:cTn id="62" dur="200" fill="hold"/>
                                        <p:tgtEl>
                                          <p:spTgt spid="41"/>
                                        </p:tgtEl>
                                        <p:attrNameLst>
                                          <p:attrName>ppt_x</p:attrName>
                                        </p:attrNameLst>
                                      </p:cBhvr>
                                      <p:tavLst>
                                        <p:tav tm="0">
                                          <p:val>
                                            <p:strVal val="#ppt_x"/>
                                          </p:val>
                                        </p:tav>
                                        <p:tav tm="100000">
                                          <p:val>
                                            <p:strVal val="#ppt_x"/>
                                          </p:val>
                                        </p:tav>
                                      </p:tavLst>
                                    </p:anim>
                                    <p:anim calcmode="lin" valueType="num">
                                      <p:cBhvr>
                                        <p:cTn id="63" dur="200" fill="hold"/>
                                        <p:tgtEl>
                                          <p:spTgt spid="41"/>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fade">
                                      <p:cBhvr>
                                        <p:cTn id="66" dur="200"/>
                                        <p:tgtEl>
                                          <p:spTgt spid="40"/>
                                        </p:tgtEl>
                                      </p:cBhvr>
                                    </p:animEffect>
                                    <p:anim calcmode="lin" valueType="num">
                                      <p:cBhvr>
                                        <p:cTn id="67" dur="200" fill="hold"/>
                                        <p:tgtEl>
                                          <p:spTgt spid="40"/>
                                        </p:tgtEl>
                                        <p:attrNameLst>
                                          <p:attrName>ppt_x</p:attrName>
                                        </p:attrNameLst>
                                      </p:cBhvr>
                                      <p:tavLst>
                                        <p:tav tm="0">
                                          <p:val>
                                            <p:strVal val="#ppt_x"/>
                                          </p:val>
                                        </p:tav>
                                        <p:tav tm="100000">
                                          <p:val>
                                            <p:strVal val="#ppt_x"/>
                                          </p:val>
                                        </p:tav>
                                      </p:tavLst>
                                    </p:anim>
                                    <p:anim calcmode="lin" valueType="num">
                                      <p:cBhvr>
                                        <p:cTn id="68" dur="200" fill="hold"/>
                                        <p:tgtEl>
                                          <p:spTgt spid="40"/>
                                        </p:tgtEl>
                                        <p:attrNameLst>
                                          <p:attrName>ppt_y</p:attrName>
                                        </p:attrNameLst>
                                      </p:cBhvr>
                                      <p:tavLst>
                                        <p:tav tm="0">
                                          <p:val>
                                            <p:strVal val="#ppt_y+.1"/>
                                          </p:val>
                                        </p:tav>
                                        <p:tav tm="100000">
                                          <p:val>
                                            <p:strVal val="#ppt_y"/>
                                          </p:val>
                                        </p:tav>
                                      </p:tavLst>
                                    </p:anim>
                                  </p:childTnLst>
                                </p:cTn>
                              </p:par>
                            </p:childTnLst>
                          </p:cTn>
                        </p:par>
                        <p:par>
                          <p:cTn id="69" fill="hold">
                            <p:stCondLst>
                              <p:cond delay="3940"/>
                            </p:stCondLst>
                            <p:childTnLst>
                              <p:par>
                                <p:cTn id="70" presetID="42" presetClass="entr" presetSubtype="0" fill="hold" grpId="0" nodeType="afterEffect">
                                  <p:stCondLst>
                                    <p:cond delay="0"/>
                                  </p:stCondLst>
                                  <p:childTnLst>
                                    <p:set>
                                      <p:cBhvr>
                                        <p:cTn id="71" dur="1" fill="hold">
                                          <p:stCondLst>
                                            <p:cond delay="0"/>
                                          </p:stCondLst>
                                        </p:cTn>
                                        <p:tgtEl>
                                          <p:spTgt spid="42"/>
                                        </p:tgtEl>
                                        <p:attrNameLst>
                                          <p:attrName>style.visibility</p:attrName>
                                        </p:attrNameLst>
                                      </p:cBhvr>
                                      <p:to>
                                        <p:strVal val="visible"/>
                                      </p:to>
                                    </p:set>
                                    <p:animEffect transition="in" filter="fade">
                                      <p:cBhvr>
                                        <p:cTn id="72" dur="200"/>
                                        <p:tgtEl>
                                          <p:spTgt spid="42"/>
                                        </p:tgtEl>
                                      </p:cBhvr>
                                    </p:animEffect>
                                    <p:anim calcmode="lin" valueType="num">
                                      <p:cBhvr>
                                        <p:cTn id="73" dur="200" fill="hold"/>
                                        <p:tgtEl>
                                          <p:spTgt spid="42"/>
                                        </p:tgtEl>
                                        <p:attrNameLst>
                                          <p:attrName>ppt_x</p:attrName>
                                        </p:attrNameLst>
                                      </p:cBhvr>
                                      <p:tavLst>
                                        <p:tav tm="0">
                                          <p:val>
                                            <p:strVal val="#ppt_x"/>
                                          </p:val>
                                        </p:tav>
                                        <p:tav tm="100000">
                                          <p:val>
                                            <p:strVal val="#ppt_x"/>
                                          </p:val>
                                        </p:tav>
                                      </p:tavLst>
                                    </p:anim>
                                    <p:anim calcmode="lin" valueType="num">
                                      <p:cBhvr>
                                        <p:cTn id="74" dur="200" fill="hold"/>
                                        <p:tgtEl>
                                          <p:spTgt spid="42"/>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43"/>
                                        </p:tgtEl>
                                        <p:attrNameLst>
                                          <p:attrName>style.visibility</p:attrName>
                                        </p:attrNameLst>
                                      </p:cBhvr>
                                      <p:to>
                                        <p:strVal val="visible"/>
                                      </p:to>
                                    </p:set>
                                    <p:animEffect transition="in" filter="fade">
                                      <p:cBhvr>
                                        <p:cTn id="77" dur="200"/>
                                        <p:tgtEl>
                                          <p:spTgt spid="43"/>
                                        </p:tgtEl>
                                      </p:cBhvr>
                                    </p:animEffect>
                                    <p:anim calcmode="lin" valueType="num">
                                      <p:cBhvr>
                                        <p:cTn id="78" dur="200" fill="hold"/>
                                        <p:tgtEl>
                                          <p:spTgt spid="43"/>
                                        </p:tgtEl>
                                        <p:attrNameLst>
                                          <p:attrName>ppt_x</p:attrName>
                                        </p:attrNameLst>
                                      </p:cBhvr>
                                      <p:tavLst>
                                        <p:tav tm="0">
                                          <p:val>
                                            <p:strVal val="#ppt_x"/>
                                          </p:val>
                                        </p:tav>
                                        <p:tav tm="100000">
                                          <p:val>
                                            <p:strVal val="#ppt_x"/>
                                          </p:val>
                                        </p:tav>
                                      </p:tavLst>
                                    </p:anim>
                                    <p:anim calcmode="lin" valueType="num">
                                      <p:cBhvr>
                                        <p:cTn id="79" dur="200" fill="hold"/>
                                        <p:tgtEl>
                                          <p:spTgt spid="43"/>
                                        </p:tgtEl>
                                        <p:attrNameLst>
                                          <p:attrName>ppt_y</p:attrName>
                                        </p:attrNameLst>
                                      </p:cBhvr>
                                      <p:tavLst>
                                        <p:tav tm="0">
                                          <p:val>
                                            <p:strVal val="#ppt_y+.1"/>
                                          </p:val>
                                        </p:tav>
                                        <p:tav tm="100000">
                                          <p:val>
                                            <p:strVal val="#ppt_y"/>
                                          </p:val>
                                        </p:tav>
                                      </p:tavLst>
                                    </p:anim>
                                  </p:childTnLst>
                                </p:cTn>
                              </p:par>
                            </p:childTnLst>
                          </p:cTn>
                        </p:par>
                        <p:par>
                          <p:cTn id="80" fill="hold">
                            <p:stCondLst>
                              <p:cond delay="4140"/>
                            </p:stCondLst>
                            <p:childTnLst>
                              <p:par>
                                <p:cTn id="81" presetID="42" presetClass="entr" presetSubtype="0" fill="hold" grpId="0" nodeType="afterEffect">
                                  <p:stCondLst>
                                    <p:cond delay="0"/>
                                  </p:stCondLst>
                                  <p:childTnLst>
                                    <p:set>
                                      <p:cBhvr>
                                        <p:cTn id="82" dur="1" fill="hold">
                                          <p:stCondLst>
                                            <p:cond delay="0"/>
                                          </p:stCondLst>
                                        </p:cTn>
                                        <p:tgtEl>
                                          <p:spTgt spid="25"/>
                                        </p:tgtEl>
                                        <p:attrNameLst>
                                          <p:attrName>style.visibility</p:attrName>
                                        </p:attrNameLst>
                                      </p:cBhvr>
                                      <p:to>
                                        <p:strVal val="visible"/>
                                      </p:to>
                                    </p:set>
                                    <p:animEffect transition="in" filter="fade">
                                      <p:cBhvr>
                                        <p:cTn id="83" dur="200"/>
                                        <p:tgtEl>
                                          <p:spTgt spid="25"/>
                                        </p:tgtEl>
                                      </p:cBhvr>
                                    </p:animEffect>
                                    <p:anim calcmode="lin" valueType="num">
                                      <p:cBhvr>
                                        <p:cTn id="84" dur="200" fill="hold"/>
                                        <p:tgtEl>
                                          <p:spTgt spid="25"/>
                                        </p:tgtEl>
                                        <p:attrNameLst>
                                          <p:attrName>ppt_x</p:attrName>
                                        </p:attrNameLst>
                                      </p:cBhvr>
                                      <p:tavLst>
                                        <p:tav tm="0">
                                          <p:val>
                                            <p:strVal val="#ppt_x"/>
                                          </p:val>
                                        </p:tav>
                                        <p:tav tm="100000">
                                          <p:val>
                                            <p:strVal val="#ppt_x"/>
                                          </p:val>
                                        </p:tav>
                                      </p:tavLst>
                                    </p:anim>
                                    <p:anim calcmode="lin" valueType="num">
                                      <p:cBhvr>
                                        <p:cTn id="85" dur="200" fill="hold"/>
                                        <p:tgtEl>
                                          <p:spTgt spid="25"/>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6"/>
                                        </p:tgtEl>
                                        <p:attrNameLst>
                                          <p:attrName>style.visibility</p:attrName>
                                        </p:attrNameLst>
                                      </p:cBhvr>
                                      <p:to>
                                        <p:strVal val="visible"/>
                                      </p:to>
                                    </p:set>
                                    <p:animEffect transition="in" filter="fade">
                                      <p:cBhvr>
                                        <p:cTn id="88" dur="200"/>
                                        <p:tgtEl>
                                          <p:spTgt spid="26"/>
                                        </p:tgtEl>
                                      </p:cBhvr>
                                    </p:animEffect>
                                    <p:anim calcmode="lin" valueType="num">
                                      <p:cBhvr>
                                        <p:cTn id="89" dur="200" fill="hold"/>
                                        <p:tgtEl>
                                          <p:spTgt spid="26"/>
                                        </p:tgtEl>
                                        <p:attrNameLst>
                                          <p:attrName>ppt_x</p:attrName>
                                        </p:attrNameLst>
                                      </p:cBhvr>
                                      <p:tavLst>
                                        <p:tav tm="0">
                                          <p:val>
                                            <p:strVal val="#ppt_x"/>
                                          </p:val>
                                        </p:tav>
                                        <p:tav tm="100000">
                                          <p:val>
                                            <p:strVal val="#ppt_x"/>
                                          </p:val>
                                        </p:tav>
                                      </p:tavLst>
                                    </p:anim>
                                    <p:anim calcmode="lin" valueType="num">
                                      <p:cBhvr>
                                        <p:cTn id="90" dur="200" fill="hold"/>
                                        <p:tgtEl>
                                          <p:spTgt spid="26"/>
                                        </p:tgtEl>
                                        <p:attrNameLst>
                                          <p:attrName>ppt_y</p:attrName>
                                        </p:attrNameLst>
                                      </p:cBhvr>
                                      <p:tavLst>
                                        <p:tav tm="0">
                                          <p:val>
                                            <p:strVal val="#ppt_y+.1"/>
                                          </p:val>
                                        </p:tav>
                                        <p:tav tm="100000">
                                          <p:val>
                                            <p:strVal val="#ppt_y"/>
                                          </p:val>
                                        </p:tav>
                                      </p:tavLst>
                                    </p:anim>
                                  </p:childTnLst>
                                </p:cTn>
                              </p:par>
                            </p:childTnLst>
                          </p:cTn>
                        </p:par>
                        <p:par>
                          <p:cTn id="91" fill="hold">
                            <p:stCondLst>
                              <p:cond delay="4340"/>
                            </p:stCondLst>
                            <p:childTnLst>
                              <p:par>
                                <p:cTn id="92" presetID="10" presetClass="entr" presetSubtype="0" fill="hold" grpId="0" nodeType="afterEffect">
                                  <p:stCondLst>
                                    <p:cond delay="0"/>
                                  </p:stCondLst>
                                  <p:childTnLst>
                                    <p:set>
                                      <p:cBhvr>
                                        <p:cTn id="93" dur="1" fill="hold">
                                          <p:stCondLst>
                                            <p:cond delay="0"/>
                                          </p:stCondLst>
                                        </p:cTn>
                                        <p:tgtEl>
                                          <p:spTgt spid="39"/>
                                        </p:tgtEl>
                                        <p:attrNameLst>
                                          <p:attrName>style.visibility</p:attrName>
                                        </p:attrNameLst>
                                      </p:cBhvr>
                                      <p:to>
                                        <p:strVal val="visible"/>
                                      </p:to>
                                    </p:set>
                                    <p:animEffect transition="in" filter="fade">
                                      <p:cBhvr>
                                        <p:cTn id="94" dur="100"/>
                                        <p:tgtEl>
                                          <p:spTgt spid="39"/>
                                        </p:tgtEl>
                                      </p:cBhvr>
                                    </p:animEffect>
                                  </p:childTnLst>
                                </p:cTn>
                              </p:par>
                            </p:childTnLst>
                          </p:cTn>
                        </p:par>
                        <p:par>
                          <p:cTn id="95" fill="hold">
                            <p:stCondLst>
                              <p:cond delay="4440"/>
                            </p:stCondLst>
                            <p:childTnLst>
                              <p:par>
                                <p:cTn id="96" presetID="10" presetClass="entr" presetSubtype="0" fill="hold" grpId="0" nodeType="afterEffect">
                                  <p:stCondLst>
                                    <p:cond delay="0"/>
                                  </p:stCondLst>
                                  <p:childTnLst>
                                    <p:set>
                                      <p:cBhvr>
                                        <p:cTn id="97" dur="1" fill="hold">
                                          <p:stCondLst>
                                            <p:cond delay="0"/>
                                          </p:stCondLst>
                                        </p:cTn>
                                        <p:tgtEl>
                                          <p:spTgt spid="44"/>
                                        </p:tgtEl>
                                        <p:attrNameLst>
                                          <p:attrName>style.visibility</p:attrName>
                                        </p:attrNameLst>
                                      </p:cBhvr>
                                      <p:to>
                                        <p:strVal val="visible"/>
                                      </p:to>
                                    </p:set>
                                    <p:animEffect transition="in" filter="fade">
                                      <p:cBhvr>
                                        <p:cTn id="98" dur="100"/>
                                        <p:tgtEl>
                                          <p:spTgt spid="44"/>
                                        </p:tgtEl>
                                      </p:cBhvr>
                                    </p:animEffect>
                                  </p:childTnLst>
                                </p:cTn>
                              </p:par>
                            </p:childTnLst>
                          </p:cTn>
                        </p:par>
                        <p:par>
                          <p:cTn id="99" fill="hold">
                            <p:stCondLst>
                              <p:cond delay="4540"/>
                            </p:stCondLst>
                            <p:childTnLst>
                              <p:par>
                                <p:cTn id="100" presetID="10" presetClass="entr" presetSubtype="0" fill="hold" grpId="0" nodeType="after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fade">
                                      <p:cBhvr>
                                        <p:cTn id="102" dur="100"/>
                                        <p:tgtEl>
                                          <p:spTgt spid="36"/>
                                        </p:tgtEl>
                                      </p:cBhvr>
                                    </p:animEffect>
                                  </p:childTnLst>
                                </p:cTn>
                              </p:par>
                            </p:childTnLst>
                          </p:cTn>
                        </p:par>
                        <p:par>
                          <p:cTn id="103" fill="hold">
                            <p:stCondLst>
                              <p:cond delay="4640"/>
                            </p:stCondLst>
                            <p:childTnLst>
                              <p:par>
                                <p:cTn id="104" presetID="10" presetClass="entr" presetSubtype="0" fill="hold" grpId="0" nodeType="after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200"/>
                                        <p:tgtEl>
                                          <p:spTgt spid="50"/>
                                        </p:tgtEl>
                                      </p:cBhvr>
                                    </p:animEffect>
                                  </p:childTnLst>
                                </p:cTn>
                              </p:par>
                            </p:childTnLst>
                          </p:cTn>
                        </p:par>
                        <p:par>
                          <p:cTn id="107" fill="hold">
                            <p:stCondLst>
                              <p:cond delay="4840"/>
                            </p:stCondLst>
                            <p:childTnLst>
                              <p:par>
                                <p:cTn id="108" presetID="10" presetClass="entr" presetSubtype="0" fill="hold" grpId="0" nodeType="afterEffect">
                                  <p:stCondLst>
                                    <p:cond delay="0"/>
                                  </p:stCondLst>
                                  <p:childTnLst>
                                    <p:set>
                                      <p:cBhvr>
                                        <p:cTn id="109" dur="1" fill="hold">
                                          <p:stCondLst>
                                            <p:cond delay="0"/>
                                          </p:stCondLst>
                                        </p:cTn>
                                        <p:tgtEl>
                                          <p:spTgt spid="49"/>
                                        </p:tgtEl>
                                        <p:attrNameLst>
                                          <p:attrName>style.visibility</p:attrName>
                                        </p:attrNameLst>
                                      </p:cBhvr>
                                      <p:to>
                                        <p:strVal val="visible"/>
                                      </p:to>
                                    </p:set>
                                    <p:animEffect transition="in" filter="fade">
                                      <p:cBhvr>
                                        <p:cTn id="110" dur="200"/>
                                        <p:tgtEl>
                                          <p:spTgt spid="49"/>
                                        </p:tgtEl>
                                      </p:cBhvr>
                                    </p:animEffect>
                                  </p:childTnLst>
                                </p:cTn>
                              </p:par>
                            </p:childTnLst>
                          </p:cTn>
                        </p:par>
                        <p:par>
                          <p:cTn id="111" fill="hold">
                            <p:stCondLst>
                              <p:cond delay="5040"/>
                            </p:stCondLst>
                            <p:childTnLst>
                              <p:par>
                                <p:cTn id="112" presetID="42" presetClass="entr" presetSubtype="0" fill="hold" nodeType="afterEffect">
                                  <p:stCondLst>
                                    <p:cond delay="750"/>
                                  </p:stCondLst>
                                  <p:childTnLst>
                                    <p:set>
                                      <p:cBhvr>
                                        <p:cTn id="113" dur="1" fill="hold">
                                          <p:stCondLst>
                                            <p:cond delay="0"/>
                                          </p:stCondLst>
                                        </p:cTn>
                                        <p:tgtEl>
                                          <p:spTgt spid="10"/>
                                        </p:tgtEl>
                                        <p:attrNameLst>
                                          <p:attrName>style.visibility</p:attrName>
                                        </p:attrNameLst>
                                      </p:cBhvr>
                                      <p:to>
                                        <p:strVal val="visible"/>
                                      </p:to>
                                    </p:set>
                                    <p:animEffect transition="in" filter="fade">
                                      <p:cBhvr>
                                        <p:cTn id="114" dur="200"/>
                                        <p:tgtEl>
                                          <p:spTgt spid="10"/>
                                        </p:tgtEl>
                                      </p:cBhvr>
                                    </p:animEffect>
                                    <p:anim calcmode="lin" valueType="num">
                                      <p:cBhvr>
                                        <p:cTn id="115" dur="200" fill="hold"/>
                                        <p:tgtEl>
                                          <p:spTgt spid="10"/>
                                        </p:tgtEl>
                                        <p:attrNameLst>
                                          <p:attrName>ppt_x</p:attrName>
                                        </p:attrNameLst>
                                      </p:cBhvr>
                                      <p:tavLst>
                                        <p:tav tm="0">
                                          <p:val>
                                            <p:strVal val="#ppt_x"/>
                                          </p:val>
                                        </p:tav>
                                        <p:tav tm="100000">
                                          <p:val>
                                            <p:strVal val="#ppt_x"/>
                                          </p:val>
                                        </p:tav>
                                      </p:tavLst>
                                    </p:anim>
                                    <p:anim calcmode="lin" valueType="num">
                                      <p:cBhvr>
                                        <p:cTn id="116" dur="200" fill="hold"/>
                                        <p:tgtEl>
                                          <p:spTgt spid="10"/>
                                        </p:tgtEl>
                                        <p:attrNameLst>
                                          <p:attrName>ppt_y</p:attrName>
                                        </p:attrNameLst>
                                      </p:cBhvr>
                                      <p:tavLst>
                                        <p:tav tm="0">
                                          <p:val>
                                            <p:strVal val="#ppt_y+.1"/>
                                          </p:val>
                                        </p:tav>
                                        <p:tav tm="100000">
                                          <p:val>
                                            <p:strVal val="#ppt_y"/>
                                          </p:val>
                                        </p:tav>
                                      </p:tavLst>
                                    </p:anim>
                                  </p:childTnLst>
                                </p:cTn>
                              </p:par>
                            </p:childTnLst>
                          </p:cTn>
                        </p:par>
                        <p:par>
                          <p:cTn id="117" fill="hold">
                            <p:stCondLst>
                              <p:cond delay="5990"/>
                            </p:stCondLst>
                            <p:childTnLst>
                              <p:par>
                                <p:cTn id="118" presetID="42" presetClass="entr" presetSubtype="0" fill="hold" nodeType="afterEffect">
                                  <p:stCondLst>
                                    <p:cond delay="500"/>
                                  </p:stCondLst>
                                  <p:childTnLst>
                                    <p:set>
                                      <p:cBhvr>
                                        <p:cTn id="119" dur="1" fill="hold">
                                          <p:stCondLst>
                                            <p:cond delay="0"/>
                                          </p:stCondLst>
                                        </p:cTn>
                                        <p:tgtEl>
                                          <p:spTgt spid="11"/>
                                        </p:tgtEl>
                                        <p:attrNameLst>
                                          <p:attrName>style.visibility</p:attrName>
                                        </p:attrNameLst>
                                      </p:cBhvr>
                                      <p:to>
                                        <p:strVal val="visible"/>
                                      </p:to>
                                    </p:set>
                                    <p:animEffect transition="in" filter="fade">
                                      <p:cBhvr>
                                        <p:cTn id="120" dur="200"/>
                                        <p:tgtEl>
                                          <p:spTgt spid="11"/>
                                        </p:tgtEl>
                                      </p:cBhvr>
                                    </p:animEffect>
                                    <p:anim calcmode="lin" valueType="num">
                                      <p:cBhvr>
                                        <p:cTn id="121" dur="200" fill="hold"/>
                                        <p:tgtEl>
                                          <p:spTgt spid="11"/>
                                        </p:tgtEl>
                                        <p:attrNameLst>
                                          <p:attrName>ppt_x</p:attrName>
                                        </p:attrNameLst>
                                      </p:cBhvr>
                                      <p:tavLst>
                                        <p:tav tm="0">
                                          <p:val>
                                            <p:strVal val="#ppt_x"/>
                                          </p:val>
                                        </p:tav>
                                        <p:tav tm="100000">
                                          <p:val>
                                            <p:strVal val="#ppt_x"/>
                                          </p:val>
                                        </p:tav>
                                      </p:tavLst>
                                    </p:anim>
                                    <p:anim calcmode="lin" valueType="num">
                                      <p:cBhvr>
                                        <p:cTn id="122" dur="200" fill="hold"/>
                                        <p:tgtEl>
                                          <p:spTgt spid="11"/>
                                        </p:tgtEl>
                                        <p:attrNameLst>
                                          <p:attrName>ppt_y</p:attrName>
                                        </p:attrNameLst>
                                      </p:cBhvr>
                                      <p:tavLst>
                                        <p:tav tm="0">
                                          <p:val>
                                            <p:strVal val="#ppt_y+.1"/>
                                          </p:val>
                                        </p:tav>
                                        <p:tav tm="100000">
                                          <p:val>
                                            <p:strVal val="#ppt_y"/>
                                          </p:val>
                                        </p:tav>
                                      </p:tavLst>
                                    </p:anim>
                                  </p:childTnLst>
                                </p:cTn>
                              </p:par>
                            </p:childTnLst>
                          </p:cTn>
                        </p:par>
                        <p:par>
                          <p:cTn id="123" fill="hold">
                            <p:stCondLst>
                              <p:cond delay="6690"/>
                            </p:stCondLst>
                            <p:childTnLst>
                              <p:par>
                                <p:cTn id="124" presetID="45" presetClass="entr" presetSubtype="0" fill="hold" grpId="0" nodeType="afterEffect">
                                  <p:stCondLst>
                                    <p:cond delay="750"/>
                                  </p:stCondLst>
                                  <p:childTnLst>
                                    <p:set>
                                      <p:cBhvr>
                                        <p:cTn id="125" dur="1" fill="hold">
                                          <p:stCondLst>
                                            <p:cond delay="0"/>
                                          </p:stCondLst>
                                        </p:cTn>
                                        <p:tgtEl>
                                          <p:spTgt spid="3"/>
                                        </p:tgtEl>
                                        <p:attrNameLst>
                                          <p:attrName>style.visibility</p:attrName>
                                        </p:attrNameLst>
                                      </p:cBhvr>
                                      <p:to>
                                        <p:strVal val="visible"/>
                                      </p:to>
                                    </p:set>
                                    <p:animEffect transition="in" filter="fade">
                                      <p:cBhvr>
                                        <p:cTn id="126" dur="750"/>
                                        <p:tgtEl>
                                          <p:spTgt spid="3"/>
                                        </p:tgtEl>
                                      </p:cBhvr>
                                    </p:animEffect>
                                    <p:anim calcmode="lin" valueType="num">
                                      <p:cBhvr>
                                        <p:cTn id="127" dur="750" fill="hold"/>
                                        <p:tgtEl>
                                          <p:spTgt spid="3"/>
                                        </p:tgtEl>
                                        <p:attrNameLst>
                                          <p:attrName>ppt_w</p:attrName>
                                        </p:attrNameLst>
                                      </p:cBhvr>
                                      <p:tavLst>
                                        <p:tav tm="0" fmla="#ppt_w*sin(2.5*pi*$)">
                                          <p:val>
                                            <p:fltVal val="0"/>
                                          </p:val>
                                        </p:tav>
                                        <p:tav tm="100000">
                                          <p:val>
                                            <p:fltVal val="1"/>
                                          </p:val>
                                        </p:tav>
                                      </p:tavLst>
                                    </p:anim>
                                    <p:anim calcmode="lin" valueType="num">
                                      <p:cBhvr>
                                        <p:cTn id="128" dur="75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animBg="1"/>
      <p:bldP spid="53" grpId="0" animBg="1"/>
      <p:bldP spid="165" grpId="0"/>
      <p:bldP spid="40" grpId="0" animBg="1"/>
      <p:bldP spid="41" grpId="0" animBg="1"/>
      <p:bldP spid="42" grpId="0" animBg="1"/>
      <p:bldP spid="43" grpId="0" animBg="1"/>
      <p:bldP spid="19" grpId="0" animBg="1"/>
      <p:bldP spid="20" grpId="0" animBg="1"/>
      <p:bldP spid="21" grpId="0" animBg="1"/>
      <p:bldP spid="22" grpId="0" animBg="1"/>
      <p:bldP spid="23" grpId="0" animBg="1"/>
      <p:bldP spid="24" grpId="0" animBg="1"/>
      <p:bldP spid="25" grpId="0" animBg="1"/>
      <p:bldP spid="26" grpId="0" animBg="1"/>
      <p:bldP spid="3" grpId="0" animBg="1"/>
      <p:bldP spid="36" grpId="0" animBg="1"/>
      <p:bldP spid="39" grpId="0" animBg="1"/>
      <p:bldP spid="44" grpId="0" animBg="1"/>
      <p:bldP spid="50" grpId="0" animBg="1"/>
      <p:bldP spid="49"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pic>
        <p:nvPicPr>
          <p:cNvPr id="241" name="Shape 241" descr="Logo A Tool Shed.jpg"/>
          <p:cNvPicPr preferRelativeResize="0"/>
          <p:nvPr/>
        </p:nvPicPr>
        <p:blipFill>
          <a:blip r:embed="rId3">
            <a:alphaModFix/>
          </a:blip>
          <a:stretch>
            <a:fillRect/>
          </a:stretch>
        </p:blipFill>
        <p:spPr>
          <a:xfrm>
            <a:off x="3408203" y="3860260"/>
            <a:ext cx="1818876" cy="1208225"/>
          </a:xfrm>
          <a:prstGeom prst="rect">
            <a:avLst/>
          </a:prstGeom>
          <a:noFill/>
          <a:ln>
            <a:noFill/>
          </a:ln>
        </p:spPr>
      </p:pic>
      <p:pic>
        <p:nvPicPr>
          <p:cNvPr id="242" name="Shape 242" descr="Logo DF Standler.jpg"/>
          <p:cNvPicPr preferRelativeResize="0"/>
          <p:nvPr/>
        </p:nvPicPr>
        <p:blipFill>
          <a:blip r:embed="rId4">
            <a:alphaModFix/>
          </a:blip>
          <a:stretch>
            <a:fillRect/>
          </a:stretch>
        </p:blipFill>
        <p:spPr>
          <a:xfrm>
            <a:off x="6381153" y="3671423"/>
            <a:ext cx="1940784" cy="741851"/>
          </a:xfrm>
          <a:prstGeom prst="rect">
            <a:avLst/>
          </a:prstGeom>
          <a:noFill/>
          <a:ln>
            <a:noFill/>
          </a:ln>
        </p:spPr>
      </p:pic>
      <p:pic>
        <p:nvPicPr>
          <p:cNvPr id="243" name="Shape 243" descr="Logo ATech.jpg"/>
          <p:cNvPicPr preferRelativeResize="0"/>
          <p:nvPr/>
        </p:nvPicPr>
        <p:blipFill>
          <a:blip r:embed="rId5">
            <a:alphaModFix/>
          </a:blip>
          <a:stretch>
            <a:fillRect/>
          </a:stretch>
        </p:blipFill>
        <p:spPr>
          <a:xfrm>
            <a:off x="3693814" y="5349962"/>
            <a:ext cx="1617754" cy="647700"/>
          </a:xfrm>
          <a:prstGeom prst="rect">
            <a:avLst/>
          </a:prstGeom>
          <a:noFill/>
          <a:ln>
            <a:noFill/>
          </a:ln>
        </p:spPr>
      </p:pic>
      <p:pic>
        <p:nvPicPr>
          <p:cNvPr id="244" name="Shape 244" descr="logo microsoft small.png"/>
          <p:cNvPicPr preferRelativeResize="0"/>
          <p:nvPr/>
        </p:nvPicPr>
        <p:blipFill>
          <a:blip r:embed="rId6">
            <a:alphaModFix/>
          </a:blip>
          <a:stretch>
            <a:fillRect/>
          </a:stretch>
        </p:blipFill>
        <p:spPr>
          <a:xfrm>
            <a:off x="462597" y="1817262"/>
            <a:ext cx="2063320" cy="490489"/>
          </a:xfrm>
          <a:prstGeom prst="rect">
            <a:avLst/>
          </a:prstGeom>
          <a:noFill/>
          <a:ln>
            <a:noFill/>
          </a:ln>
        </p:spPr>
      </p:pic>
      <p:pic>
        <p:nvPicPr>
          <p:cNvPr id="245" name="Shape 245" descr="Logo Peoples.gif"/>
          <p:cNvPicPr preferRelativeResize="0"/>
          <p:nvPr/>
        </p:nvPicPr>
        <p:blipFill>
          <a:blip r:embed="rId7">
            <a:alphaModFix/>
          </a:blip>
          <a:stretch>
            <a:fillRect/>
          </a:stretch>
        </p:blipFill>
        <p:spPr>
          <a:xfrm>
            <a:off x="416588" y="3536675"/>
            <a:ext cx="1800225" cy="619124"/>
          </a:xfrm>
          <a:prstGeom prst="rect">
            <a:avLst/>
          </a:prstGeom>
          <a:noFill/>
          <a:ln>
            <a:noFill/>
          </a:ln>
        </p:spPr>
      </p:pic>
      <p:pic>
        <p:nvPicPr>
          <p:cNvPr id="246" name="Shape 246" descr="BEW_logo_4f_ligg_tag.png"/>
          <p:cNvPicPr preferRelativeResize="0"/>
          <p:nvPr/>
        </p:nvPicPr>
        <p:blipFill>
          <a:blip r:embed="rId8">
            <a:alphaModFix/>
          </a:blip>
          <a:stretch>
            <a:fillRect/>
          </a:stretch>
        </p:blipFill>
        <p:spPr>
          <a:xfrm>
            <a:off x="6381138" y="1810479"/>
            <a:ext cx="2020478" cy="647699"/>
          </a:xfrm>
          <a:prstGeom prst="rect">
            <a:avLst/>
          </a:prstGeom>
          <a:noFill/>
          <a:ln>
            <a:noFill/>
          </a:ln>
        </p:spPr>
      </p:pic>
      <p:pic>
        <p:nvPicPr>
          <p:cNvPr id="247" name="Shape 247" descr="Logo BSB block-logo no border.png"/>
          <p:cNvPicPr preferRelativeResize="0"/>
          <p:nvPr/>
        </p:nvPicPr>
        <p:blipFill>
          <a:blip r:embed="rId9">
            <a:alphaModFix/>
          </a:blip>
          <a:stretch>
            <a:fillRect/>
          </a:stretch>
        </p:blipFill>
        <p:spPr>
          <a:xfrm>
            <a:off x="3503600" y="1834099"/>
            <a:ext cx="1872378" cy="874775"/>
          </a:xfrm>
          <a:prstGeom prst="rect">
            <a:avLst/>
          </a:prstGeom>
          <a:noFill/>
          <a:ln w="9525" cap="flat" cmpd="sng">
            <a:solidFill>
              <a:schemeClr val="dk2"/>
            </a:solidFill>
            <a:prstDash val="solid"/>
            <a:round/>
            <a:headEnd type="none" w="med" len="med"/>
            <a:tailEnd type="none" w="med" len="med"/>
          </a:ln>
        </p:spPr>
      </p:pic>
      <p:pic>
        <p:nvPicPr>
          <p:cNvPr id="248" name="Shape 248" descr="Logo SJSU.jpg"/>
          <p:cNvPicPr preferRelativeResize="0"/>
          <p:nvPr/>
        </p:nvPicPr>
        <p:blipFill>
          <a:blip r:embed="rId10">
            <a:alphaModFix/>
          </a:blip>
          <a:stretch>
            <a:fillRect/>
          </a:stretch>
        </p:blipFill>
        <p:spPr>
          <a:xfrm>
            <a:off x="7025488" y="5724140"/>
            <a:ext cx="1552979" cy="874776"/>
          </a:xfrm>
          <a:prstGeom prst="rect">
            <a:avLst/>
          </a:prstGeom>
          <a:noFill/>
          <a:ln>
            <a:noFill/>
          </a:ln>
        </p:spPr>
      </p:pic>
      <p:pic>
        <p:nvPicPr>
          <p:cNvPr id="249" name="Shape 249" descr="logo Vander-Bend.png"/>
          <p:cNvPicPr preferRelativeResize="0"/>
          <p:nvPr/>
        </p:nvPicPr>
        <p:blipFill>
          <a:blip r:embed="rId11">
            <a:alphaModFix/>
          </a:blip>
          <a:stretch>
            <a:fillRect/>
          </a:stretch>
        </p:blipFill>
        <p:spPr>
          <a:xfrm>
            <a:off x="346387" y="5384724"/>
            <a:ext cx="1993106" cy="438149"/>
          </a:xfrm>
          <a:prstGeom prst="rect">
            <a:avLst/>
          </a:prstGeom>
          <a:noFill/>
          <a:ln>
            <a:noFill/>
          </a:ln>
        </p:spPr>
      </p:pic>
      <p:pic>
        <p:nvPicPr>
          <p:cNvPr id="250" name="Shape 250" descr="logo Nor-Cal Metal Fabricators.gif"/>
          <p:cNvPicPr preferRelativeResize="0"/>
          <p:nvPr/>
        </p:nvPicPr>
        <p:blipFill>
          <a:blip r:embed="rId12">
            <a:alphaModFix/>
          </a:blip>
          <a:stretch>
            <a:fillRect/>
          </a:stretch>
        </p:blipFill>
        <p:spPr>
          <a:xfrm>
            <a:off x="3408203" y="3066407"/>
            <a:ext cx="2095817" cy="528824"/>
          </a:xfrm>
          <a:prstGeom prst="rect">
            <a:avLst/>
          </a:prstGeom>
          <a:noFill/>
          <a:ln>
            <a:noFill/>
          </a:ln>
        </p:spPr>
      </p:pic>
      <p:pic>
        <p:nvPicPr>
          <p:cNvPr id="251" name="Shape 251" descr="logo miasole new.png"/>
          <p:cNvPicPr preferRelativeResize="0"/>
          <p:nvPr/>
        </p:nvPicPr>
        <p:blipFill>
          <a:blip r:embed="rId13">
            <a:alphaModFix/>
          </a:blip>
          <a:stretch>
            <a:fillRect/>
          </a:stretch>
        </p:blipFill>
        <p:spPr>
          <a:xfrm>
            <a:off x="3331675" y="6219850"/>
            <a:ext cx="2730449" cy="438149"/>
          </a:xfrm>
          <a:prstGeom prst="rect">
            <a:avLst/>
          </a:prstGeom>
          <a:noFill/>
          <a:ln>
            <a:noFill/>
          </a:ln>
        </p:spPr>
      </p:pic>
      <p:pic>
        <p:nvPicPr>
          <p:cNvPr id="252" name="Shape 252" descr="Logo INIST.png"/>
          <p:cNvPicPr preferRelativeResize="0"/>
          <p:nvPr/>
        </p:nvPicPr>
        <p:blipFill>
          <a:blip r:embed="rId14">
            <a:alphaModFix/>
          </a:blip>
          <a:stretch>
            <a:fillRect/>
          </a:stretch>
        </p:blipFill>
        <p:spPr>
          <a:xfrm>
            <a:off x="462595" y="2576925"/>
            <a:ext cx="1592542" cy="741849"/>
          </a:xfrm>
          <a:prstGeom prst="rect">
            <a:avLst/>
          </a:prstGeom>
          <a:noFill/>
          <a:ln>
            <a:noFill/>
          </a:ln>
        </p:spPr>
      </p:pic>
      <p:sp>
        <p:nvSpPr>
          <p:cNvPr id="253" name="Shape 253"/>
          <p:cNvSpPr txBox="1"/>
          <p:nvPr/>
        </p:nvSpPr>
        <p:spPr>
          <a:xfrm>
            <a:off x="2427087" y="41475"/>
            <a:ext cx="5150100" cy="1457200"/>
          </a:xfrm>
          <a:prstGeom prst="rect">
            <a:avLst/>
          </a:prstGeom>
          <a:noFill/>
          <a:ln>
            <a:noFill/>
          </a:ln>
        </p:spPr>
        <p:txBody>
          <a:bodyPr lIns="91425" tIns="91425" rIns="91425" bIns="91425" anchor="t" anchorCtr="0">
            <a:noAutofit/>
          </a:bodyPr>
          <a:lstStyle/>
          <a:p>
            <a:pPr lvl="0" algn="ctr" rtl="0">
              <a:spcBef>
                <a:spcPts val="0"/>
              </a:spcBef>
              <a:buNone/>
            </a:pPr>
            <a:r>
              <a:rPr lang="en" sz="3000" i="1" u="sng"/>
              <a:t>Thank you!</a:t>
            </a:r>
            <a:r>
              <a:rPr lang="en" sz="3000"/>
              <a:t/>
            </a:r>
            <a:br>
              <a:rPr lang="en" sz="3000"/>
            </a:br>
            <a:r>
              <a:rPr lang="en" sz="3000" b="1" i="1"/>
              <a:t>and thanks to our generous sponsors</a:t>
            </a:r>
          </a:p>
        </p:txBody>
      </p:sp>
      <p:pic>
        <p:nvPicPr>
          <p:cNvPr id="254" name="Shape 254" descr="logo ATRA.jpg"/>
          <p:cNvPicPr preferRelativeResize="0"/>
          <p:nvPr/>
        </p:nvPicPr>
        <p:blipFill>
          <a:blip r:embed="rId15">
            <a:alphaModFix/>
          </a:blip>
          <a:stretch>
            <a:fillRect/>
          </a:stretch>
        </p:blipFill>
        <p:spPr>
          <a:xfrm>
            <a:off x="59400" y="5916146"/>
            <a:ext cx="2670660" cy="741849"/>
          </a:xfrm>
          <a:prstGeom prst="rect">
            <a:avLst/>
          </a:prstGeom>
          <a:noFill/>
          <a:ln>
            <a:noFill/>
          </a:ln>
        </p:spPr>
      </p:pic>
      <p:pic>
        <p:nvPicPr>
          <p:cNvPr id="255" name="Shape 255"/>
          <p:cNvPicPr preferRelativeResize="0"/>
          <p:nvPr/>
        </p:nvPicPr>
        <p:blipFill>
          <a:blip r:embed="rId16">
            <a:alphaModFix/>
          </a:blip>
          <a:stretch>
            <a:fillRect/>
          </a:stretch>
        </p:blipFill>
        <p:spPr>
          <a:xfrm>
            <a:off x="6062124" y="4623433"/>
            <a:ext cx="2259812" cy="850672"/>
          </a:xfrm>
          <a:prstGeom prst="rect">
            <a:avLst/>
          </a:prstGeom>
          <a:noFill/>
          <a:ln>
            <a:noFill/>
          </a:ln>
        </p:spPr>
      </p:pic>
      <p:pic>
        <p:nvPicPr>
          <p:cNvPr id="256" name="Shape 256" descr="Logo SC Mech Solution.png"/>
          <p:cNvPicPr preferRelativeResize="0"/>
          <p:nvPr/>
        </p:nvPicPr>
        <p:blipFill>
          <a:blip r:embed="rId17">
            <a:alphaModFix/>
          </a:blip>
          <a:stretch>
            <a:fillRect/>
          </a:stretch>
        </p:blipFill>
        <p:spPr>
          <a:xfrm>
            <a:off x="6381152" y="2649578"/>
            <a:ext cx="830269" cy="626601"/>
          </a:xfrm>
          <a:prstGeom prst="rect">
            <a:avLst/>
          </a:prstGeom>
          <a:noFill/>
          <a:ln>
            <a:noFill/>
          </a:ln>
        </p:spPr>
      </p:pic>
      <p:pic>
        <p:nvPicPr>
          <p:cNvPr id="257" name="Shape 257" descr="Logo exhibition district black.png"/>
          <p:cNvPicPr preferRelativeResize="0"/>
          <p:nvPr/>
        </p:nvPicPr>
        <p:blipFill>
          <a:blip r:embed="rId18">
            <a:alphaModFix/>
          </a:blip>
          <a:stretch>
            <a:fillRect/>
          </a:stretch>
        </p:blipFill>
        <p:spPr>
          <a:xfrm>
            <a:off x="7748200" y="2473187"/>
            <a:ext cx="830268" cy="1107024"/>
          </a:xfrm>
          <a:prstGeom prst="rect">
            <a:avLst/>
          </a:prstGeom>
          <a:noFill/>
          <a:ln>
            <a:noFill/>
          </a:ln>
        </p:spPr>
      </p:pic>
      <p:pic>
        <p:nvPicPr>
          <p:cNvPr id="258" name="Shape 258"/>
          <p:cNvPicPr preferRelativeResize="0"/>
          <p:nvPr/>
        </p:nvPicPr>
        <p:blipFill>
          <a:blip r:embed="rId19">
            <a:alphaModFix/>
          </a:blip>
          <a:stretch>
            <a:fillRect/>
          </a:stretch>
        </p:blipFill>
        <p:spPr>
          <a:xfrm>
            <a:off x="462600" y="4373687"/>
            <a:ext cx="1731200" cy="666303"/>
          </a:xfrm>
          <a:prstGeom prst="rect">
            <a:avLst/>
          </a:prstGeom>
          <a:noFill/>
          <a:ln>
            <a:noFill/>
          </a:ln>
        </p:spPr>
      </p:pic>
    </p:spTree>
    <p:extLst>
      <p:ext uri="{BB962C8B-B14F-4D97-AF65-F5344CB8AC3E}">
        <p14:creationId xmlns:p14="http://schemas.microsoft.com/office/powerpoint/2010/main" val="360646720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dirty="0" smtClean="0"/>
              <a:t>We are creating a new </a:t>
            </a:r>
            <a:r>
              <a:rPr lang="en-US" i="1" u="sng" dirty="0" smtClean="0"/>
              <a:t>paradigm</a:t>
            </a:r>
            <a:r>
              <a:rPr lang="en-US" dirty="0" smtClean="0"/>
              <a:t> for urban transportation</a:t>
            </a:r>
            <a:endParaRPr lang="en-US"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4</a:t>
            </a:fld>
            <a:endParaRPr lang="en-US" dirty="0"/>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72660" y="1970854"/>
            <a:ext cx="4914900" cy="2695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itle 1"/>
          <p:cNvSpPr txBox="1">
            <a:spLocks/>
          </p:cNvSpPr>
          <p:nvPr/>
        </p:nvSpPr>
        <p:spPr>
          <a:xfrm>
            <a:off x="1143985" y="4993176"/>
            <a:ext cx="6572250" cy="938700"/>
          </a:xfrm>
          <a:prstGeom prst="rect">
            <a:avLst/>
          </a:prstGeom>
        </p:spPr>
        <p:txBody>
          <a:bodyPr vert="horz" lIns="91440" tIns="45720" rIns="91440" bIns="45720" rtlCol="0" anchor="ctr">
            <a:normAutofit fontScale="97500"/>
          </a:bodyPr>
          <a:lstStyle>
            <a:lvl1pPr algn="ctr" defTabSz="914400" rtl="0" eaLnBrk="1" latinLnBrk="0" hangingPunct="1">
              <a:lnSpc>
                <a:spcPts val="3700"/>
              </a:lnSpc>
              <a:spcBef>
                <a:spcPct val="0"/>
              </a:spcBef>
              <a:buNone/>
              <a:defRPr sz="3600" kern="1200">
                <a:solidFill>
                  <a:schemeClr val="tx1"/>
                </a:solidFill>
                <a:latin typeface="+mj-lt"/>
                <a:ea typeface="+mj-ea"/>
                <a:cs typeface="+mj-cs"/>
              </a:defRPr>
            </a:lvl1pPr>
          </a:lstStyle>
          <a:p>
            <a:pPr algn="l"/>
            <a:r>
              <a:rPr lang="en-US" dirty="0" smtClean="0"/>
              <a:t>Why is a new paradigm needed?</a:t>
            </a:r>
            <a:endParaRPr lang="en-US" dirty="0"/>
          </a:p>
        </p:txBody>
      </p:sp>
      <p:grpSp>
        <p:nvGrpSpPr>
          <p:cNvPr id="23" name="Group 22"/>
          <p:cNvGrpSpPr/>
          <p:nvPr/>
        </p:nvGrpSpPr>
        <p:grpSpPr>
          <a:xfrm>
            <a:off x="1951144" y="3845489"/>
            <a:ext cx="4169874" cy="851578"/>
            <a:chOff x="1972660" y="3867005"/>
            <a:chExt cx="4169874" cy="851578"/>
          </a:xfrm>
        </p:grpSpPr>
        <p:cxnSp>
          <p:nvCxnSpPr>
            <p:cNvPr id="10" name="Straight Connector 9"/>
            <p:cNvCxnSpPr/>
            <p:nvPr/>
          </p:nvCxnSpPr>
          <p:spPr>
            <a:xfrm flipV="1">
              <a:off x="3448195" y="3867005"/>
              <a:ext cx="0" cy="42578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3448195" y="3867005"/>
              <a:ext cx="2694339"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1972660" y="4292794"/>
              <a:ext cx="1475535"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1975032" y="4292794"/>
              <a:ext cx="0" cy="425789"/>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1972661" y="4716468"/>
              <a:ext cx="4169873"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142534" y="3867005"/>
              <a:ext cx="0" cy="849463"/>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072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650"/>
                            </p:stCondLst>
                            <p:childTnLst>
                              <p:par>
                                <p:cTn id="9" presetID="42" presetClass="entr" presetSubtype="0" fill="hold" nodeType="afterEffect">
                                  <p:stCondLst>
                                    <p:cond delay="0"/>
                                  </p:stCondLst>
                                  <p:childTnLst>
                                    <p:set>
                                      <p:cBhvr>
                                        <p:cTn id="10" dur="1" fill="hold">
                                          <p:stCondLst>
                                            <p:cond delay="0"/>
                                          </p:stCondLst>
                                        </p:cTn>
                                        <p:tgtEl>
                                          <p:spTgt spid="8195"/>
                                        </p:tgtEl>
                                        <p:attrNameLst>
                                          <p:attrName>style.visibility</p:attrName>
                                        </p:attrNameLst>
                                      </p:cBhvr>
                                      <p:to>
                                        <p:strVal val="visible"/>
                                      </p:to>
                                    </p:set>
                                    <p:animEffect transition="in" filter="fade">
                                      <p:cBhvr>
                                        <p:cTn id="11" dur="1000"/>
                                        <p:tgtEl>
                                          <p:spTgt spid="8195"/>
                                        </p:tgtEl>
                                      </p:cBhvr>
                                    </p:animEffect>
                                    <p:anim calcmode="lin" valueType="num">
                                      <p:cBhvr>
                                        <p:cTn id="12" dur="1000" fill="hold"/>
                                        <p:tgtEl>
                                          <p:spTgt spid="8195"/>
                                        </p:tgtEl>
                                        <p:attrNameLst>
                                          <p:attrName>ppt_x</p:attrName>
                                        </p:attrNameLst>
                                      </p:cBhvr>
                                      <p:tavLst>
                                        <p:tav tm="0">
                                          <p:val>
                                            <p:strVal val="#ppt_x"/>
                                          </p:val>
                                        </p:tav>
                                        <p:tav tm="100000">
                                          <p:val>
                                            <p:strVal val="#ppt_x"/>
                                          </p:val>
                                        </p:tav>
                                      </p:tavLst>
                                    </p:anim>
                                    <p:anim calcmode="lin" valueType="num">
                                      <p:cBhvr>
                                        <p:cTn id="13" dur="1000" fill="hold"/>
                                        <p:tgtEl>
                                          <p:spTgt spid="8195"/>
                                        </p:tgtEl>
                                        <p:attrNameLst>
                                          <p:attrName>ppt_y</p:attrName>
                                        </p:attrNameLst>
                                      </p:cBhvr>
                                      <p:tavLst>
                                        <p:tav tm="0">
                                          <p:val>
                                            <p:strVal val="#ppt_y+.1"/>
                                          </p:val>
                                        </p:tav>
                                        <p:tav tm="100000">
                                          <p:val>
                                            <p:strVal val="#ppt_y"/>
                                          </p:val>
                                        </p:tav>
                                      </p:tavLst>
                                    </p:anim>
                                  </p:childTnLst>
                                </p:cTn>
                              </p:par>
                            </p:childTnLst>
                          </p:cTn>
                        </p:par>
                        <p:par>
                          <p:cTn id="14" fill="hold">
                            <p:stCondLst>
                              <p:cond delay="2650"/>
                            </p:stCondLst>
                            <p:childTnLst>
                              <p:par>
                                <p:cTn id="15" presetID="21" presetClass="entr" presetSubtype="1" fill="hold" nodeType="afterEffect">
                                  <p:stCondLst>
                                    <p:cond delay="1000"/>
                                  </p:stCondLst>
                                  <p:childTnLst>
                                    <p:set>
                                      <p:cBhvr>
                                        <p:cTn id="16" dur="1" fill="hold">
                                          <p:stCondLst>
                                            <p:cond delay="0"/>
                                          </p:stCondLst>
                                        </p:cTn>
                                        <p:tgtEl>
                                          <p:spTgt spid="23"/>
                                        </p:tgtEl>
                                        <p:attrNameLst>
                                          <p:attrName>style.visibility</p:attrName>
                                        </p:attrNameLst>
                                      </p:cBhvr>
                                      <p:to>
                                        <p:strVal val="visible"/>
                                      </p:to>
                                    </p:set>
                                    <p:animEffect transition="in" filter="wheel(1)">
                                      <p:cBhvr>
                                        <p:cTn id="17" dur="20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40</a:t>
            </a:fld>
            <a:endParaRPr lang="en-US" dirty="0"/>
          </a:p>
        </p:txBody>
      </p:sp>
      <p:sp>
        <p:nvSpPr>
          <p:cNvPr id="3" name="Title 2"/>
          <p:cNvSpPr>
            <a:spLocks noGrp="1"/>
          </p:cNvSpPr>
          <p:nvPr>
            <p:ph type="title"/>
          </p:nvPr>
        </p:nvSpPr>
        <p:spPr/>
        <p:txBody>
          <a:bodyPr>
            <a:noAutofit/>
          </a:bodyPr>
          <a:lstStyle/>
          <a:p>
            <a:pPr algn="l"/>
            <a:r>
              <a:rPr lang="en-US" sz="3600" dirty="0" smtClean="0"/>
              <a:t>There are many opportunities for industry-academe collaboration</a:t>
            </a:r>
            <a:endParaRPr lang="en-US" sz="3600" dirty="0"/>
          </a:p>
        </p:txBody>
      </p:sp>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r="1291" b="2237"/>
          <a:stretch/>
        </p:blipFill>
        <p:spPr bwMode="auto">
          <a:xfrm>
            <a:off x="701674" y="1635161"/>
            <a:ext cx="3318123" cy="43891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9" name="Group 8"/>
          <p:cNvGrpSpPr/>
          <p:nvPr/>
        </p:nvGrpSpPr>
        <p:grpSpPr>
          <a:xfrm>
            <a:off x="4235838" y="1741219"/>
            <a:ext cx="4426233" cy="1926577"/>
            <a:chOff x="-5862" y="976391"/>
            <a:chExt cx="8835537" cy="3845785"/>
          </a:xfrm>
        </p:grpSpPr>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62" y="976391"/>
              <a:ext cx="7195180" cy="38384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4" descr="https://lh6.googleusercontent.com/qbqGIg0bp3LOOMNh_ixgOQtMxQyn4oo5hYIpsvpaK-W2A4Ui6d0jfjOb9baZpHfP0CeYf0TY2KJaKGU9Pfw6maPSstknEXMKHla3rOWG0hOQHdaD7pmdv2ulowgXpgxGEsWiusnk"/>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81800" y="2362200"/>
              <a:ext cx="2047875" cy="1876425"/>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p:cNvSpPr/>
            <p:nvPr/>
          </p:nvSpPr>
          <p:spPr>
            <a:xfrm>
              <a:off x="5867400" y="3962400"/>
              <a:ext cx="762000" cy="685800"/>
            </a:xfrm>
            <a:prstGeom prst="rect">
              <a:avLst/>
            </a:prstGeom>
            <a:noFill/>
            <a:ln w="952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flipV="1">
              <a:off x="6477000" y="3581400"/>
              <a:ext cx="533400" cy="457200"/>
            </a:xfrm>
            <a:prstGeom prst="straightConnector1">
              <a:avLst/>
            </a:prstGeom>
            <a:ln w="22225">
              <a:tailEnd type="arrow"/>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106114" y="4483622"/>
              <a:ext cx="971228" cy="338554"/>
            </a:xfrm>
            <a:prstGeom prst="rect">
              <a:avLst/>
            </a:prstGeom>
            <a:noFill/>
          </p:spPr>
          <p:txBody>
            <a:bodyPr wrap="none" rtlCol="0">
              <a:spAutoFit/>
            </a:bodyPr>
            <a:lstStyle/>
            <a:p>
              <a:r>
                <a:rPr lang="en-US" sz="1600" b="1" dirty="0" smtClean="0"/>
                <a:t>7</a:t>
              </a:r>
              <a:r>
                <a:rPr lang="en-US" sz="1600" b="1" baseline="30000" dirty="0" smtClean="0"/>
                <a:t>th</a:t>
              </a:r>
              <a:r>
                <a:rPr lang="en-US" sz="1600" b="1" dirty="0" smtClean="0"/>
                <a:t> Street</a:t>
              </a:r>
            </a:p>
          </p:txBody>
        </p:sp>
        <p:sp>
          <p:nvSpPr>
            <p:cNvPr id="15" name="Right Arrow 14"/>
            <p:cNvSpPr/>
            <p:nvPr/>
          </p:nvSpPr>
          <p:spPr>
            <a:xfrm rot="1519464">
              <a:off x="7218779" y="1258766"/>
              <a:ext cx="511941" cy="312671"/>
            </a:xfrm>
            <a:prstGeom prst="rightArrow">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7681682" y="1414046"/>
              <a:ext cx="319318" cy="338554"/>
            </a:xfrm>
            <a:prstGeom prst="rect">
              <a:avLst/>
            </a:prstGeom>
            <a:noFill/>
          </p:spPr>
          <p:txBody>
            <a:bodyPr wrap="none" rtlCol="0">
              <a:spAutoFit/>
            </a:bodyPr>
            <a:lstStyle/>
            <a:p>
              <a:r>
                <a:rPr lang="en-US" sz="1600" b="1" dirty="0" smtClean="0"/>
                <a:t>N</a:t>
              </a:r>
            </a:p>
          </p:txBody>
        </p:sp>
      </p:grpSp>
      <p:pic>
        <p:nvPicPr>
          <p:cNvPr id="17" name="Shape 234"/>
          <p:cNvPicPr preferRelativeResize="0"/>
          <p:nvPr/>
        </p:nvPicPr>
        <p:blipFill rotWithShape="1">
          <a:blip r:embed="rId6">
            <a:alphaModFix/>
          </a:blip>
          <a:srcRect r="18844"/>
          <a:stretch/>
        </p:blipFill>
        <p:spPr>
          <a:xfrm>
            <a:off x="4562474" y="3905258"/>
            <a:ext cx="3913075" cy="2327552"/>
          </a:xfrm>
          <a:prstGeom prst="rect">
            <a:avLst/>
          </a:prstGeom>
          <a:noFill/>
          <a:ln>
            <a:noFill/>
          </a:ln>
        </p:spPr>
      </p:pic>
      <p:pic>
        <p:nvPicPr>
          <p:cNvPr id="1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773173" y="3556978"/>
            <a:ext cx="1471300" cy="8264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703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par>
                          <p:cTn id="8" fill="hold">
                            <p:stCondLst>
                              <p:cond delay="2000"/>
                            </p:stCondLst>
                            <p:childTnLst>
                              <p:par>
                                <p:cTn id="9" presetID="2" presetClass="entr" presetSubtype="8"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0-#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Questions?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41</a:t>
            </a:fld>
            <a:endParaRPr lang="en-US" dirty="0"/>
          </a:p>
        </p:txBody>
      </p:sp>
    </p:spTree>
    <p:extLst>
      <p:ext uri="{BB962C8B-B14F-4D97-AF65-F5344CB8AC3E}">
        <p14:creationId xmlns:p14="http://schemas.microsoft.com/office/powerpoint/2010/main" val="2370067034"/>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l">
              <a:lnSpc>
                <a:spcPts val="4200"/>
              </a:lnSpc>
            </a:pPr>
            <a:r>
              <a:rPr lang="en-US" sz="3600" dirty="0"/>
              <a:t>SPARTAN infrastructure cost is the most competitive urban option — bar </a:t>
            </a:r>
            <a:r>
              <a:rPr lang="en-US" sz="3600" dirty="0" smtClean="0"/>
              <a:t>none</a:t>
            </a:r>
            <a:endParaRPr lang="en-US" sz="3600" dirty="0"/>
          </a:p>
        </p:txBody>
      </p:sp>
      <p:sp>
        <p:nvSpPr>
          <p:cNvPr id="4" name="Date Placeholder 3"/>
          <p:cNvSpPr>
            <a:spLocks noGrp="1"/>
          </p:cNvSpPr>
          <p:nvPr>
            <p:ph type="dt" sz="half" idx="10"/>
          </p:nvPr>
        </p:nvSpPr>
        <p:spPr/>
        <p:txBody>
          <a:bodyPr/>
          <a:lstStyle/>
          <a:p>
            <a:r>
              <a:rPr lang="en-US" smtClean="0"/>
              <a:t>2017-03-29</a:t>
            </a:r>
            <a:endParaRPr lang="en-US" dirty="0"/>
          </a:p>
        </p:txBody>
      </p:sp>
      <p:sp>
        <p:nvSpPr>
          <p:cNvPr id="5" name="Footer Placeholder 4"/>
          <p:cNvSpPr>
            <a:spLocks noGrp="1"/>
          </p:cNvSpPr>
          <p:nvPr>
            <p:ph type="ftr" sz="quarter" idx="11"/>
          </p:nvPr>
        </p:nvSpPr>
        <p:spPr/>
        <p:txBody>
          <a:bodyPr/>
          <a:lstStyle/>
          <a:p>
            <a:r>
              <a:rPr lang="en-US" smtClean="0"/>
              <a:t>BJ Furman</a:t>
            </a:r>
            <a:endParaRPr lang="en-US" dirty="0"/>
          </a:p>
        </p:txBody>
      </p:sp>
      <p:sp>
        <p:nvSpPr>
          <p:cNvPr id="6" name="Slide Number Placeholder 5"/>
          <p:cNvSpPr>
            <a:spLocks noGrp="1"/>
          </p:cNvSpPr>
          <p:nvPr>
            <p:ph type="sldNum" sz="quarter" idx="12"/>
          </p:nvPr>
        </p:nvSpPr>
        <p:spPr/>
        <p:txBody>
          <a:bodyPr/>
          <a:lstStyle/>
          <a:p>
            <a:fld id="{7D928459-B1B0-4435-A49B-FF7F7B5E1548}" type="slidenum">
              <a:rPr lang="en-US" smtClean="0"/>
              <a:t>42</a:t>
            </a:fld>
            <a:endParaRPr lang="en-US" dirty="0"/>
          </a:p>
        </p:txBody>
      </p:sp>
      <p:sp>
        <p:nvSpPr>
          <p:cNvPr id="14" name="Rectangle 13"/>
          <p:cNvSpPr/>
          <p:nvPr/>
        </p:nvSpPr>
        <p:spPr>
          <a:xfrm>
            <a:off x="4753069" y="4888871"/>
            <a:ext cx="1955549" cy="44362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1985120586"/>
              </p:ext>
            </p:extLst>
          </p:nvPr>
        </p:nvGraphicFramePr>
        <p:xfrm>
          <a:off x="457200" y="2306355"/>
          <a:ext cx="8229600" cy="3113653"/>
        </p:xfrm>
        <a:graphic>
          <a:graphicData uri="http://schemas.openxmlformats.org/drawingml/2006/table">
            <a:tbl>
              <a:tblPr/>
              <a:tblGrid>
                <a:gridCol w="4036467"/>
                <a:gridCol w="4193133"/>
              </a:tblGrid>
              <a:tr h="464470">
                <a:tc>
                  <a:txBody>
                    <a:bodyPr/>
                    <a:lstStyle/>
                    <a:p>
                      <a:pPr marL="342900" indent="-139700" rtl="0" fontAlgn="t">
                        <a:spcBef>
                          <a:spcPts val="640"/>
                        </a:spcBef>
                        <a:spcAft>
                          <a:spcPts val="0"/>
                        </a:spcAft>
                      </a:pPr>
                      <a:r>
                        <a:rPr lang="en-US" sz="1800" b="0" i="0" u="none" strike="noStrike" dirty="0">
                          <a:solidFill>
                            <a:srgbClr val="000000"/>
                          </a:solidFill>
                          <a:effectLst/>
                          <a:latin typeface="Arial"/>
                        </a:rPr>
                        <a:t>40 story skyscraper</a:t>
                      </a:r>
                      <a:endParaRPr lang="en-US" sz="1700" dirty="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marL="342900" indent="-139700" rtl="0" fontAlgn="t">
                        <a:spcBef>
                          <a:spcPts val="640"/>
                        </a:spcBef>
                        <a:spcAft>
                          <a:spcPts val="0"/>
                        </a:spcAft>
                      </a:pPr>
                      <a:r>
                        <a:rPr lang="en-US" sz="1800" b="0" i="0" u="none" strike="noStrike">
                          <a:solidFill>
                            <a:srgbClr val="000000"/>
                          </a:solidFill>
                          <a:effectLst/>
                          <a:latin typeface="Arial"/>
                        </a:rPr>
                        <a:t>$200+ Million</a:t>
                      </a:r>
                      <a:endParaRPr lang="en-US" sz="170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599019">
                <a:tc>
                  <a:txBody>
                    <a:bodyPr/>
                    <a:lstStyle/>
                    <a:p>
                      <a:pPr marL="342900" indent="-139700" rtl="0" fontAlgn="t">
                        <a:spcBef>
                          <a:spcPts val="640"/>
                        </a:spcBef>
                        <a:spcAft>
                          <a:spcPts val="0"/>
                        </a:spcAft>
                      </a:pPr>
                      <a:r>
                        <a:rPr lang="en-US" sz="1800" b="0" i="0" u="none" strike="noStrike">
                          <a:solidFill>
                            <a:srgbClr val="000000"/>
                          </a:solidFill>
                          <a:effectLst/>
                          <a:latin typeface="Arial"/>
                        </a:rPr>
                        <a:t>Metro (underground)</a:t>
                      </a:r>
                      <a:endParaRPr lang="en-US" sz="170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marL="342900" indent="-139700" rtl="0" fontAlgn="t">
                        <a:spcBef>
                          <a:spcPts val="640"/>
                        </a:spcBef>
                        <a:spcAft>
                          <a:spcPts val="0"/>
                        </a:spcAft>
                      </a:pPr>
                      <a:r>
                        <a:rPr lang="en-US" sz="1800" b="0" i="0" u="none" strike="noStrike">
                          <a:solidFill>
                            <a:srgbClr val="000000"/>
                          </a:solidFill>
                          <a:effectLst/>
                          <a:latin typeface="Arial"/>
                        </a:rPr>
                        <a:t>$500+ M / km (BART to SJ est.)</a:t>
                      </a:r>
                      <a:endParaRPr lang="en-US" sz="170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464470">
                <a:tc>
                  <a:txBody>
                    <a:bodyPr/>
                    <a:lstStyle/>
                    <a:p>
                      <a:pPr marL="342900" indent="-139700" rtl="0" fontAlgn="t">
                        <a:spcBef>
                          <a:spcPts val="640"/>
                        </a:spcBef>
                        <a:spcAft>
                          <a:spcPts val="0"/>
                        </a:spcAft>
                      </a:pPr>
                      <a:r>
                        <a:rPr lang="en-US" sz="1800" b="0" i="0" u="none" strike="noStrike">
                          <a:solidFill>
                            <a:srgbClr val="000000"/>
                          </a:solidFill>
                          <a:effectLst/>
                          <a:latin typeface="Arial"/>
                        </a:rPr>
                        <a:t>Light rail (LRT/tramway) </a:t>
                      </a:r>
                      <a:endParaRPr lang="en-US" sz="170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marL="342900" indent="-139700" rtl="0" fontAlgn="t">
                        <a:spcBef>
                          <a:spcPts val="640"/>
                        </a:spcBef>
                        <a:spcAft>
                          <a:spcPts val="0"/>
                        </a:spcAft>
                      </a:pPr>
                      <a:r>
                        <a:rPr lang="en-US" sz="1800" b="0" i="0" u="none" strike="noStrike">
                          <a:solidFill>
                            <a:srgbClr val="000000"/>
                          </a:solidFill>
                          <a:effectLst/>
                          <a:latin typeface="Arial"/>
                        </a:rPr>
                        <a:t>$110+ M / km (VTA Hwy 85 est.)</a:t>
                      </a:r>
                      <a:endParaRPr lang="en-US" sz="170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464470">
                <a:tc>
                  <a:txBody>
                    <a:bodyPr/>
                    <a:lstStyle/>
                    <a:p>
                      <a:pPr marL="342900" indent="-139700" rtl="0" fontAlgn="t">
                        <a:spcBef>
                          <a:spcPts val="640"/>
                        </a:spcBef>
                        <a:spcAft>
                          <a:spcPts val="0"/>
                        </a:spcAft>
                      </a:pPr>
                      <a:r>
                        <a:rPr lang="en-US" sz="1800" b="0" i="0" u="none" strike="noStrike" dirty="0">
                          <a:solidFill>
                            <a:srgbClr val="000000"/>
                          </a:solidFill>
                          <a:effectLst/>
                          <a:latin typeface="Arial"/>
                        </a:rPr>
                        <a:t>BRT </a:t>
                      </a:r>
                      <a:endParaRPr lang="en-US" sz="1700" dirty="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marL="342900" indent="-139700" rtl="0" fontAlgn="t">
                        <a:spcBef>
                          <a:spcPts val="640"/>
                        </a:spcBef>
                        <a:spcAft>
                          <a:spcPts val="0"/>
                        </a:spcAft>
                      </a:pPr>
                      <a:r>
                        <a:rPr lang="en-US" sz="1800" b="0" i="0" u="none" strike="noStrike">
                          <a:solidFill>
                            <a:srgbClr val="000000"/>
                          </a:solidFill>
                          <a:effectLst/>
                          <a:latin typeface="Arial"/>
                        </a:rPr>
                        <a:t>$35+ M / km (VTA hwy 85 est.)</a:t>
                      </a:r>
                      <a:endParaRPr lang="en-US" sz="170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464470">
                <a:tc>
                  <a:txBody>
                    <a:bodyPr/>
                    <a:lstStyle/>
                    <a:p>
                      <a:pPr marL="342900" indent="-139700" rtl="0" fontAlgn="t">
                        <a:spcBef>
                          <a:spcPts val="640"/>
                        </a:spcBef>
                        <a:spcAft>
                          <a:spcPts val="0"/>
                        </a:spcAft>
                      </a:pPr>
                      <a:r>
                        <a:rPr lang="en-US" sz="1800" b="0" i="0" u="none" strike="noStrike">
                          <a:solidFill>
                            <a:srgbClr val="000000"/>
                          </a:solidFill>
                          <a:effectLst/>
                          <a:latin typeface="Arial"/>
                        </a:rPr>
                        <a:t>One lane of new urban highway</a:t>
                      </a:r>
                      <a:endParaRPr lang="en-US" sz="170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marL="342900" indent="-139700" rtl="0" fontAlgn="t">
                        <a:spcBef>
                          <a:spcPts val="640"/>
                        </a:spcBef>
                        <a:spcAft>
                          <a:spcPts val="0"/>
                        </a:spcAft>
                      </a:pPr>
                      <a:r>
                        <a:rPr lang="en-US" sz="1800" b="0" i="0" u="none" strike="noStrike">
                          <a:solidFill>
                            <a:srgbClr val="000000"/>
                          </a:solidFill>
                          <a:effectLst/>
                          <a:latin typeface="Arial"/>
                        </a:rPr>
                        <a:t>$20+ M / km  (various sources)</a:t>
                      </a:r>
                      <a:endParaRPr lang="en-US" sz="170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r h="656156">
                <a:tc>
                  <a:txBody>
                    <a:bodyPr/>
                    <a:lstStyle/>
                    <a:p>
                      <a:pPr marL="342900" indent="-139700" rtl="0" fontAlgn="t">
                        <a:spcBef>
                          <a:spcPts val="640"/>
                        </a:spcBef>
                        <a:spcAft>
                          <a:spcPts val="0"/>
                        </a:spcAft>
                      </a:pPr>
                      <a:r>
                        <a:rPr lang="en-US" sz="3100" b="1" i="1" u="none" strike="noStrike" dirty="0">
                          <a:solidFill>
                            <a:srgbClr val="000000"/>
                          </a:solidFill>
                          <a:effectLst/>
                          <a:latin typeface="Calibri"/>
                        </a:rPr>
                        <a:t>SPARTAN </a:t>
                      </a:r>
                      <a:endParaRPr lang="en-US" sz="1700" b="1" i="1" dirty="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c>
                  <a:txBody>
                    <a:bodyPr/>
                    <a:lstStyle/>
                    <a:p>
                      <a:pPr marL="342900" indent="-139700" rtl="0" fontAlgn="t">
                        <a:spcBef>
                          <a:spcPts val="640"/>
                        </a:spcBef>
                        <a:spcAft>
                          <a:spcPts val="0"/>
                        </a:spcAft>
                      </a:pPr>
                      <a:r>
                        <a:rPr lang="en-US" sz="3100" b="1" i="1" u="none" strike="noStrike" dirty="0">
                          <a:solidFill>
                            <a:srgbClr val="000000"/>
                          </a:solidFill>
                          <a:effectLst/>
                          <a:latin typeface="Calibri"/>
                        </a:rPr>
                        <a:t>$10 M / </a:t>
                      </a:r>
                      <a:r>
                        <a:rPr lang="en-US" sz="3100" b="1" i="1" u="none" strike="noStrike" dirty="0" smtClean="0">
                          <a:solidFill>
                            <a:srgbClr val="000000"/>
                          </a:solidFill>
                          <a:effectLst/>
                          <a:latin typeface="Calibri"/>
                        </a:rPr>
                        <a:t>km</a:t>
                      </a:r>
                      <a:endParaRPr lang="en-US" sz="1700" dirty="0">
                        <a:effectLst/>
                      </a:endParaRPr>
                    </a:p>
                  </a:txBody>
                  <a:tcPr marL="92157" marR="92157" marT="92157" marB="92157">
                    <a:lnL w="9525" cap="flat" cmpd="sng" algn="ctr">
                      <a:solidFill>
                        <a:srgbClr val="9E9E9E"/>
                      </a:solidFill>
                      <a:prstDash val="solid"/>
                      <a:round/>
                      <a:headEnd type="none" w="med" len="med"/>
                      <a:tailEnd type="none" w="med" len="med"/>
                    </a:lnL>
                    <a:lnR w="9525" cap="flat" cmpd="sng" algn="ctr">
                      <a:solidFill>
                        <a:srgbClr val="9E9E9E"/>
                      </a:solidFill>
                      <a:prstDash val="solid"/>
                      <a:round/>
                      <a:headEnd type="none" w="med" len="med"/>
                      <a:tailEnd type="none" w="med" len="med"/>
                    </a:lnR>
                    <a:lnT w="9525" cap="flat" cmpd="sng" algn="ctr">
                      <a:solidFill>
                        <a:srgbClr val="9E9E9E"/>
                      </a:solidFill>
                      <a:prstDash val="solid"/>
                      <a:round/>
                      <a:headEnd type="none" w="med" len="med"/>
                      <a:tailEnd type="none" w="med" len="med"/>
                    </a:lnT>
                    <a:lnB w="9525" cap="flat" cmpd="sng" algn="ctr">
                      <a:solidFill>
                        <a:srgbClr val="9E9E9E"/>
                      </a:solidFill>
                      <a:prstDash val="solid"/>
                      <a:round/>
                      <a:headEnd type="none" w="med" len="med"/>
                      <a:tailEnd type="none" w="med" len="med"/>
                    </a:lnB>
                  </a:tcPr>
                </a:tc>
              </a:tr>
            </a:tbl>
          </a:graphicData>
        </a:graphic>
      </p:graphicFrame>
      <p:sp>
        <p:nvSpPr>
          <p:cNvPr id="13" name="Rectangle 2"/>
          <p:cNvSpPr>
            <a:spLocks noChangeArrowheads="1"/>
          </p:cNvSpPr>
          <p:nvPr/>
        </p:nvSpPr>
        <p:spPr bwMode="auto">
          <a:xfrm>
            <a:off x="457200" y="23066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874013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7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2705"/>
                            </p:stCondLst>
                            <p:childTnLst>
                              <p:par>
                                <p:cTn id="9" presetID="22" presetClass="entr" presetSubtype="1"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wipe(up)">
                                      <p:cBhvr>
                                        <p:cTn id="11" dur="3000"/>
                                        <p:tgtEl>
                                          <p:spTgt spid="12"/>
                                        </p:tgtEl>
                                      </p:cBhvr>
                                    </p:animEffect>
                                  </p:childTnLst>
                                </p:cTn>
                              </p:par>
                            </p:childTnLst>
                          </p:cTn>
                        </p:par>
                        <p:par>
                          <p:cTn id="12" fill="hold">
                            <p:stCondLst>
                              <p:cond delay="5705"/>
                            </p:stCondLst>
                            <p:childTnLst>
                              <p:par>
                                <p:cTn id="13" presetID="10" presetClass="entr" presetSubtype="0" fill="hold" grpId="0" nodeType="after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5</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600" b="1" dirty="0" smtClean="0"/>
              <a:t>What is wrong with this picture?</a:t>
            </a:r>
            <a:endParaRPr lang="en-US" sz="3600" b="1" dirty="0"/>
          </a:p>
        </p:txBody>
      </p:sp>
      <p:pic>
        <p:nvPicPr>
          <p:cNvPr id="9" name="CrazinessAtGrade.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73250"/>
            <a:ext cx="9134671" cy="5134241"/>
          </a:xfrm>
          <a:prstGeom prst="rect">
            <a:avLst/>
          </a:prstGeom>
        </p:spPr>
      </p:pic>
    </p:spTree>
    <p:extLst>
      <p:ext uri="{BB962C8B-B14F-4D97-AF65-F5344CB8AC3E}">
        <p14:creationId xmlns:p14="http://schemas.microsoft.com/office/powerpoint/2010/main" val="517867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150"/>
                            </p:stCondLst>
                            <p:childTnLst>
                              <p:par>
                                <p:cTn id="9" presetID="6" presetClass="entr" presetSubtype="32"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circle(out)">
                                      <p:cBhvr>
                                        <p:cTn id="11"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9"/>
                </p:tgtEl>
              </p:cMediaNode>
            </p:video>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6</a:t>
            </a:fld>
            <a:endParaRPr lang="en-US" dirty="0"/>
          </a:p>
        </p:txBody>
      </p:sp>
      <p:sp>
        <p:nvSpPr>
          <p:cNvPr id="2" name="Title 1"/>
          <p:cNvSpPr>
            <a:spLocks noGrp="1"/>
          </p:cNvSpPr>
          <p:nvPr>
            <p:ph type="title" idx="4294967295"/>
          </p:nvPr>
        </p:nvSpPr>
        <p:spPr>
          <a:xfrm>
            <a:off x="335916" y="13370"/>
            <a:ext cx="8229600" cy="938212"/>
          </a:xfrm>
        </p:spPr>
        <p:txBody>
          <a:bodyPr>
            <a:normAutofit fontScale="90000"/>
          </a:bodyPr>
          <a:lstStyle/>
          <a:p>
            <a:pPr algn="l"/>
            <a:r>
              <a:rPr lang="en-US" sz="3600" b="1" dirty="0" smtClean="0"/>
              <a:t>Can the laws of physics be </a:t>
            </a:r>
            <a:r>
              <a:rPr lang="en-US" sz="3600" b="1" dirty="0" smtClean="0"/>
              <a:t>abolished by </a:t>
            </a:r>
            <a:r>
              <a:rPr lang="en-US" sz="3600" b="1" dirty="0" smtClean="0"/>
              <a:t>automation?</a:t>
            </a:r>
            <a:endParaRPr lang="en-US" sz="3600" b="1" dirty="0"/>
          </a:p>
        </p:txBody>
      </p:sp>
      <p:pic>
        <p:nvPicPr>
          <p:cNvPr id="3" name="WhoWinsInCollisio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1133994"/>
            <a:ext cx="9144000" cy="5139484"/>
          </a:xfrm>
          <a:prstGeom prst="rect">
            <a:avLst/>
          </a:prstGeom>
        </p:spPr>
      </p:pic>
      <p:sp>
        <p:nvSpPr>
          <p:cNvPr id="4" name="Rectangle 3"/>
          <p:cNvSpPr/>
          <p:nvPr/>
        </p:nvSpPr>
        <p:spPr>
          <a:xfrm>
            <a:off x="465818" y="1299773"/>
            <a:ext cx="4993868" cy="507831"/>
          </a:xfrm>
          <a:prstGeom prst="rect">
            <a:avLst/>
          </a:prstGeom>
          <a:solidFill>
            <a:srgbClr val="FFF8CF"/>
          </a:solidFill>
        </p:spPr>
        <p:txBody>
          <a:bodyPr wrap="none">
            <a:spAutoFit/>
          </a:bodyPr>
          <a:lstStyle/>
          <a:p>
            <a:pPr>
              <a:lnSpc>
                <a:spcPct val="150000"/>
              </a:lnSpc>
            </a:pPr>
            <a:r>
              <a:rPr lang="en-US" b="1" dirty="0" smtClean="0"/>
              <a:t>Mass of a passenger vehicle, M</a:t>
            </a:r>
            <a:r>
              <a:rPr lang="en-US" b="1" baseline="-25000" dirty="0" smtClean="0"/>
              <a:t>1</a:t>
            </a:r>
            <a:r>
              <a:rPr lang="en-US" b="1" dirty="0" smtClean="0"/>
              <a:t> ≈ ___________ kg</a:t>
            </a:r>
            <a:endParaRPr lang="en-US" b="1" dirty="0"/>
          </a:p>
        </p:txBody>
      </p:sp>
      <p:sp>
        <p:nvSpPr>
          <p:cNvPr id="8" name="Rectangle 7"/>
          <p:cNvSpPr/>
          <p:nvPr/>
        </p:nvSpPr>
        <p:spPr>
          <a:xfrm>
            <a:off x="465817" y="2080441"/>
            <a:ext cx="3980577" cy="464871"/>
          </a:xfrm>
          <a:prstGeom prst="rect">
            <a:avLst/>
          </a:prstGeom>
          <a:solidFill>
            <a:srgbClr val="FFF8CF"/>
          </a:solidFill>
        </p:spPr>
        <p:txBody>
          <a:bodyPr wrap="none">
            <a:spAutoFit/>
          </a:bodyPr>
          <a:lstStyle/>
          <a:p>
            <a:pPr>
              <a:lnSpc>
                <a:spcPct val="150000"/>
              </a:lnSpc>
            </a:pPr>
            <a:r>
              <a:rPr lang="en-US" b="1" dirty="0" smtClean="0"/>
              <a:t>Mass of a human, M</a:t>
            </a:r>
            <a:r>
              <a:rPr lang="en-US" b="1" baseline="-25000" dirty="0" smtClean="0"/>
              <a:t>2</a:t>
            </a:r>
            <a:r>
              <a:rPr lang="en-US" b="1" dirty="0" smtClean="0"/>
              <a:t> </a:t>
            </a:r>
            <a:r>
              <a:rPr lang="en-US" b="1" dirty="0"/>
              <a:t>≈</a:t>
            </a:r>
            <a:r>
              <a:rPr lang="en-US" b="1" dirty="0" smtClean="0"/>
              <a:t> ___________ kg</a:t>
            </a:r>
            <a:endParaRPr lang="en-US" b="1" dirty="0"/>
          </a:p>
        </p:txBody>
      </p:sp>
      <p:sp>
        <p:nvSpPr>
          <p:cNvPr id="5" name="Rectangle 4"/>
          <p:cNvSpPr/>
          <p:nvPr/>
        </p:nvSpPr>
        <p:spPr>
          <a:xfrm>
            <a:off x="3908366" y="1245321"/>
            <a:ext cx="915635" cy="523220"/>
          </a:xfrm>
          <a:prstGeom prst="rect">
            <a:avLst/>
          </a:prstGeom>
        </p:spPr>
        <p:txBody>
          <a:bodyPr wrap="none">
            <a:spAutoFit/>
          </a:bodyPr>
          <a:lstStyle/>
          <a:p>
            <a:r>
              <a:rPr lang="en-US" sz="2800" b="1" dirty="0" smtClean="0">
                <a:solidFill>
                  <a:srgbClr val="FF0000"/>
                </a:solidFill>
              </a:rPr>
              <a:t>1350</a:t>
            </a:r>
            <a:endParaRPr lang="en-US" b="1" dirty="0">
              <a:solidFill>
                <a:srgbClr val="FF0000"/>
              </a:solidFill>
            </a:endParaRPr>
          </a:p>
        </p:txBody>
      </p:sp>
      <p:sp>
        <p:nvSpPr>
          <p:cNvPr id="9" name="Rectangle 8"/>
          <p:cNvSpPr/>
          <p:nvPr/>
        </p:nvSpPr>
        <p:spPr>
          <a:xfrm>
            <a:off x="1802383" y="6281119"/>
            <a:ext cx="5686438" cy="369332"/>
          </a:xfrm>
          <a:prstGeom prst="rect">
            <a:avLst/>
          </a:prstGeom>
        </p:spPr>
        <p:txBody>
          <a:bodyPr wrap="square">
            <a:spAutoFit/>
          </a:bodyPr>
          <a:lstStyle/>
          <a:p>
            <a:r>
              <a:rPr lang="en-US" dirty="0" smtClean="0"/>
              <a:t>Source: https</a:t>
            </a:r>
            <a:r>
              <a:rPr lang="en-US" dirty="0"/>
              <a:t>://www.youtube.com/watch?v=xZPbFikLxkQ</a:t>
            </a:r>
          </a:p>
        </p:txBody>
      </p:sp>
      <p:sp>
        <p:nvSpPr>
          <p:cNvPr id="11" name="Rectangle 10"/>
          <p:cNvSpPr/>
          <p:nvPr/>
        </p:nvSpPr>
        <p:spPr>
          <a:xfrm>
            <a:off x="3131631" y="2022092"/>
            <a:ext cx="550151" cy="523220"/>
          </a:xfrm>
          <a:prstGeom prst="rect">
            <a:avLst/>
          </a:prstGeom>
        </p:spPr>
        <p:txBody>
          <a:bodyPr wrap="none">
            <a:spAutoFit/>
          </a:bodyPr>
          <a:lstStyle/>
          <a:p>
            <a:r>
              <a:rPr lang="en-US" sz="2800" b="1" dirty="0" smtClean="0">
                <a:solidFill>
                  <a:srgbClr val="69FE34"/>
                </a:solidFill>
              </a:rPr>
              <a:t>68</a:t>
            </a:r>
            <a:endParaRPr lang="en-US" b="1" dirty="0">
              <a:solidFill>
                <a:srgbClr val="69FE34"/>
              </a:solidFill>
            </a:endParaRPr>
          </a:p>
        </p:txBody>
      </p:sp>
      <p:sp>
        <p:nvSpPr>
          <p:cNvPr id="12" name="Rectangle 11"/>
          <p:cNvSpPr/>
          <p:nvPr/>
        </p:nvSpPr>
        <p:spPr>
          <a:xfrm>
            <a:off x="2048352" y="5687206"/>
            <a:ext cx="5861208" cy="523220"/>
          </a:xfrm>
          <a:prstGeom prst="rect">
            <a:avLst/>
          </a:prstGeom>
          <a:solidFill>
            <a:srgbClr val="FFF8CF"/>
          </a:solidFill>
        </p:spPr>
        <p:txBody>
          <a:bodyPr wrap="square">
            <a:spAutoFit/>
          </a:bodyPr>
          <a:lstStyle/>
          <a:p>
            <a:r>
              <a:rPr lang="en-US" sz="2800" b="1" dirty="0" smtClean="0">
                <a:solidFill>
                  <a:srgbClr val="FF0000"/>
                </a:solidFill>
              </a:rPr>
              <a:t>Who fares better when they collide…?</a:t>
            </a:r>
            <a:endParaRPr lang="en-US" b="1" dirty="0">
              <a:solidFill>
                <a:srgbClr val="FF0000"/>
              </a:solidFill>
            </a:endParaRPr>
          </a:p>
        </p:txBody>
      </p:sp>
      <p:sp>
        <p:nvSpPr>
          <p:cNvPr id="10" name="Right Arrow 9"/>
          <p:cNvSpPr/>
          <p:nvPr/>
        </p:nvSpPr>
        <p:spPr>
          <a:xfrm rot="13893308">
            <a:off x="6689700" y="5444080"/>
            <a:ext cx="434079" cy="206165"/>
          </a:xfrm>
          <a:prstGeom prst="rightArrow">
            <a:avLst/>
          </a:prstGeom>
          <a:solidFill>
            <a:srgbClr val="69FE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ight Arrow 13"/>
          <p:cNvSpPr/>
          <p:nvPr/>
        </p:nvSpPr>
        <p:spPr>
          <a:xfrm rot="19011686">
            <a:off x="3731027" y="5269448"/>
            <a:ext cx="850358" cy="30110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p:extLst>
              <p:ext uri="{D42A27DB-BD31-4B8C-83A1-F6EECF244321}">
                <p14:modId xmlns:p14="http://schemas.microsoft.com/office/powerpoint/2010/main" val="4161833322"/>
              </p:ext>
            </p:extLst>
          </p:nvPr>
        </p:nvGraphicFramePr>
        <p:xfrm>
          <a:off x="5633720" y="1521606"/>
          <a:ext cx="3151188" cy="1346200"/>
        </p:xfrm>
        <a:graphic>
          <a:graphicData uri="http://schemas.openxmlformats.org/presentationml/2006/ole">
            <mc:AlternateContent xmlns:mc="http://schemas.openxmlformats.org/markup-compatibility/2006">
              <mc:Choice xmlns:v="urn:schemas-microsoft-com:vml" Requires="v">
                <p:oleObj spid="_x0000_s7241" name="Equation" r:id="rId7" imgW="1130040" imgH="482400" progId="Equation.DSMT4">
                  <p:embed/>
                </p:oleObj>
              </mc:Choice>
              <mc:Fallback>
                <p:oleObj name="Equation" r:id="rId7" imgW="1130040" imgH="482400" progId="Equation.DSMT4">
                  <p:embed/>
                  <p:pic>
                    <p:nvPicPr>
                      <p:cNvPr id="0" name=""/>
                      <p:cNvPicPr/>
                      <p:nvPr/>
                    </p:nvPicPr>
                    <p:blipFill>
                      <a:blip r:embed="rId8"/>
                      <a:stretch>
                        <a:fillRect/>
                      </a:stretch>
                    </p:blipFill>
                    <p:spPr>
                      <a:xfrm>
                        <a:off x="5633720" y="1521606"/>
                        <a:ext cx="3151188" cy="1346200"/>
                      </a:xfrm>
                      <a:prstGeom prst="rect">
                        <a:avLst/>
                      </a:prstGeom>
                      <a:solidFill>
                        <a:srgbClr val="FFF8CF"/>
                      </a:solidFill>
                    </p:spPr>
                  </p:pic>
                </p:oleObj>
              </mc:Fallback>
            </mc:AlternateContent>
          </a:graphicData>
        </a:graphic>
      </p:graphicFrame>
    </p:spTree>
    <p:extLst>
      <p:ext uri="{BB962C8B-B14F-4D97-AF65-F5344CB8AC3E}">
        <p14:creationId xmlns:p14="http://schemas.microsoft.com/office/powerpoint/2010/main" val="4065639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550"/>
                            </p:stCondLst>
                            <p:childTnLst>
                              <p:par>
                                <p:cTn id="9" presetID="16" presetClass="entr" presetSubtype="21"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10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1000"/>
                                        <p:tgtEl>
                                          <p:spTgt spid="5"/>
                                        </p:tgtEl>
                                      </p:cBhvr>
                                    </p:animEffect>
                                    <p:anim calcmode="lin" valueType="num">
                                      <p:cBhvr>
                                        <p:cTn id="24" dur="1000" fill="hold"/>
                                        <p:tgtEl>
                                          <p:spTgt spid="5"/>
                                        </p:tgtEl>
                                        <p:attrNameLst>
                                          <p:attrName>ppt_x</p:attrName>
                                        </p:attrNameLst>
                                      </p:cBhvr>
                                      <p:tavLst>
                                        <p:tav tm="0">
                                          <p:val>
                                            <p:strVal val="#ppt_x"/>
                                          </p:val>
                                        </p:tav>
                                        <p:tav tm="100000">
                                          <p:val>
                                            <p:strVal val="#ppt_x"/>
                                          </p:val>
                                        </p:tav>
                                      </p:tavLst>
                                    </p:anim>
                                    <p:anim calcmode="lin" valueType="num">
                                      <p:cBhvr>
                                        <p:cTn id="2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1000"/>
                                        <p:tgtEl>
                                          <p:spTgt spid="13"/>
                                        </p:tgtEl>
                                      </p:cBhvr>
                                    </p:animEffect>
                                    <p:anim calcmode="lin" valueType="num">
                                      <p:cBhvr>
                                        <p:cTn id="45" dur="1000" fill="hold"/>
                                        <p:tgtEl>
                                          <p:spTgt spid="13"/>
                                        </p:tgtEl>
                                        <p:attrNameLst>
                                          <p:attrName>ppt_x</p:attrName>
                                        </p:attrNameLst>
                                      </p:cBhvr>
                                      <p:tavLst>
                                        <p:tav tm="0">
                                          <p:val>
                                            <p:strVal val="#ppt_x"/>
                                          </p:val>
                                        </p:tav>
                                        <p:tav tm="100000">
                                          <p:val>
                                            <p:strVal val="#ppt_x"/>
                                          </p:val>
                                        </p:tav>
                                      </p:tavLst>
                                    </p:anim>
                                    <p:anim calcmode="lin" valueType="num">
                                      <p:cBhvr>
                                        <p:cTn id="4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1000"/>
                                        <p:tgtEl>
                                          <p:spTgt spid="12"/>
                                        </p:tgtEl>
                                      </p:cBhvr>
                                    </p:animEffect>
                                    <p:anim calcmode="lin" valueType="num">
                                      <p:cBhvr>
                                        <p:cTn id="52" dur="1000" fill="hold"/>
                                        <p:tgtEl>
                                          <p:spTgt spid="12"/>
                                        </p:tgtEl>
                                        <p:attrNameLst>
                                          <p:attrName>ppt_x</p:attrName>
                                        </p:attrNameLst>
                                      </p:cBhvr>
                                      <p:tavLst>
                                        <p:tav tm="0">
                                          <p:val>
                                            <p:strVal val="#ppt_x"/>
                                          </p:val>
                                        </p:tav>
                                        <p:tav tm="100000">
                                          <p:val>
                                            <p:strVal val="#ppt_x"/>
                                          </p:val>
                                        </p:tav>
                                      </p:tavLst>
                                    </p:anim>
                                    <p:anim calcmode="lin" valueType="num">
                                      <p:cBhvr>
                                        <p:cTn id="5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14"/>
                                        </p:tgtEl>
                                        <p:attrNameLst>
                                          <p:attrName>style.visibility</p:attrName>
                                        </p:attrNameLst>
                                      </p:cBhvr>
                                      <p:to>
                                        <p:strVal val="visible"/>
                                      </p:to>
                                    </p:set>
                                    <p:animEffect transition="in" filter="wipe(up)">
                                      <p:cBhvr>
                                        <p:cTn id="58" dur="500"/>
                                        <p:tgtEl>
                                          <p:spTgt spid="1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wipe(up)">
                                      <p:cBhvr>
                                        <p:cTn id="63" dur="500"/>
                                        <p:tgtEl>
                                          <p:spTgt spid="10"/>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
                                        </p:tgtEl>
                                        <p:attrNameLst>
                                          <p:attrName>style.visibility</p:attrName>
                                        </p:attrNameLst>
                                      </p:cBhvr>
                                      <p:to>
                                        <p:strVal val="visible"/>
                                      </p:to>
                                    </p:set>
                                    <p:animEffect transition="in" filter="fade">
                                      <p:cBhvr>
                                        <p:cTn id="6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fill="hold" display="0">
                  <p:stCondLst>
                    <p:cond delay="indefinite"/>
                  </p:stCondLst>
                </p:cTn>
                <p:tgtEl>
                  <p:spTgt spid="3"/>
                </p:tgtEl>
              </p:cMediaNode>
            </p:video>
          </p:childTnLst>
        </p:cTn>
      </p:par>
    </p:tnLst>
    <p:bldLst>
      <p:bldP spid="2" grpId="0"/>
      <p:bldP spid="4" grpId="0" animBg="1"/>
      <p:bldP spid="8" grpId="0" animBg="1"/>
      <p:bldP spid="5" grpId="0"/>
      <p:bldP spid="9" grpId="0"/>
      <p:bldP spid="11" grpId="0"/>
      <p:bldP spid="12" grpId="0" animBg="1"/>
      <p:bldP spid="10"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7</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People don’t come equipped with air bags</a:t>
            </a:r>
            <a:endParaRPr lang="en-US" sz="3400" b="1" dirty="0"/>
          </a:p>
        </p:txBody>
      </p:sp>
      <p:pic>
        <p:nvPicPr>
          <p:cNvPr id="3" name="HumansHaveNoAirBags.wm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b="5253"/>
          <a:stretch/>
        </p:blipFill>
        <p:spPr>
          <a:xfrm>
            <a:off x="-11413" y="1015937"/>
            <a:ext cx="9155413" cy="4875577"/>
          </a:xfrm>
          <a:prstGeom prst="rect">
            <a:avLst/>
          </a:prstGeom>
        </p:spPr>
      </p:pic>
    </p:spTree>
    <p:extLst>
      <p:ext uri="{BB962C8B-B14F-4D97-AF65-F5344CB8AC3E}">
        <p14:creationId xmlns:p14="http://schemas.microsoft.com/office/powerpoint/2010/main" val="2409319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490"/>
                            </p:stCondLst>
                            <p:childTnLst>
                              <p:par>
                                <p:cTn id="9" presetID="6" presetClass="entr" presetSubtype="32"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circle(out)">
                                      <p:cBhvr>
                                        <p:cTn id="11"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3"/>
                </p:tgtEl>
              </p:cMediaNode>
            </p:video>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8</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The statistics in the U.S. are grim</a:t>
            </a:r>
            <a:endParaRPr lang="en-US" sz="3400" b="1"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560" y="865508"/>
            <a:ext cx="8099858" cy="5594902"/>
          </a:xfrm>
          <a:prstGeom prst="rect">
            <a:avLst/>
          </a:prstGeom>
        </p:spPr>
      </p:pic>
      <p:sp>
        <p:nvSpPr>
          <p:cNvPr id="3" name="Rectangle 2"/>
          <p:cNvSpPr/>
          <p:nvPr/>
        </p:nvSpPr>
        <p:spPr>
          <a:xfrm>
            <a:off x="2037144" y="6460410"/>
            <a:ext cx="5335929" cy="261610"/>
          </a:xfrm>
          <a:prstGeom prst="rect">
            <a:avLst/>
          </a:prstGeom>
        </p:spPr>
        <p:txBody>
          <a:bodyPr wrap="square">
            <a:spAutoFit/>
          </a:bodyPr>
          <a:lstStyle/>
          <a:p>
            <a:r>
              <a:rPr lang="en-US" sz="1100" dirty="0" smtClean="0"/>
              <a:t>Source: http</a:t>
            </a:r>
            <a:r>
              <a:rPr lang="en-US" sz="1100" dirty="0"/>
              <a:t>://www.ghsa.org/sites/default/files/publications/files/GHSA-Pedestrian-3.jpg</a:t>
            </a:r>
          </a:p>
        </p:txBody>
      </p:sp>
    </p:spTree>
    <p:extLst>
      <p:ext uri="{BB962C8B-B14F-4D97-AF65-F5344CB8AC3E}">
        <p14:creationId xmlns:p14="http://schemas.microsoft.com/office/powerpoint/2010/main" val="2957865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340"/>
                            </p:stCondLst>
                            <p:childTnLst>
                              <p:par>
                                <p:cTn id="9" presetID="22" presetClass="entr" presetSubtype="1" fill="hold" nodeType="after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wipe(up)">
                                      <p:cBhvr>
                                        <p:cTn id="11" dur="3000"/>
                                        <p:tgtEl>
                                          <p:spTgt spid="5"/>
                                        </p:tgtEl>
                                      </p:cBhvr>
                                    </p:animEffect>
                                  </p:childTnLst>
                                </p:cTn>
                              </p:par>
                            </p:childTnLst>
                          </p:cTn>
                        </p:par>
                        <p:par>
                          <p:cTn id="12" fill="hold">
                            <p:stCondLst>
                              <p:cond delay="4840"/>
                            </p:stCondLst>
                            <p:childTnLst>
                              <p:par>
                                <p:cTn id="13" presetID="10" presetClass="entr" presetSubtype="0"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7D928459-B1B0-4435-A49B-FF7F7B5E1548}" type="slidenum">
              <a:rPr lang="en-US" smtClean="0"/>
              <a:t>9</a:t>
            </a:fld>
            <a:endParaRPr lang="en-US" dirty="0"/>
          </a:p>
        </p:txBody>
      </p:sp>
      <p:sp>
        <p:nvSpPr>
          <p:cNvPr id="2" name="Title 1"/>
          <p:cNvSpPr>
            <a:spLocks noGrp="1"/>
          </p:cNvSpPr>
          <p:nvPr>
            <p:ph type="title" idx="4294967295"/>
          </p:nvPr>
        </p:nvSpPr>
        <p:spPr>
          <a:xfrm>
            <a:off x="335916" y="13370"/>
            <a:ext cx="8229600" cy="938212"/>
          </a:xfrm>
        </p:spPr>
        <p:txBody>
          <a:bodyPr>
            <a:normAutofit/>
          </a:bodyPr>
          <a:lstStyle/>
          <a:p>
            <a:pPr algn="l"/>
            <a:r>
              <a:rPr lang="en-US" sz="3400" b="1" dirty="0" smtClean="0"/>
              <a:t>The statistics in the U.S. are grim</a:t>
            </a:r>
            <a:endParaRPr lang="en-US" sz="3400" b="1" dirty="0"/>
          </a:p>
        </p:txBody>
      </p:sp>
      <p:pic>
        <p:nvPicPr>
          <p:cNvPr id="9217"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650" y="1917117"/>
            <a:ext cx="8648700" cy="847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3116390" y="4136379"/>
            <a:ext cx="3376875" cy="523220"/>
          </a:xfrm>
          <a:prstGeom prst="rect">
            <a:avLst/>
          </a:prstGeom>
        </p:spPr>
        <p:txBody>
          <a:bodyPr wrap="square">
            <a:spAutoFit/>
          </a:bodyPr>
          <a:lstStyle/>
          <a:p>
            <a:r>
              <a:rPr lang="en-US" sz="2800" dirty="0" smtClean="0"/>
              <a:t>Crashes cost $242B</a:t>
            </a:r>
            <a:endParaRPr lang="en-US" sz="2800" dirty="0"/>
          </a:p>
        </p:txBody>
      </p:sp>
      <p:sp>
        <p:nvSpPr>
          <p:cNvPr id="9" name="Rectangle 8"/>
          <p:cNvSpPr/>
          <p:nvPr/>
        </p:nvSpPr>
        <p:spPr>
          <a:xfrm>
            <a:off x="2146817" y="3059139"/>
            <a:ext cx="4963538" cy="646331"/>
          </a:xfrm>
          <a:prstGeom prst="rect">
            <a:avLst/>
          </a:prstGeom>
        </p:spPr>
        <p:txBody>
          <a:bodyPr wrap="none">
            <a:spAutoFit/>
          </a:bodyPr>
          <a:lstStyle/>
          <a:p>
            <a:r>
              <a:rPr lang="en-US" sz="3600" dirty="0" smtClean="0"/>
              <a:t>2.4 </a:t>
            </a:r>
            <a:r>
              <a:rPr lang="en-US" sz="3600" i="1" u="sng" dirty="0"/>
              <a:t>million</a:t>
            </a:r>
            <a:r>
              <a:rPr lang="en-US" sz="3600" dirty="0"/>
              <a:t> </a:t>
            </a:r>
            <a:r>
              <a:rPr lang="en-US" sz="3600" dirty="0" smtClean="0"/>
              <a:t>people injured</a:t>
            </a:r>
            <a:endParaRPr lang="en-US" sz="3600" dirty="0"/>
          </a:p>
        </p:txBody>
      </p:sp>
      <p:cxnSp>
        <p:nvCxnSpPr>
          <p:cNvPr id="4" name="Straight Arrow Connector 3"/>
          <p:cNvCxnSpPr/>
          <p:nvPr/>
        </p:nvCxnSpPr>
        <p:spPr>
          <a:xfrm>
            <a:off x="4446637" y="1253437"/>
            <a:ext cx="692945" cy="788276"/>
          </a:xfrm>
          <a:prstGeom prst="straightConnector1">
            <a:avLst/>
          </a:prstGeom>
          <a:ln w="762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Oval 6"/>
          <p:cNvSpPr/>
          <p:nvPr/>
        </p:nvSpPr>
        <p:spPr>
          <a:xfrm>
            <a:off x="4934974" y="1986449"/>
            <a:ext cx="929797" cy="92979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332137" y="1281282"/>
            <a:ext cx="1578856" cy="461665"/>
          </a:xfrm>
          <a:prstGeom prst="rect">
            <a:avLst/>
          </a:prstGeom>
        </p:spPr>
        <p:txBody>
          <a:bodyPr wrap="square">
            <a:spAutoFit/>
          </a:bodyPr>
          <a:lstStyle/>
          <a:p>
            <a:r>
              <a:rPr lang="en-US" sz="2400" b="1" dirty="0" smtClean="0"/>
              <a:t>2015 Data</a:t>
            </a:r>
            <a:endParaRPr lang="en-US" sz="2400" b="1" dirty="0"/>
          </a:p>
        </p:txBody>
      </p:sp>
      <p:sp>
        <p:nvSpPr>
          <p:cNvPr id="11" name="Rectangle 10"/>
          <p:cNvSpPr/>
          <p:nvPr/>
        </p:nvSpPr>
        <p:spPr>
          <a:xfrm>
            <a:off x="2774730" y="5864816"/>
            <a:ext cx="4335625" cy="369332"/>
          </a:xfrm>
          <a:prstGeom prst="rect">
            <a:avLst/>
          </a:prstGeom>
        </p:spPr>
        <p:txBody>
          <a:bodyPr wrap="square">
            <a:spAutoFit/>
          </a:bodyPr>
          <a:lstStyle/>
          <a:p>
            <a:r>
              <a:rPr lang="en-US" dirty="0" smtClean="0"/>
              <a:t>Source: https</a:t>
            </a:r>
            <a:r>
              <a:rPr lang="en-US" dirty="0"/>
              <a:t>://</a:t>
            </a:r>
            <a:r>
              <a:rPr lang="en-US" dirty="0" smtClean="0"/>
              <a:t>www-fars.nhtsa.dot.gov/</a:t>
            </a:r>
            <a:endParaRPr lang="en-US" dirty="0"/>
          </a:p>
        </p:txBody>
      </p:sp>
    </p:spTree>
    <p:extLst>
      <p:ext uri="{BB962C8B-B14F-4D97-AF65-F5344CB8AC3E}">
        <p14:creationId xmlns:p14="http://schemas.microsoft.com/office/powerpoint/2010/main" val="291006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6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134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840"/>
                            </p:stCondLst>
                            <p:childTnLst>
                              <p:par>
                                <p:cTn id="13" presetID="22" presetClass="entr" presetSubtype="8" fill="hold" nodeType="afterEffect">
                                  <p:stCondLst>
                                    <p:cond delay="500"/>
                                  </p:stCondLst>
                                  <p:childTnLst>
                                    <p:set>
                                      <p:cBhvr>
                                        <p:cTn id="14" dur="1" fill="hold">
                                          <p:stCondLst>
                                            <p:cond delay="0"/>
                                          </p:stCondLst>
                                        </p:cTn>
                                        <p:tgtEl>
                                          <p:spTgt spid="9217"/>
                                        </p:tgtEl>
                                        <p:attrNameLst>
                                          <p:attrName>style.visibility</p:attrName>
                                        </p:attrNameLst>
                                      </p:cBhvr>
                                      <p:to>
                                        <p:strVal val="visible"/>
                                      </p:to>
                                    </p:set>
                                    <p:animEffect transition="in" filter="wipe(left)">
                                      <p:cBhvr>
                                        <p:cTn id="15" dur="2000"/>
                                        <p:tgtEl>
                                          <p:spTgt spid="921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4340"/>
                            </p:stCondLst>
                            <p:childTnLst>
                              <p:par>
                                <p:cTn id="20" presetID="22" presetClass="entr" presetSubtype="1" fill="hold"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up)">
                                      <p:cBhvr>
                                        <p:cTn id="22" dur="1000"/>
                                        <p:tgtEl>
                                          <p:spTgt spid="4"/>
                                        </p:tgtEl>
                                      </p:cBhvr>
                                    </p:animEffect>
                                  </p:childTnLst>
                                </p:cTn>
                              </p:par>
                            </p:childTnLst>
                          </p:cTn>
                        </p:par>
                        <p:par>
                          <p:cTn id="23" fill="hold">
                            <p:stCondLst>
                              <p:cond delay="5340"/>
                            </p:stCondLst>
                            <p:childTnLst>
                              <p:par>
                                <p:cTn id="24" presetID="21" presetClass="entr" presetSubtype="1" fill="hold" grpId="0" nodeType="after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1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1000"/>
                            </p:stCondLst>
                            <p:childTnLst>
                              <p:par>
                                <p:cTn id="35" presetID="42" presetClass="entr" presetSubtype="0"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1000"/>
                                        <p:tgtEl>
                                          <p:spTgt spid="8"/>
                                        </p:tgtEl>
                                      </p:cBhvr>
                                    </p:animEffect>
                                    <p:anim calcmode="lin" valueType="num">
                                      <p:cBhvr>
                                        <p:cTn id="38" dur="1000" fill="hold"/>
                                        <p:tgtEl>
                                          <p:spTgt spid="8"/>
                                        </p:tgtEl>
                                        <p:attrNameLst>
                                          <p:attrName>ppt_x</p:attrName>
                                        </p:attrNameLst>
                                      </p:cBhvr>
                                      <p:tavLst>
                                        <p:tav tm="0">
                                          <p:val>
                                            <p:strVal val="#ppt_x"/>
                                          </p:val>
                                        </p:tav>
                                        <p:tav tm="100000">
                                          <p:val>
                                            <p:strVal val="#ppt_x"/>
                                          </p:val>
                                        </p:tav>
                                      </p:tavLst>
                                    </p:anim>
                                    <p:anim calcmode="lin" valueType="num">
                                      <p:cBhvr>
                                        <p:cTn id="3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P spid="9" grpId="0"/>
      <p:bldP spid="7" grpId="0" animBg="1"/>
      <p:bldP spid="10" grpId="0"/>
      <p:bldP spid="11"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AFB2C32DBD60CA40B43990AE26FD0169" ma:contentTypeVersion="0" ma:contentTypeDescription="Create a new document." ma:contentTypeScope="" ma:versionID="2723fd1af6c4584989f0e05e62409279">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F4431FE9-9E48-48E4-BE51-E6B2CD2C0B9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B76E89BA-52C0-4538-9046-88B7967913E3}">
  <ds:schemaRefs>
    <ds:schemaRef ds:uri="http://schemas.microsoft.com/sharepoint/v3/contenttype/forms"/>
  </ds:schemaRefs>
</ds:datastoreItem>
</file>

<file path=customXml/itemProps3.xml><?xml version="1.0" encoding="utf-8"?>
<ds:datastoreItem xmlns:ds="http://schemas.openxmlformats.org/officeDocument/2006/customXml" ds:itemID="{FCF5094A-63A8-48BB-BA08-8C777BCA9A2D}">
  <ds:schemaRefs>
    <ds:schemaRef ds:uri="http://purl.org/dc/terms/"/>
    <ds:schemaRef ds:uri="http://purl.org/dc/elements/1.1/"/>
    <ds:schemaRef ds:uri="http://schemas.microsoft.com/office/infopath/2007/PartnerControls"/>
    <ds:schemaRef ds:uri="http://schemas.microsoft.com/office/2006/metadata/propertie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15985</TotalTime>
  <Words>1932</Words>
  <Application>Microsoft Office PowerPoint</Application>
  <PresentationFormat>On-screen Show (4:3)</PresentationFormat>
  <Paragraphs>362</Paragraphs>
  <Slides>42</Slides>
  <Notes>30</Notes>
  <HiddenSlides>0</HiddenSlides>
  <MMClips>4</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42</vt:i4>
      </vt:variant>
    </vt:vector>
  </HeadingPairs>
  <TitlesOfParts>
    <vt:vector size="44" baseType="lpstr">
      <vt:lpstr>Office Theme</vt:lpstr>
      <vt:lpstr>Equation</vt:lpstr>
      <vt:lpstr>Solar Powered Automated Rapid Transit Ascendant Networks (SPARTAN) -   a new mode of sustainable transportation</vt:lpstr>
      <vt:lpstr>Garages have an important place in the lore of Silicon Valley</vt:lpstr>
      <vt:lpstr>You are in the third important garage!</vt:lpstr>
      <vt:lpstr>We are creating a new paradigm for urban transportation</vt:lpstr>
      <vt:lpstr>What is wrong with this picture?</vt:lpstr>
      <vt:lpstr>Can the laws of physics be abolished by automation?</vt:lpstr>
      <vt:lpstr>People don’t come equipped with air bags</vt:lpstr>
      <vt:lpstr>The statistics in the U.S. are grim</vt:lpstr>
      <vt:lpstr>The statistics in the U.S. are grim</vt:lpstr>
      <vt:lpstr>Was 2015 just a bad year?</vt:lpstr>
      <vt:lpstr>Things look pretty bad so far…</vt:lpstr>
      <vt:lpstr>Congestion is a big deal economically</vt:lpstr>
      <vt:lpstr>Adding more roadways will not fix the problem!</vt:lpstr>
      <vt:lpstr>Adding self-driving cars will not fix the problem!</vt:lpstr>
      <vt:lpstr>There are additional significant problems</vt:lpstr>
      <vt:lpstr>I.C.-based vehicles are not efficient</vt:lpstr>
      <vt:lpstr>There are additional significant problems</vt:lpstr>
      <vt:lpstr>There are additional significant problems</vt:lpstr>
      <vt:lpstr>Finally, the world is beginning to get serious about solving climate change</vt:lpstr>
      <vt:lpstr>The Pope has even spoken out about these things</vt:lpstr>
      <vt:lpstr>Sam Liccardo commits to uphold the Paris accord</vt:lpstr>
      <vt:lpstr>It is too late for ‘more sustainable’ solutions</vt:lpstr>
      <vt:lpstr>We need truly sustainable urban mobility</vt:lpstr>
      <vt:lpstr>We are taking Bucky’s advice</vt:lpstr>
      <vt:lpstr>SPARTAN is a new paradigm for urban mobility</vt:lpstr>
      <vt:lpstr>SPARTAN will positively impact the environment</vt:lpstr>
      <vt:lpstr>SPARTAN will lead to more human-friendly cities</vt:lpstr>
      <vt:lpstr>We have been developing SPARTAN technology since 2012</vt:lpstr>
      <vt:lpstr>We have been developing SPARTAN technology since 2012</vt:lpstr>
      <vt:lpstr>We have been developing SPARTAN technology since 2012</vt:lpstr>
      <vt:lpstr>We have been developing SPARTAN technology since 2012</vt:lpstr>
      <vt:lpstr>We have been developing SPARTAN technology since 2012</vt:lpstr>
      <vt:lpstr>We have been developing SPARTAN technology since 2012</vt:lpstr>
      <vt:lpstr>We have been developing SPARTAN technology since 2012</vt:lpstr>
      <vt:lpstr>We have been developing SPARTAN technology since 2012</vt:lpstr>
      <vt:lpstr>We have a growing international university research network</vt:lpstr>
      <vt:lpstr>We have a growing international industry consortium</vt:lpstr>
      <vt:lpstr>This research network will open the way to SPARTAN systems around the world</vt:lpstr>
      <vt:lpstr>PowerPoint Presentation</vt:lpstr>
      <vt:lpstr>There are many opportunities for industry-academe collaboration</vt:lpstr>
      <vt:lpstr>Questions?</vt:lpstr>
      <vt:lpstr>SPARTAN infrastructure cost is the most competitive urban option — bar none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Buff</dc:creator>
  <cp:lastModifiedBy>bjfurman</cp:lastModifiedBy>
  <cp:revision>471</cp:revision>
  <cp:lastPrinted>2012-08-28T17:23:49Z</cp:lastPrinted>
  <dcterms:created xsi:type="dcterms:W3CDTF">2012-08-19T05:31:28Z</dcterms:created>
  <dcterms:modified xsi:type="dcterms:W3CDTF">2017-07-17T23:33:27Z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0x010100AFB2C32DBD60CA40B43990AE26FD0169</vt:lpwstr>
  </property>
</Properties>
</file>