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9144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037839" cy="464819"/>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970937" y="0"/>
            <a:ext cx="3037839" cy="464819"/>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701039" y="4415789"/>
            <a:ext cx="5608319" cy="4183379"/>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829967"/>
            <a:ext cx="3037839" cy="464819"/>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970937" y="8829967"/>
            <a:ext cx="3037839" cy="464819"/>
          </a:xfrm>
          <a:prstGeom prst="rect">
            <a:avLst/>
          </a:prstGeom>
          <a:noFill/>
          <a:ln>
            <a:noFill/>
          </a:ln>
        </p:spPr>
        <p:txBody>
          <a:bodyPr anchorCtr="0" anchor="b" bIns="46575" lIns="93175" rIns="93175"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2016/01/15/business/us-proposes-spending-4-billion-on-self-driving-cars.html?_r=0"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insights.com/blog/autonomous-driverless-vehicles-corporations-list/" TargetMode="External"/><Relationship Id="rId3" Type="http://schemas.openxmlformats.org/officeDocument/2006/relationships/hyperlink" Target="https://www.nytimes.com/2016/01/15/business/us-proposes-spending-4-billion-on-self-driving-cars.html?_r=0"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9" name="Shape 129"/>
          <p:cNvSpPr txBox="1"/>
          <p:nvPr>
            <p:ph idx="1" type="body"/>
          </p:nvPr>
        </p:nvSpPr>
        <p:spPr>
          <a:xfrm>
            <a:off x="701039" y="4415789"/>
            <a:ext cx="5608319" cy="4183379"/>
          </a:xfrm>
          <a:prstGeom prst="rect">
            <a:avLst/>
          </a:prstGeom>
          <a:noFill/>
          <a:ln>
            <a:noFill/>
          </a:ln>
        </p:spPr>
        <p:txBody>
          <a:bodyPr anchorCtr="0" anchor="t" bIns="46575" lIns="93175" rIns="93175" tIns="46575">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Industry-Academe research partnerships to enable the human-technology frontier for next generation smarter service systems</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a long-term, human-technology research agenda that will propel the smart service systems of the future</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identifying the grand challenges that industry faces in creating and implementing effective service systems in the future</a:t>
            </a:r>
          </a:p>
          <a:p>
            <a:pPr indent="-171450" lvl="1" marL="6286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uncover problems and opportunities in both industry and society, and focus attention on technologies that neither industry nor academia are working on at the moment but that may be necessary to enable the next generation of service systems. </a:t>
            </a:r>
          </a:p>
          <a:p>
            <a:pPr indent="-171450" lvl="0" marL="171450" marR="0" rtl="0" algn="l">
              <a:spcBef>
                <a:spcPts val="0"/>
              </a:spcBef>
              <a:buClr>
                <a:schemeClr val="dk1"/>
              </a:buClr>
              <a:buSzPct val="1000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Clr>
                <a:schemeClr val="dk1"/>
              </a:buClr>
              <a:buSzPct val="25000"/>
              <a:buFont typeface="Arial"/>
              <a:buNone/>
            </a:pPr>
            <a:r>
              <a:rPr b="0" i="0" lang="en-US" sz="1200" u="none" cap="none" strike="noStrike">
                <a:solidFill>
                  <a:schemeClr val="dk1"/>
                </a:solidFill>
                <a:latin typeface="Calibri"/>
                <a:ea typeface="Calibri"/>
                <a:cs typeface="Calibri"/>
                <a:sym typeface="Calibri"/>
              </a:rPr>
              <a:t>See recommendations from MTI report, Research Questions doc, Bill James emails, Ron’s Energies paper</a:t>
            </a:r>
          </a:p>
        </p:txBody>
      </p:sp>
      <p:sp>
        <p:nvSpPr>
          <p:cNvPr id="130" name="Shape 130"/>
          <p:cNvSpPr txBox="1"/>
          <p:nvPr>
            <p:ph idx="12" type="sldNum"/>
          </p:nvPr>
        </p:nvSpPr>
        <p:spPr>
          <a:xfrm>
            <a:off x="3970937" y="8829967"/>
            <a:ext cx="3037839" cy="464819"/>
          </a:xfrm>
          <a:prstGeom prst="rect">
            <a:avLst/>
          </a:prstGeom>
          <a:noFill/>
          <a:ln>
            <a:noFill/>
          </a:ln>
        </p:spPr>
        <p:txBody>
          <a:bodyPr anchorCtr="0" anchor="b" bIns="46575" lIns="93175" rIns="93175"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4" name="Shape 314"/>
        <p:cNvGrpSpPr/>
        <p:nvPr/>
      </p:nvGrpSpPr>
      <p:grpSpPr>
        <a:xfrm>
          <a:off x="0" y="0"/>
          <a:ext cx="0" cy="0"/>
          <a:chOff x="0" y="0"/>
          <a:chExt cx="0" cy="0"/>
        </a:xfrm>
      </p:grpSpPr>
      <p:sp>
        <p:nvSpPr>
          <p:cNvPr id="315" name="Shape 315"/>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316" name="Shape 316"/>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329" name="Shape 329"/>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2" name="Shape 342"/>
          <p:cNvSpPr txBox="1"/>
          <p:nvPr>
            <p:ph idx="1" type="body"/>
          </p:nvPr>
        </p:nvSpPr>
        <p:spPr>
          <a:xfrm>
            <a:off x="701039" y="4415789"/>
            <a:ext cx="5608319" cy="4183379"/>
          </a:xfrm>
          <a:prstGeom prst="rect">
            <a:avLst/>
          </a:prstGeom>
          <a:noFill/>
          <a:ln>
            <a:noFill/>
          </a:ln>
        </p:spPr>
        <p:txBody>
          <a:bodyPr anchorCtr="0" anchor="t" bIns="46575" lIns="93175" rIns="93175" tIns="46575">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343" name="Shape 343"/>
          <p:cNvSpPr txBox="1"/>
          <p:nvPr>
            <p:ph idx="12" type="sldNum"/>
          </p:nvPr>
        </p:nvSpPr>
        <p:spPr>
          <a:xfrm>
            <a:off x="3970937" y="8829967"/>
            <a:ext cx="3037839" cy="464819"/>
          </a:xfrm>
          <a:prstGeom prst="rect">
            <a:avLst/>
          </a:prstGeom>
          <a:noFill/>
          <a:ln>
            <a:noFill/>
          </a:ln>
        </p:spPr>
        <p:txBody>
          <a:bodyPr anchorCtr="0" anchor="b" bIns="46575" lIns="93175" rIns="93175"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352" name="Shape 352"/>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2" name="Shape 362"/>
        <p:cNvGrpSpPr/>
        <p:nvPr/>
      </p:nvGrpSpPr>
      <p:grpSpPr>
        <a:xfrm>
          <a:off x="0" y="0"/>
          <a:ext cx="0" cy="0"/>
          <a:chOff x="0" y="0"/>
          <a:chExt cx="0" cy="0"/>
        </a:xfrm>
      </p:grpSpPr>
      <p:sp>
        <p:nvSpPr>
          <p:cNvPr id="363" name="Shape 363"/>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364" name="Shape 364"/>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2" name="Shape 372"/>
        <p:cNvGrpSpPr/>
        <p:nvPr/>
      </p:nvGrpSpPr>
      <p:grpSpPr>
        <a:xfrm>
          <a:off x="0" y="0"/>
          <a:ext cx="0" cy="0"/>
          <a:chOff x="0" y="0"/>
          <a:chExt cx="0" cy="0"/>
        </a:xfrm>
      </p:grpSpPr>
      <p:sp>
        <p:nvSpPr>
          <p:cNvPr id="373" name="Shape 373"/>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374" name="Shape 374"/>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9" name="Shape 399"/>
        <p:cNvGrpSpPr/>
        <p:nvPr/>
      </p:nvGrpSpPr>
      <p:grpSpPr>
        <a:xfrm>
          <a:off x="0" y="0"/>
          <a:ext cx="0" cy="0"/>
          <a:chOff x="0" y="0"/>
          <a:chExt cx="0" cy="0"/>
        </a:xfrm>
      </p:grpSpPr>
      <p:sp>
        <p:nvSpPr>
          <p:cNvPr id="400" name="Shape 400"/>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401" name="Shape 401"/>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413" name="Shape 413"/>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0" name="Shape 420"/>
        <p:cNvGrpSpPr/>
        <p:nvPr/>
      </p:nvGrpSpPr>
      <p:grpSpPr>
        <a:xfrm>
          <a:off x="0" y="0"/>
          <a:ext cx="0" cy="0"/>
          <a:chOff x="0" y="0"/>
          <a:chExt cx="0" cy="0"/>
        </a:xfrm>
      </p:grpSpPr>
      <p:sp>
        <p:nvSpPr>
          <p:cNvPr id="421" name="Shape 421"/>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422" name="Shape 422"/>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6" name="Shape 436"/>
        <p:cNvGrpSpPr/>
        <p:nvPr/>
      </p:nvGrpSpPr>
      <p:grpSpPr>
        <a:xfrm>
          <a:off x="0" y="0"/>
          <a:ext cx="0" cy="0"/>
          <a:chOff x="0" y="0"/>
          <a:chExt cx="0" cy="0"/>
        </a:xfrm>
      </p:grpSpPr>
      <p:sp>
        <p:nvSpPr>
          <p:cNvPr id="437" name="Shape 437"/>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rPr lang="en-US"/>
              <a:t>Need to focus resources on improving the likelihood of success of SPARTAN</a:t>
            </a:r>
          </a:p>
          <a:p>
            <a:pPr lvl="0">
              <a:spcBef>
                <a:spcPts val="0"/>
              </a:spcBef>
              <a:buNone/>
            </a:pPr>
            <a:r>
              <a:rPr lang="en-US"/>
              <a:t>Apply AV technology to SPARTAN fixed, exclusive, elevated, independent infrastructure (existing ROW, but independent of the street grid) </a:t>
            </a:r>
          </a:p>
        </p:txBody>
      </p:sp>
      <p:sp>
        <p:nvSpPr>
          <p:cNvPr id="438" name="Shape 438"/>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159" name="Shape 159"/>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8" name="Shape 448"/>
        <p:cNvGrpSpPr/>
        <p:nvPr/>
      </p:nvGrpSpPr>
      <p:grpSpPr>
        <a:xfrm>
          <a:off x="0" y="0"/>
          <a:ext cx="0" cy="0"/>
          <a:chOff x="0" y="0"/>
          <a:chExt cx="0" cy="0"/>
        </a:xfrm>
      </p:grpSpPr>
      <p:sp>
        <p:nvSpPr>
          <p:cNvPr id="449" name="Shape 449"/>
          <p:cNvSpPr/>
          <p:nvPr>
            <p:ph idx="2" type="sldImg"/>
          </p:nvPr>
        </p:nvSpPr>
        <p:spPr>
          <a:xfrm>
            <a:off x="1181100" y="696912"/>
            <a:ext cx="4648200" cy="3486300"/>
          </a:xfrm>
          <a:custGeom>
            <a:pathLst>
              <a:path extrusionOk="0" h="120000" w="120000">
                <a:moveTo>
                  <a:pt x="0" y="0"/>
                </a:moveTo>
                <a:lnTo>
                  <a:pt x="120000" y="0"/>
                </a:lnTo>
                <a:lnTo>
                  <a:pt x="120000" y="120000"/>
                </a:lnTo>
                <a:lnTo>
                  <a:pt x="0" y="120000"/>
                </a:lnTo>
                <a:close/>
              </a:path>
            </a:pathLst>
          </a:custGeom>
        </p:spPr>
      </p:sp>
      <p:sp>
        <p:nvSpPr>
          <p:cNvPr id="450" name="Shape 450"/>
          <p:cNvSpPr txBox="1"/>
          <p:nvPr>
            <p:ph idx="1" type="body"/>
          </p:nvPr>
        </p:nvSpPr>
        <p:spPr>
          <a:xfrm>
            <a:off x="701039" y="4415789"/>
            <a:ext cx="5608200" cy="4183500"/>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US" sz="1400" u="sng">
                <a:solidFill>
                  <a:schemeClr val="hlink"/>
                </a:solidFill>
                <a:latin typeface="Arial"/>
                <a:ea typeface="Arial"/>
                <a:cs typeface="Arial"/>
                <a:sym typeface="Arial"/>
                <a:hlinkClick r:id="rId2"/>
              </a:rPr>
              <a:t>https://www.nytimes.com/2016/01/15/business/us-proposes-spending-4-billion-on-self-driving-cars.html?_r=0</a:t>
            </a:r>
          </a:p>
        </p:txBody>
      </p:sp>
      <p:sp>
        <p:nvSpPr>
          <p:cNvPr id="451" name="Shape 451"/>
          <p:cNvSpPr txBox="1"/>
          <p:nvPr>
            <p:ph idx="12" type="sldNum"/>
          </p:nvPr>
        </p:nvSpPr>
        <p:spPr>
          <a:xfrm>
            <a:off x="3970937" y="8829967"/>
            <a:ext cx="3037800" cy="464700"/>
          </a:xfrm>
          <a:prstGeom prst="rect">
            <a:avLst/>
          </a:prstGeom>
        </p:spPr>
        <p:txBody>
          <a:bodyPr anchorCtr="0" anchor="b" bIns="46575" lIns="93175" rIns="93175"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1181100" y="696912"/>
            <a:ext cx="4648200" cy="34863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701039" y="4415789"/>
            <a:ext cx="5608200" cy="4183500"/>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US" sz="1400" u="sng">
                <a:solidFill>
                  <a:schemeClr val="hlink"/>
                </a:solidFill>
                <a:latin typeface="Arial"/>
                <a:ea typeface="Arial"/>
                <a:cs typeface="Arial"/>
                <a:sym typeface="Arial"/>
                <a:hlinkClick r:id="rId2"/>
              </a:rPr>
              <a:t>https://www.cbinsights.com/blog/autonomous-driverless-vehicles-corporations-list/</a:t>
            </a:r>
          </a:p>
          <a:p>
            <a:pPr lvl="0" rtl="0">
              <a:spcBef>
                <a:spcPts val="0"/>
              </a:spcBef>
              <a:buClr>
                <a:schemeClr val="dk1"/>
              </a:buClr>
              <a:buSzPct val="78571"/>
              <a:buFont typeface="Arial"/>
              <a:buNone/>
            </a:pPr>
            <a:r>
              <a:t/>
            </a:r>
            <a:endParaRPr sz="1400">
              <a:latin typeface="Arial"/>
              <a:ea typeface="Arial"/>
              <a:cs typeface="Arial"/>
              <a:sym typeface="Arial"/>
            </a:endParaRPr>
          </a:p>
          <a:p>
            <a:pPr lvl="0" rtl="0">
              <a:spcBef>
                <a:spcPts val="0"/>
              </a:spcBef>
              <a:buClr>
                <a:schemeClr val="dk1"/>
              </a:buClr>
              <a:buSzPct val="78571"/>
              <a:buFont typeface="Arial"/>
              <a:buNone/>
            </a:pPr>
            <a:r>
              <a:rPr lang="en-US" sz="1400" u="sng">
                <a:solidFill>
                  <a:schemeClr val="hlink"/>
                </a:solidFill>
                <a:latin typeface="Arial"/>
                <a:ea typeface="Arial"/>
                <a:cs typeface="Arial"/>
                <a:sym typeface="Arial"/>
                <a:hlinkClick r:id="rId3"/>
              </a:rPr>
              <a:t>https://www.nytimes.com/2016/01/15/business/us-proposes-spending-4-billion-on-self-driving-cars.html?_r=0</a:t>
            </a:r>
          </a:p>
        </p:txBody>
      </p:sp>
      <p:sp>
        <p:nvSpPr>
          <p:cNvPr id="461" name="Shape 461"/>
          <p:cNvSpPr txBox="1"/>
          <p:nvPr>
            <p:ph idx="12" type="sldNum"/>
          </p:nvPr>
        </p:nvSpPr>
        <p:spPr>
          <a:xfrm>
            <a:off x="3970937" y="8829967"/>
            <a:ext cx="3037800" cy="464700"/>
          </a:xfrm>
          <a:prstGeom prst="rect">
            <a:avLst/>
          </a:prstGeom>
        </p:spPr>
        <p:txBody>
          <a:bodyPr anchorCtr="0" anchor="b" bIns="46575" lIns="93175" rIns="93175"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4" name="Shape 464"/>
        <p:cNvGrpSpPr/>
        <p:nvPr/>
      </p:nvGrpSpPr>
      <p:grpSpPr>
        <a:xfrm>
          <a:off x="0" y="0"/>
          <a:ext cx="0" cy="0"/>
          <a:chOff x="0" y="0"/>
          <a:chExt cx="0" cy="0"/>
        </a:xfrm>
      </p:grpSpPr>
      <p:sp>
        <p:nvSpPr>
          <p:cNvPr id="465" name="Shape 465"/>
          <p:cNvSpPr txBox="1"/>
          <p:nvPr>
            <p:ph idx="1" type="body"/>
          </p:nvPr>
        </p:nvSpPr>
        <p:spPr>
          <a:xfrm>
            <a:off x="701039" y="4415789"/>
            <a:ext cx="5608200" cy="4183500"/>
          </a:xfrm>
          <a:prstGeom prst="rect">
            <a:avLst/>
          </a:prstGeom>
        </p:spPr>
        <p:txBody>
          <a:bodyPr anchorCtr="0" anchor="t" bIns="91425" lIns="91425" rIns="91425" tIns="91425">
            <a:noAutofit/>
          </a:bodyPr>
          <a:lstStyle/>
          <a:p>
            <a:pPr lvl="0" rtl="0">
              <a:spcBef>
                <a:spcPts val="0"/>
              </a:spcBef>
              <a:buNone/>
            </a:pPr>
            <a:r>
              <a:rPr lang="en-US"/>
              <a:t>Need to focus resources on improving the likelihood of success of SPARTAN</a:t>
            </a:r>
          </a:p>
          <a:p>
            <a:pPr lvl="0" rtl="0">
              <a:spcBef>
                <a:spcPts val="0"/>
              </a:spcBef>
              <a:buNone/>
            </a:pPr>
            <a:r>
              <a:rPr lang="en-US"/>
              <a:t>Apply AV technology to SPARTAN fixed, exclusive, elevated, independent infrastructure (existing ROW, but independent of the street grid) </a:t>
            </a:r>
          </a:p>
        </p:txBody>
      </p:sp>
      <p:sp>
        <p:nvSpPr>
          <p:cNvPr id="466" name="Shape 466"/>
          <p:cNvSpPr/>
          <p:nvPr>
            <p:ph idx="2" type="sldImg"/>
          </p:nvPr>
        </p:nvSpPr>
        <p:spPr>
          <a:xfrm>
            <a:off x="1181100" y="696912"/>
            <a:ext cx="4648200" cy="34863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479" name="Shape 479"/>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5" name="Shape 495"/>
        <p:cNvGrpSpPr/>
        <p:nvPr/>
      </p:nvGrpSpPr>
      <p:grpSpPr>
        <a:xfrm>
          <a:off x="0" y="0"/>
          <a:ext cx="0" cy="0"/>
          <a:chOff x="0" y="0"/>
          <a:chExt cx="0" cy="0"/>
        </a:xfrm>
      </p:grpSpPr>
      <p:sp>
        <p:nvSpPr>
          <p:cNvPr id="496" name="Shape 496"/>
          <p:cNvSpPr/>
          <p:nvPr>
            <p:ph idx="2" type="sldImg"/>
          </p:nvPr>
        </p:nvSpPr>
        <p:spPr>
          <a:xfrm>
            <a:off x="1181100" y="696912"/>
            <a:ext cx="4648200" cy="3486300"/>
          </a:xfrm>
          <a:custGeom>
            <a:pathLst>
              <a:path extrusionOk="0" h="120000" w="120000">
                <a:moveTo>
                  <a:pt x="0" y="0"/>
                </a:moveTo>
                <a:lnTo>
                  <a:pt x="120000" y="0"/>
                </a:lnTo>
                <a:lnTo>
                  <a:pt x="120000" y="120000"/>
                </a:lnTo>
                <a:lnTo>
                  <a:pt x="0" y="120000"/>
                </a:lnTo>
                <a:close/>
              </a:path>
            </a:pathLst>
          </a:custGeom>
        </p:spPr>
      </p:sp>
      <p:sp>
        <p:nvSpPr>
          <p:cNvPr id="497" name="Shape 497"/>
          <p:cNvSpPr txBox="1"/>
          <p:nvPr>
            <p:ph idx="1" type="body"/>
          </p:nvPr>
        </p:nvSpPr>
        <p:spPr>
          <a:xfrm>
            <a:off x="701039" y="4415789"/>
            <a:ext cx="5608200" cy="4183500"/>
          </a:xfrm>
          <a:prstGeom prst="rect">
            <a:avLst/>
          </a:prstGeom>
        </p:spPr>
        <p:txBody>
          <a:bodyPr anchorCtr="0" anchor="t" bIns="91425" lIns="91425" rIns="91425" tIns="91425">
            <a:noAutofit/>
          </a:bodyPr>
          <a:lstStyle/>
          <a:p>
            <a:pPr lvl="0">
              <a:spcBef>
                <a:spcPts val="0"/>
              </a:spcBef>
              <a:buNone/>
            </a:pPr>
            <a:r>
              <a:t/>
            </a:r>
            <a:endParaRPr/>
          </a:p>
        </p:txBody>
      </p:sp>
      <p:sp>
        <p:nvSpPr>
          <p:cNvPr id="498" name="Shape 498"/>
          <p:cNvSpPr txBox="1"/>
          <p:nvPr>
            <p:ph idx="12" type="sldNum"/>
          </p:nvPr>
        </p:nvSpPr>
        <p:spPr>
          <a:xfrm>
            <a:off x="3970937" y="8829967"/>
            <a:ext cx="3037800" cy="464700"/>
          </a:xfrm>
          <a:prstGeom prst="rect">
            <a:avLst/>
          </a:prstGeom>
        </p:spPr>
        <p:txBody>
          <a:bodyPr anchorCtr="0" anchor="b" bIns="46575" lIns="93175" rIns="93175"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1181100" y="696912"/>
            <a:ext cx="4648200" cy="3486300"/>
          </a:xfrm>
          <a:custGeom>
            <a:pathLst>
              <a:path extrusionOk="0" h="120000" w="120000">
                <a:moveTo>
                  <a:pt x="0" y="0"/>
                </a:moveTo>
                <a:lnTo>
                  <a:pt x="120000" y="0"/>
                </a:lnTo>
                <a:lnTo>
                  <a:pt x="120000" y="120000"/>
                </a:lnTo>
                <a:lnTo>
                  <a:pt x="0" y="120000"/>
                </a:lnTo>
                <a:close/>
              </a:path>
            </a:pathLst>
          </a:custGeom>
        </p:spPr>
      </p:sp>
      <p:sp>
        <p:nvSpPr>
          <p:cNvPr id="506" name="Shape 506"/>
          <p:cNvSpPr txBox="1"/>
          <p:nvPr>
            <p:ph idx="1" type="body"/>
          </p:nvPr>
        </p:nvSpPr>
        <p:spPr>
          <a:xfrm>
            <a:off x="701039" y="4415789"/>
            <a:ext cx="5608200" cy="4183500"/>
          </a:xfrm>
          <a:prstGeom prst="rect">
            <a:avLst/>
          </a:prstGeom>
        </p:spPr>
        <p:txBody>
          <a:bodyPr anchorCtr="0" anchor="t" bIns="91425" lIns="91425" rIns="91425" tIns="91425">
            <a:noAutofit/>
          </a:bodyPr>
          <a:lstStyle/>
          <a:p>
            <a:pPr lvl="0">
              <a:spcBef>
                <a:spcPts val="0"/>
              </a:spcBef>
              <a:buNone/>
            </a:pPr>
            <a:r>
              <a:t/>
            </a:r>
            <a:endParaRPr/>
          </a:p>
        </p:txBody>
      </p:sp>
      <p:sp>
        <p:nvSpPr>
          <p:cNvPr id="507" name="Shape 507"/>
          <p:cNvSpPr txBox="1"/>
          <p:nvPr>
            <p:ph idx="12" type="sldNum"/>
          </p:nvPr>
        </p:nvSpPr>
        <p:spPr>
          <a:xfrm>
            <a:off x="3970937" y="8829967"/>
            <a:ext cx="3037800" cy="464700"/>
          </a:xfrm>
          <a:prstGeom prst="rect">
            <a:avLst/>
          </a:prstGeom>
        </p:spPr>
        <p:txBody>
          <a:bodyPr anchorCtr="0" anchor="b" bIns="46575" lIns="93175" rIns="93175" tIns="46575">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7" name="Shape 527"/>
        <p:cNvGrpSpPr/>
        <p:nvPr/>
      </p:nvGrpSpPr>
      <p:grpSpPr>
        <a:xfrm>
          <a:off x="0" y="0"/>
          <a:ext cx="0" cy="0"/>
          <a:chOff x="0" y="0"/>
          <a:chExt cx="0" cy="0"/>
        </a:xfrm>
      </p:grpSpPr>
      <p:sp>
        <p:nvSpPr>
          <p:cNvPr id="528" name="Shape 528"/>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529" name="Shape 529"/>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9" name="Shape 169"/>
          <p:cNvSpPr txBox="1"/>
          <p:nvPr>
            <p:ph idx="1" type="body"/>
          </p:nvPr>
        </p:nvSpPr>
        <p:spPr>
          <a:xfrm>
            <a:off x="701039" y="4415789"/>
            <a:ext cx="5608319" cy="4183379"/>
          </a:xfrm>
          <a:prstGeom prst="rect">
            <a:avLst/>
          </a:prstGeom>
          <a:noFill/>
          <a:ln>
            <a:noFill/>
          </a:ln>
        </p:spPr>
        <p:txBody>
          <a:bodyPr anchorCtr="0" anchor="t" bIns="46575" lIns="93175" rIns="93175" tIns="46575">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70" name="Shape 170"/>
          <p:cNvSpPr txBox="1"/>
          <p:nvPr>
            <p:ph idx="12" type="sldNum"/>
          </p:nvPr>
        </p:nvSpPr>
        <p:spPr>
          <a:xfrm>
            <a:off x="3970937" y="8829967"/>
            <a:ext cx="3037839" cy="464819"/>
          </a:xfrm>
          <a:prstGeom prst="rect">
            <a:avLst/>
          </a:prstGeom>
          <a:noFill/>
          <a:ln>
            <a:noFill/>
          </a:ln>
        </p:spPr>
        <p:txBody>
          <a:bodyPr anchorCtr="0" anchor="b" bIns="46575" lIns="93175" rIns="93175"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9" name="Shape 199"/>
          <p:cNvSpPr txBox="1"/>
          <p:nvPr>
            <p:ph idx="1" type="body"/>
          </p:nvPr>
        </p:nvSpPr>
        <p:spPr>
          <a:xfrm>
            <a:off x="701039" y="4415789"/>
            <a:ext cx="5608319" cy="4183379"/>
          </a:xfrm>
          <a:prstGeom prst="rect">
            <a:avLst/>
          </a:prstGeom>
          <a:noFill/>
          <a:ln>
            <a:noFill/>
          </a:ln>
        </p:spPr>
        <p:txBody>
          <a:bodyPr anchorCtr="0" anchor="t" bIns="46575" lIns="93175" rIns="93175" tIns="46575">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We need another mode of mobility that will significantly change how urban transportation is done.</a:t>
            </a:r>
          </a:p>
        </p:txBody>
      </p:sp>
      <p:sp>
        <p:nvSpPr>
          <p:cNvPr id="200" name="Shape 200"/>
          <p:cNvSpPr txBox="1"/>
          <p:nvPr>
            <p:ph idx="12" type="sldNum"/>
          </p:nvPr>
        </p:nvSpPr>
        <p:spPr>
          <a:xfrm>
            <a:off x="3970937" y="8829967"/>
            <a:ext cx="3037839" cy="464819"/>
          </a:xfrm>
          <a:prstGeom prst="rect">
            <a:avLst/>
          </a:prstGeom>
          <a:noFill/>
          <a:ln>
            <a:noFill/>
          </a:ln>
        </p:spPr>
        <p:txBody>
          <a:bodyPr anchorCtr="0" anchor="b" bIns="46575" lIns="93175" rIns="93175"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5" name="Shape 215"/>
          <p:cNvSpPr txBox="1"/>
          <p:nvPr>
            <p:ph idx="1" type="body"/>
          </p:nvPr>
        </p:nvSpPr>
        <p:spPr>
          <a:xfrm>
            <a:off x="701039" y="4415789"/>
            <a:ext cx="5608319" cy="4183379"/>
          </a:xfrm>
          <a:prstGeom prst="rect">
            <a:avLst/>
          </a:prstGeom>
          <a:noFill/>
          <a:ln>
            <a:noFill/>
          </a:ln>
        </p:spPr>
        <p:txBody>
          <a:bodyPr anchorCtr="0" anchor="t" bIns="46575" lIns="93175" rIns="93175" tIns="46575">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We have an international research network</a:t>
            </a:r>
          </a:p>
        </p:txBody>
      </p:sp>
      <p:sp>
        <p:nvSpPr>
          <p:cNvPr id="216" name="Shape 216"/>
          <p:cNvSpPr txBox="1"/>
          <p:nvPr>
            <p:ph idx="12" type="sldNum"/>
          </p:nvPr>
        </p:nvSpPr>
        <p:spPr>
          <a:xfrm>
            <a:off x="3970937" y="8829967"/>
            <a:ext cx="3037839" cy="464819"/>
          </a:xfrm>
          <a:prstGeom prst="rect">
            <a:avLst/>
          </a:prstGeom>
          <a:noFill/>
          <a:ln>
            <a:noFill/>
          </a:ln>
        </p:spPr>
        <p:txBody>
          <a:bodyPr anchorCtr="0" anchor="b" bIns="46575" lIns="93175" rIns="93175"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5" name="Shape 255"/>
          <p:cNvSpPr txBox="1"/>
          <p:nvPr>
            <p:ph idx="1" type="body"/>
          </p:nvPr>
        </p:nvSpPr>
        <p:spPr>
          <a:xfrm>
            <a:off x="701039" y="4415789"/>
            <a:ext cx="5608319" cy="4183379"/>
          </a:xfrm>
          <a:prstGeom prst="rect">
            <a:avLst/>
          </a:prstGeom>
          <a:noFill/>
          <a:ln>
            <a:noFill/>
          </a:ln>
        </p:spPr>
        <p:txBody>
          <a:bodyPr anchorCtr="0" anchor="t" bIns="46575" lIns="93175" rIns="93175" tIns="46575">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We have an international research network</a:t>
            </a:r>
          </a:p>
        </p:txBody>
      </p:sp>
      <p:sp>
        <p:nvSpPr>
          <p:cNvPr id="256" name="Shape 256"/>
          <p:cNvSpPr txBox="1"/>
          <p:nvPr>
            <p:ph idx="12" type="sldNum"/>
          </p:nvPr>
        </p:nvSpPr>
        <p:spPr>
          <a:xfrm>
            <a:off x="3970937" y="8829967"/>
            <a:ext cx="3037839" cy="464819"/>
          </a:xfrm>
          <a:prstGeom prst="rect">
            <a:avLst/>
          </a:prstGeom>
          <a:noFill/>
          <a:ln>
            <a:noFill/>
          </a:ln>
        </p:spPr>
        <p:txBody>
          <a:bodyPr anchorCtr="0" anchor="b" bIns="46575" lIns="93175" rIns="93175" tIns="46575">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277" name="Shape 277"/>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293" name="Shape 293"/>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txBox="1"/>
          <p:nvPr>
            <p:ph idx="1" type="body"/>
          </p:nvPr>
        </p:nvSpPr>
        <p:spPr>
          <a:xfrm>
            <a:off x="701039" y="4415789"/>
            <a:ext cx="5608319" cy="4183379"/>
          </a:xfrm>
          <a:prstGeom prst="rect">
            <a:avLst/>
          </a:prstGeom>
        </p:spPr>
        <p:txBody>
          <a:bodyPr anchorCtr="0" anchor="t" bIns="91425" lIns="91425" rIns="91425" tIns="91425">
            <a:noAutofit/>
          </a:bodyPr>
          <a:lstStyle/>
          <a:p>
            <a:pPr lvl="0">
              <a:spcBef>
                <a:spcPts val="0"/>
              </a:spcBef>
              <a:buNone/>
            </a:pPr>
            <a:r>
              <a:t/>
            </a:r>
            <a:endParaRPr/>
          </a:p>
        </p:txBody>
      </p:sp>
      <p:sp>
        <p:nvSpPr>
          <p:cNvPr id="305" name="Shape 305"/>
          <p:cNvSpPr/>
          <p:nvPr>
            <p:ph idx="2" type="sldImg"/>
          </p:nvPr>
        </p:nvSpPr>
        <p:spPr>
          <a:xfrm>
            <a:off x="1181100" y="696912"/>
            <a:ext cx="4648199"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1.png"/><Relationship Id="rId3" Type="http://schemas.openxmlformats.org/officeDocument/2006/relationships/image" Target="../media/image02.png"/><Relationship Id="rId4" Type="http://schemas.openxmlformats.org/officeDocument/2006/relationships/image" Target="../media/image0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4"/>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7" name="Shape 17"/>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18" name="Shape 1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9" name="Shape 1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15" name="Shape 115"/>
        <p:cNvGrpSpPr/>
        <p:nvPr/>
      </p:nvGrpSpPr>
      <p:grpSpPr>
        <a:xfrm>
          <a:off x="0" y="0"/>
          <a:ext cx="0" cy="0"/>
          <a:chOff x="0" y="0"/>
          <a:chExt cx="0" cy="0"/>
        </a:xfrm>
      </p:grpSpPr>
      <p:sp>
        <p:nvSpPr>
          <p:cNvPr id="116" name="Shape 116"/>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7" name="Shape 117"/>
          <p:cNvSpPr txBox="1"/>
          <p:nvPr>
            <p:ph idx="1" type="body"/>
          </p:nvPr>
        </p:nvSpPr>
        <p:spPr>
          <a:xfrm rot="5400000">
            <a:off x="2309018" y="-251618"/>
            <a:ext cx="4525963" cy="82296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18" name="Shape 11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9" name="Shape 11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20" name="Shape 12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21" name="Shape 121"/>
        <p:cNvGrpSpPr/>
        <p:nvPr/>
      </p:nvGrpSpPr>
      <p:grpSpPr>
        <a:xfrm>
          <a:off x="0" y="0"/>
          <a:ext cx="0" cy="0"/>
          <a:chOff x="0" y="0"/>
          <a:chExt cx="0" cy="0"/>
        </a:xfrm>
      </p:grpSpPr>
      <p:sp>
        <p:nvSpPr>
          <p:cNvPr id="122" name="Shape 122"/>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3" name="Shape 123"/>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24" name="Shape 124"/>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25" name="Shape 125"/>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26" name="Shape 12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1" name="Shape 21"/>
        <p:cNvGrpSpPr/>
        <p:nvPr/>
      </p:nvGrpSpPr>
      <p:grpSpPr>
        <a:xfrm>
          <a:off x="0" y="0"/>
          <a:ext cx="0" cy="0"/>
          <a:chOff x="0" y="0"/>
          <a:chExt cx="0" cy="0"/>
        </a:xfrm>
      </p:grpSpPr>
      <p:sp>
        <p:nvSpPr>
          <p:cNvPr id="22" name="Shape 22"/>
          <p:cNvSpPr txBox="1"/>
          <p:nvPr>
            <p:ph type="title"/>
          </p:nvPr>
        </p:nvSpPr>
        <p:spPr>
          <a:xfrm>
            <a:off x="457200" y="274637"/>
            <a:ext cx="8229600" cy="9387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3" name="Shape 23"/>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Shape 24"/>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5" name="Shape 25"/>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6" name="Shape 2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grpSp>
        <p:nvGrpSpPr>
          <p:cNvPr id="27" name="Shape 27"/>
          <p:cNvGrpSpPr/>
          <p:nvPr/>
        </p:nvGrpSpPr>
        <p:grpSpPr>
          <a:xfrm>
            <a:off x="615041" y="1348812"/>
            <a:ext cx="7815524" cy="45718"/>
            <a:chOff x="615041" y="1295400"/>
            <a:chExt cx="6841276" cy="76199"/>
          </a:xfrm>
        </p:grpSpPr>
        <p:sp>
          <p:nvSpPr>
            <p:cNvPr id="28" name="Shape 28"/>
            <p:cNvSpPr/>
            <p:nvPr/>
          </p:nvSpPr>
          <p:spPr>
            <a:xfrm>
              <a:off x="1071716"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29" name="Shape 29"/>
            <p:cNvSpPr/>
            <p:nvPr/>
          </p:nvSpPr>
          <p:spPr>
            <a:xfrm>
              <a:off x="1528390"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0" name="Shape 30"/>
            <p:cNvSpPr/>
            <p:nvPr/>
          </p:nvSpPr>
          <p:spPr>
            <a:xfrm>
              <a:off x="198778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1" name="Shape 31"/>
            <p:cNvSpPr/>
            <p:nvPr/>
          </p:nvSpPr>
          <p:spPr>
            <a:xfrm>
              <a:off x="244445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2" name="Shape 32"/>
            <p:cNvSpPr/>
            <p:nvPr/>
          </p:nvSpPr>
          <p:spPr>
            <a:xfrm>
              <a:off x="615041"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3" name="Shape 33"/>
            <p:cNvSpPr/>
            <p:nvPr/>
          </p:nvSpPr>
          <p:spPr>
            <a:xfrm>
              <a:off x="1071190"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4" name="Shape 34"/>
            <p:cNvSpPr/>
            <p:nvPr/>
          </p:nvSpPr>
          <p:spPr>
            <a:xfrm>
              <a:off x="1527863"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5" name="Shape 35"/>
            <p:cNvSpPr/>
            <p:nvPr/>
          </p:nvSpPr>
          <p:spPr>
            <a:xfrm>
              <a:off x="198223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6" name="Shape 36"/>
            <p:cNvSpPr/>
            <p:nvPr/>
          </p:nvSpPr>
          <p:spPr>
            <a:xfrm>
              <a:off x="243890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7" name="Shape 37"/>
            <p:cNvSpPr/>
            <p:nvPr/>
          </p:nvSpPr>
          <p:spPr>
            <a:xfrm>
              <a:off x="2896634"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8" name="Shape 38"/>
            <p:cNvSpPr/>
            <p:nvPr/>
          </p:nvSpPr>
          <p:spPr>
            <a:xfrm>
              <a:off x="3352782"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9" name="Shape 39"/>
            <p:cNvSpPr/>
            <p:nvPr/>
          </p:nvSpPr>
          <p:spPr>
            <a:xfrm>
              <a:off x="3809457"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0" name="Shape 40"/>
            <p:cNvSpPr/>
            <p:nvPr/>
          </p:nvSpPr>
          <p:spPr>
            <a:xfrm>
              <a:off x="4263828"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1" name="Shape 41"/>
            <p:cNvSpPr/>
            <p:nvPr/>
          </p:nvSpPr>
          <p:spPr>
            <a:xfrm>
              <a:off x="4720501"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2" name="Shape 42"/>
            <p:cNvSpPr/>
            <p:nvPr/>
          </p:nvSpPr>
          <p:spPr>
            <a:xfrm>
              <a:off x="5175251"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3" name="Shape 43"/>
            <p:cNvSpPr/>
            <p:nvPr/>
          </p:nvSpPr>
          <p:spPr>
            <a:xfrm>
              <a:off x="5631400"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4" name="Shape 44"/>
            <p:cNvSpPr/>
            <p:nvPr/>
          </p:nvSpPr>
          <p:spPr>
            <a:xfrm>
              <a:off x="6088073"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5" name="Shape 45"/>
            <p:cNvSpPr/>
            <p:nvPr/>
          </p:nvSpPr>
          <p:spPr>
            <a:xfrm>
              <a:off x="654244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6" name="Shape 46"/>
            <p:cNvSpPr/>
            <p:nvPr/>
          </p:nvSpPr>
          <p:spPr>
            <a:xfrm>
              <a:off x="699911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grpSp>
      <p:grpSp>
        <p:nvGrpSpPr>
          <p:cNvPr id="47" name="Shape 47"/>
          <p:cNvGrpSpPr/>
          <p:nvPr/>
        </p:nvGrpSpPr>
        <p:grpSpPr>
          <a:xfrm>
            <a:off x="767441" y="6315090"/>
            <a:ext cx="7815524" cy="18287"/>
            <a:chOff x="615041" y="1295400"/>
            <a:chExt cx="6841276" cy="76199"/>
          </a:xfrm>
        </p:grpSpPr>
        <p:sp>
          <p:nvSpPr>
            <p:cNvPr id="48" name="Shape 48"/>
            <p:cNvSpPr/>
            <p:nvPr/>
          </p:nvSpPr>
          <p:spPr>
            <a:xfrm>
              <a:off x="1071716"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9" name="Shape 49"/>
            <p:cNvSpPr/>
            <p:nvPr/>
          </p:nvSpPr>
          <p:spPr>
            <a:xfrm>
              <a:off x="1528390"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0" name="Shape 50"/>
            <p:cNvSpPr/>
            <p:nvPr/>
          </p:nvSpPr>
          <p:spPr>
            <a:xfrm>
              <a:off x="198778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1" name="Shape 51"/>
            <p:cNvSpPr/>
            <p:nvPr/>
          </p:nvSpPr>
          <p:spPr>
            <a:xfrm>
              <a:off x="244445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2" name="Shape 52"/>
            <p:cNvSpPr/>
            <p:nvPr/>
          </p:nvSpPr>
          <p:spPr>
            <a:xfrm>
              <a:off x="615041"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3" name="Shape 53"/>
            <p:cNvSpPr/>
            <p:nvPr/>
          </p:nvSpPr>
          <p:spPr>
            <a:xfrm>
              <a:off x="1071190"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4" name="Shape 54"/>
            <p:cNvSpPr/>
            <p:nvPr/>
          </p:nvSpPr>
          <p:spPr>
            <a:xfrm>
              <a:off x="1527863"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5" name="Shape 55"/>
            <p:cNvSpPr/>
            <p:nvPr/>
          </p:nvSpPr>
          <p:spPr>
            <a:xfrm>
              <a:off x="198223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6" name="Shape 56"/>
            <p:cNvSpPr/>
            <p:nvPr/>
          </p:nvSpPr>
          <p:spPr>
            <a:xfrm>
              <a:off x="243890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7" name="Shape 57"/>
            <p:cNvSpPr/>
            <p:nvPr/>
          </p:nvSpPr>
          <p:spPr>
            <a:xfrm>
              <a:off x="2896634"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8" name="Shape 58"/>
            <p:cNvSpPr/>
            <p:nvPr/>
          </p:nvSpPr>
          <p:spPr>
            <a:xfrm>
              <a:off x="3352782"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59" name="Shape 59"/>
            <p:cNvSpPr/>
            <p:nvPr/>
          </p:nvSpPr>
          <p:spPr>
            <a:xfrm>
              <a:off x="3809457"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0" name="Shape 60"/>
            <p:cNvSpPr/>
            <p:nvPr/>
          </p:nvSpPr>
          <p:spPr>
            <a:xfrm>
              <a:off x="4263828"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1" name="Shape 61"/>
            <p:cNvSpPr/>
            <p:nvPr/>
          </p:nvSpPr>
          <p:spPr>
            <a:xfrm>
              <a:off x="4720501"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2" name="Shape 62"/>
            <p:cNvSpPr/>
            <p:nvPr/>
          </p:nvSpPr>
          <p:spPr>
            <a:xfrm>
              <a:off x="5175251"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3" name="Shape 63"/>
            <p:cNvSpPr/>
            <p:nvPr/>
          </p:nvSpPr>
          <p:spPr>
            <a:xfrm>
              <a:off x="5631400"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4" name="Shape 64"/>
            <p:cNvSpPr/>
            <p:nvPr/>
          </p:nvSpPr>
          <p:spPr>
            <a:xfrm>
              <a:off x="6088073"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5" name="Shape 65"/>
            <p:cNvSpPr/>
            <p:nvPr/>
          </p:nvSpPr>
          <p:spPr>
            <a:xfrm>
              <a:off x="654244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6" name="Shape 66"/>
            <p:cNvSpPr/>
            <p:nvPr/>
          </p:nvSpPr>
          <p:spPr>
            <a:xfrm>
              <a:off x="699911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grpSp>
      <p:pic>
        <p:nvPicPr>
          <p:cNvPr id="67" name="Shape 67"/>
          <p:cNvPicPr preferRelativeResize="0"/>
          <p:nvPr/>
        </p:nvPicPr>
        <p:blipFill rotWithShape="1">
          <a:blip r:embed="rId2">
            <a:alphaModFix/>
          </a:blip>
          <a:srcRect b="0" l="0" r="0" t="0"/>
          <a:stretch/>
        </p:blipFill>
        <p:spPr>
          <a:xfrm>
            <a:off x="1327299" y="6416358"/>
            <a:ext cx="338871" cy="297642"/>
          </a:xfrm>
          <a:prstGeom prst="rect">
            <a:avLst/>
          </a:prstGeom>
          <a:noFill/>
          <a:ln>
            <a:noFill/>
          </a:ln>
        </p:spPr>
      </p:pic>
      <p:pic>
        <p:nvPicPr>
          <p:cNvPr descr="http://www.inist.org/Content/Images/inist-Kopia.png" id="68" name="Shape 68"/>
          <p:cNvPicPr preferRelativeResize="0"/>
          <p:nvPr/>
        </p:nvPicPr>
        <p:blipFill rotWithShape="1">
          <a:blip r:embed="rId3">
            <a:alphaModFix/>
          </a:blip>
          <a:srcRect b="0" l="0" r="0" t="0"/>
          <a:stretch/>
        </p:blipFill>
        <p:spPr>
          <a:xfrm>
            <a:off x="1803750" y="6424412"/>
            <a:ext cx="474564" cy="231285"/>
          </a:xfrm>
          <a:prstGeom prst="rect">
            <a:avLst/>
          </a:prstGeom>
          <a:noFill/>
          <a:ln>
            <a:noFill/>
          </a:ln>
        </p:spPr>
      </p:pic>
      <p:pic>
        <p:nvPicPr>
          <p:cNvPr descr="http://www.engr.sjsu.edu/smssv/img/header-bg.png" id="69" name="Shape 69"/>
          <p:cNvPicPr preferRelativeResize="0"/>
          <p:nvPr/>
        </p:nvPicPr>
        <p:blipFill rotWithShape="1">
          <a:blip r:embed="rId4">
            <a:alphaModFix/>
          </a:blip>
          <a:srcRect b="3381" l="4842" r="68945" t="8967"/>
          <a:stretch/>
        </p:blipFill>
        <p:spPr>
          <a:xfrm>
            <a:off x="7463479" y="6356219"/>
            <a:ext cx="336625" cy="3605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70" name="Shape 70"/>
        <p:cNvGrpSpPr/>
        <p:nvPr/>
      </p:nvGrpSpPr>
      <p:grpSpPr>
        <a:xfrm>
          <a:off x="0" y="0"/>
          <a:ext cx="0" cy="0"/>
          <a:chOff x="0" y="0"/>
          <a:chExt cx="0" cy="0"/>
        </a:xfrm>
      </p:grpSpPr>
      <p:sp>
        <p:nvSpPr>
          <p:cNvPr id="71" name="Shape 71"/>
          <p:cNvSpPr txBox="1"/>
          <p:nvPr>
            <p:ph type="title"/>
          </p:nvPr>
        </p:nvSpPr>
        <p:spPr>
          <a:xfrm>
            <a:off x="722312" y="4406900"/>
            <a:ext cx="7772400" cy="1362075"/>
          </a:xfrm>
          <a:prstGeom prst="rect">
            <a:avLst/>
          </a:prstGeom>
          <a:noFill/>
          <a:ln>
            <a:noFill/>
          </a:ln>
        </p:spPr>
        <p:txBody>
          <a:bodyPr anchorCtr="0" anchor="t" bIns="91425" lIns="91425" rIns="91425" tIns="91425"/>
          <a:lstStyle>
            <a:lvl1pPr indent="0" lvl="0" marL="0" marR="0" rtl="0" algn="l">
              <a:spcBef>
                <a:spcPts val="0"/>
              </a:spcBef>
              <a:buClr>
                <a:schemeClr val="dk1"/>
              </a:buClr>
              <a:buFont typeface="Calibri"/>
              <a:buNone/>
              <a:defRPr b="1" i="0" sz="4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2" name="Shape 72"/>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lvl="0" marL="0" marR="0" rtl="0" algn="l">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73" name="Shape 73"/>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4" name="Shape 74"/>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5" name="Shape 7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6" name="Shape 76"/>
        <p:cNvGrpSpPr/>
        <p:nvPr/>
      </p:nvGrpSpPr>
      <p:grpSpPr>
        <a:xfrm>
          <a:off x="0" y="0"/>
          <a:ext cx="0" cy="0"/>
          <a:chOff x="0" y="0"/>
          <a:chExt cx="0" cy="0"/>
        </a:xfrm>
      </p:grpSpPr>
      <p:sp>
        <p:nvSpPr>
          <p:cNvPr id="77" name="Shape 77"/>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8" name="Shape 78"/>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Shape 80"/>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1" name="Shape 81"/>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3" name="Shape 83"/>
        <p:cNvGrpSpPr/>
        <p:nvPr/>
      </p:nvGrpSpPr>
      <p:grpSpPr>
        <a:xfrm>
          <a:off x="0" y="0"/>
          <a:ext cx="0" cy="0"/>
          <a:chOff x="0" y="0"/>
          <a:chExt cx="0" cy="0"/>
        </a:xfrm>
      </p:grpSpPr>
      <p:sp>
        <p:nvSpPr>
          <p:cNvPr id="84" name="Shape 84"/>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5" name="Shape 85"/>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86" name="Shape 86"/>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87" name="Shape 87"/>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lvl="0" marL="0" marR="0" rtl="0" algn="l">
              <a:spcBef>
                <a:spcPts val="480"/>
              </a:spcBef>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88" name="Shape 88"/>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89" name="Shape 8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0" name="Shape 9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1" name="Shape 9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2" name="Shape 92"/>
        <p:cNvGrpSpPr/>
        <p:nvPr/>
      </p:nvGrpSpPr>
      <p:grpSpPr>
        <a:xfrm>
          <a:off x="0" y="0"/>
          <a:ext cx="0" cy="0"/>
          <a:chOff x="0" y="0"/>
          <a:chExt cx="0" cy="0"/>
        </a:xfrm>
      </p:grpSpPr>
      <p:sp>
        <p:nvSpPr>
          <p:cNvPr id="93" name="Shape 9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4" name="Shape 94"/>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5" name="Shape 95"/>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6" name="Shape 9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7" name="Shape 97"/>
        <p:cNvGrpSpPr/>
        <p:nvPr/>
      </p:nvGrpSpPr>
      <p:grpSpPr>
        <a:xfrm>
          <a:off x="0" y="0"/>
          <a:ext cx="0" cy="0"/>
          <a:chOff x="0" y="0"/>
          <a:chExt cx="0" cy="0"/>
        </a:xfrm>
      </p:grpSpPr>
      <p:sp>
        <p:nvSpPr>
          <p:cNvPr id="98" name="Shape 9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9" name="Shape 9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00" name="Shape 10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01" name="Shape 101"/>
        <p:cNvGrpSpPr/>
        <p:nvPr/>
      </p:nvGrpSpPr>
      <p:grpSpPr>
        <a:xfrm>
          <a:off x="0" y="0"/>
          <a:ext cx="0" cy="0"/>
          <a:chOff x="0" y="0"/>
          <a:chExt cx="0" cy="0"/>
        </a:xfrm>
      </p:grpSpPr>
      <p:sp>
        <p:nvSpPr>
          <p:cNvPr id="102" name="Shape 102"/>
          <p:cNvSpPr txBox="1"/>
          <p:nvPr>
            <p:ph type="title"/>
          </p:nvPr>
        </p:nvSpPr>
        <p:spPr>
          <a:xfrm>
            <a:off x="457200" y="273050"/>
            <a:ext cx="3008313" cy="1162049"/>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03" name="Shape 103"/>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Shape 104"/>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105" name="Shape 10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06" name="Shape 10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07" name="Shape 10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08" name="Shape 108"/>
        <p:cNvGrpSpPr/>
        <p:nvPr/>
      </p:nvGrpSpPr>
      <p:grpSpPr>
        <a:xfrm>
          <a:off x="0" y="0"/>
          <a:ext cx="0" cy="0"/>
          <a:chOff x="0" y="0"/>
          <a:chExt cx="0" cy="0"/>
        </a:xfrm>
      </p:grpSpPr>
      <p:sp>
        <p:nvSpPr>
          <p:cNvPr id="109" name="Shape 109"/>
          <p:cNvSpPr txBox="1"/>
          <p:nvPr>
            <p:ph type="title"/>
          </p:nvPr>
        </p:nvSpPr>
        <p:spPr>
          <a:xfrm>
            <a:off x="1792288" y="4800600"/>
            <a:ext cx="5486399" cy="566737"/>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1" i="0" sz="20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0" name="Shape 110"/>
          <p:cNvSpPr/>
          <p:nvPr>
            <p:ph idx="2" type="pic"/>
          </p:nvPr>
        </p:nvSpPr>
        <p:spPr>
          <a:xfrm>
            <a:off x="1792288" y="612775"/>
            <a:ext cx="5486399" cy="4114800"/>
          </a:xfrm>
          <a:prstGeom prst="rect">
            <a:avLst/>
          </a:prstGeom>
          <a:noFill/>
          <a:ln>
            <a:noFill/>
          </a:ln>
        </p:spPr>
        <p:txBody>
          <a:bodyPr anchorCtr="0" anchor="t" bIns="91425" lIns="91425" rIns="91425" tIns="91425"/>
          <a:lstStyle>
            <a:lvl1pPr indent="0" lvl="0" marL="0" marR="0" rtl="0" algn="l">
              <a:spcBef>
                <a:spcPts val="640"/>
              </a:spcBef>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111" name="Shape 111"/>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lvl="0" marL="0" marR="0" rtl="0" algn="l">
              <a:spcBef>
                <a:spcPts val="280"/>
              </a:spcBef>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112" name="Shape 11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3" name="Shape 1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4" name="Shape 11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 name="Shape 11"/>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lvl="0" marL="342900" marR="0" rtl="0" algn="l">
              <a:spcBef>
                <a:spcPts val="640"/>
              </a:spcBef>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4" name="Shape 1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4.png"/><Relationship Id="rId4" Type="http://schemas.openxmlformats.org/officeDocument/2006/relationships/image" Target="../media/image03.png"/><Relationship Id="rId5" Type="http://schemas.openxmlformats.org/officeDocument/2006/relationships/image" Target="../media/image0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24.jpg"/><Relationship Id="rId5"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32.jpg"/><Relationship Id="rId5"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hyperlink" Target="https://www.nytimes.com/2016/01/15/business/us-proposes-spending-4-billion-on-self-driving-cars.html?_r=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3.jpg"/><Relationship Id="rId13" Type="http://schemas.openxmlformats.org/officeDocument/2006/relationships/image" Target="../media/image56.png"/><Relationship Id="rId12" Type="http://schemas.openxmlformats.org/officeDocument/2006/relationships/image" Target="../media/image49.gif"/><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45.jpg"/><Relationship Id="rId9" Type="http://schemas.openxmlformats.org/officeDocument/2006/relationships/image" Target="../media/image61.png"/><Relationship Id="rId15" Type="http://schemas.openxmlformats.org/officeDocument/2006/relationships/image" Target="../media/image57.jpg"/><Relationship Id="rId14" Type="http://schemas.openxmlformats.org/officeDocument/2006/relationships/image" Target="../media/image55.png"/><Relationship Id="rId17" Type="http://schemas.openxmlformats.org/officeDocument/2006/relationships/image" Target="../media/image64.png"/><Relationship Id="rId16" Type="http://schemas.openxmlformats.org/officeDocument/2006/relationships/image" Target="../media/image60.png"/><Relationship Id="rId5" Type="http://schemas.openxmlformats.org/officeDocument/2006/relationships/image" Target="../media/image46.jpg"/><Relationship Id="rId19" Type="http://schemas.openxmlformats.org/officeDocument/2006/relationships/image" Target="../media/image59.png"/><Relationship Id="rId6" Type="http://schemas.openxmlformats.org/officeDocument/2006/relationships/image" Target="../media/image48.png"/><Relationship Id="rId18" Type="http://schemas.openxmlformats.org/officeDocument/2006/relationships/image" Target="../media/image58.jpg"/><Relationship Id="rId7" Type="http://schemas.openxmlformats.org/officeDocument/2006/relationships/image" Target="../media/image50.gif"/><Relationship Id="rId8"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mailto:burford.furman@sjsu.edu" TargetMode="External"/><Relationship Id="rId4" Type="http://schemas.openxmlformats.org/officeDocument/2006/relationships/hyperlink" Target="mailto:EJHagstrom@hotmail.com" TargetMode="External"/><Relationship Id="rId9" Type="http://schemas.openxmlformats.org/officeDocument/2006/relationships/hyperlink" Target="http://transweb.sjsu.edu/project/1227.html" TargetMode="External"/><Relationship Id="rId5" Type="http://schemas.openxmlformats.org/officeDocument/2006/relationships/hyperlink" Target="http://www.engr.sjsu.edu/smssv/" TargetMode="External"/><Relationship Id="rId6" Type="http://schemas.openxmlformats.org/officeDocument/2006/relationships/hyperlink" Target="http://spartansuperway.blogspot.com/" TargetMode="External"/><Relationship Id="rId7" Type="http://schemas.openxmlformats.org/officeDocument/2006/relationships/hyperlink" Target="http://podcarcity.org/" TargetMode="External"/><Relationship Id="rId8" Type="http://schemas.openxmlformats.org/officeDocument/2006/relationships/hyperlink" Target="http://www.inist.org/librar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09.jpg"/><Relationship Id="rId5" Type="http://schemas.openxmlformats.org/officeDocument/2006/relationships/image" Target="../media/image08.jpg"/><Relationship Id="rId6" Type="http://schemas.openxmlformats.org/officeDocument/2006/relationships/image" Target="../media/image06.jpg"/><Relationship Id="rId7" Type="http://schemas.openxmlformats.org/officeDocument/2006/relationships/image" Target="../media/image21.jpg"/><Relationship Id="rId8" Type="http://schemas.openxmlformats.org/officeDocument/2006/relationships/image" Target="../media/image0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4.jpg"/><Relationship Id="rId5" Type="http://schemas.openxmlformats.org/officeDocument/2006/relationships/image" Target="../media/image16.png"/><Relationship Id="rId6" Type="http://schemas.openxmlformats.org/officeDocument/2006/relationships/image" Target="../media/image17.jpg"/><Relationship Id="rId7"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19.jpg"/><Relationship Id="rId5"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sp>
        <p:nvSpPr>
          <p:cNvPr id="132" name="Shape 132"/>
          <p:cNvSpPr txBox="1"/>
          <p:nvPr>
            <p:ph type="ctrTitle"/>
          </p:nvPr>
        </p:nvSpPr>
        <p:spPr>
          <a:xfrm>
            <a:off x="367645" y="2016125"/>
            <a:ext cx="8239025" cy="1470024"/>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3100" u="sng" cap="none" strike="noStrike">
                <a:solidFill>
                  <a:schemeClr val="dk1"/>
                </a:solidFill>
                <a:latin typeface="Calibri"/>
                <a:ea typeface="Calibri"/>
                <a:cs typeface="Calibri"/>
                <a:sym typeface="Calibri"/>
              </a:rPr>
              <a:t>S</a:t>
            </a:r>
            <a:r>
              <a:rPr b="0" i="0" lang="en-US" sz="3100" u="none" cap="none" strike="noStrike">
                <a:solidFill>
                  <a:schemeClr val="dk1"/>
                </a:solidFill>
                <a:latin typeface="Calibri"/>
                <a:ea typeface="Calibri"/>
                <a:cs typeface="Calibri"/>
                <a:sym typeface="Calibri"/>
              </a:rPr>
              <a:t>olar </a:t>
            </a:r>
            <a:r>
              <a:rPr b="0" i="0" lang="en-US" sz="3100" u="sng" cap="none" strike="noStrike">
                <a:solidFill>
                  <a:schemeClr val="dk1"/>
                </a:solidFill>
                <a:latin typeface="Calibri"/>
                <a:ea typeface="Calibri"/>
                <a:cs typeface="Calibri"/>
                <a:sym typeface="Calibri"/>
              </a:rPr>
              <a:t>P</a:t>
            </a:r>
            <a:r>
              <a:rPr b="0" i="0" lang="en-US" sz="3100" u="none" cap="none" strike="noStrike">
                <a:solidFill>
                  <a:schemeClr val="dk1"/>
                </a:solidFill>
                <a:latin typeface="Calibri"/>
                <a:ea typeface="Calibri"/>
                <a:cs typeface="Calibri"/>
                <a:sym typeface="Calibri"/>
              </a:rPr>
              <a:t>owered </a:t>
            </a:r>
            <a:r>
              <a:rPr b="0" i="0" lang="en-US" sz="3100" u="sng" cap="none" strike="noStrike">
                <a:solidFill>
                  <a:schemeClr val="dk1"/>
                </a:solidFill>
                <a:latin typeface="Calibri"/>
                <a:ea typeface="Calibri"/>
                <a:cs typeface="Calibri"/>
                <a:sym typeface="Calibri"/>
              </a:rPr>
              <a:t>A</a:t>
            </a:r>
            <a:r>
              <a:rPr b="0" i="0" lang="en-US" sz="3100" u="none" cap="none" strike="noStrike">
                <a:solidFill>
                  <a:schemeClr val="dk1"/>
                </a:solidFill>
                <a:latin typeface="Calibri"/>
                <a:ea typeface="Calibri"/>
                <a:cs typeface="Calibri"/>
                <a:sym typeface="Calibri"/>
              </a:rPr>
              <a:t>utomated </a:t>
            </a:r>
            <a:r>
              <a:rPr b="0" i="0" lang="en-US" sz="3100" u="sng" cap="none" strike="noStrike">
                <a:solidFill>
                  <a:schemeClr val="dk1"/>
                </a:solidFill>
                <a:latin typeface="Calibri"/>
                <a:ea typeface="Calibri"/>
                <a:cs typeface="Calibri"/>
                <a:sym typeface="Calibri"/>
              </a:rPr>
              <a:t>R</a:t>
            </a:r>
            <a:r>
              <a:rPr b="0" i="0" lang="en-US" sz="3100" u="none" cap="none" strike="noStrike">
                <a:solidFill>
                  <a:schemeClr val="dk1"/>
                </a:solidFill>
                <a:latin typeface="Calibri"/>
                <a:ea typeface="Calibri"/>
                <a:cs typeface="Calibri"/>
                <a:sym typeface="Calibri"/>
              </a:rPr>
              <a:t>apid </a:t>
            </a:r>
            <a:r>
              <a:rPr b="0" i="0" lang="en-US" sz="3100" u="sng" cap="none" strike="noStrike">
                <a:solidFill>
                  <a:schemeClr val="dk1"/>
                </a:solidFill>
                <a:latin typeface="Calibri"/>
                <a:ea typeface="Calibri"/>
                <a:cs typeface="Calibri"/>
                <a:sym typeface="Calibri"/>
              </a:rPr>
              <a:t>T</a:t>
            </a:r>
            <a:r>
              <a:rPr b="0" i="0" lang="en-US" sz="3100" u="none" cap="none" strike="noStrike">
                <a:solidFill>
                  <a:schemeClr val="dk1"/>
                </a:solidFill>
                <a:latin typeface="Calibri"/>
                <a:ea typeface="Calibri"/>
                <a:cs typeface="Calibri"/>
                <a:sym typeface="Calibri"/>
              </a:rPr>
              <a:t>ransit </a:t>
            </a:r>
            <a:r>
              <a:rPr b="0" i="0" lang="en-US" sz="3100" u="sng" cap="none" strike="noStrike">
                <a:solidFill>
                  <a:schemeClr val="dk1"/>
                </a:solidFill>
                <a:latin typeface="Calibri"/>
                <a:ea typeface="Calibri"/>
                <a:cs typeface="Calibri"/>
                <a:sym typeface="Calibri"/>
              </a:rPr>
              <a:t>A</a:t>
            </a:r>
            <a:r>
              <a:rPr b="0" i="0" lang="en-US" sz="3100" u="none" cap="none" strike="noStrike">
                <a:solidFill>
                  <a:schemeClr val="dk1"/>
                </a:solidFill>
                <a:latin typeface="Calibri"/>
                <a:ea typeface="Calibri"/>
                <a:cs typeface="Calibri"/>
                <a:sym typeface="Calibri"/>
              </a:rPr>
              <a:t>scendant </a:t>
            </a:r>
            <a:r>
              <a:rPr b="0" i="0" lang="en-US" sz="3100" u="sng" cap="none" strike="noStrike">
                <a:solidFill>
                  <a:schemeClr val="dk1"/>
                </a:solidFill>
                <a:latin typeface="Calibri"/>
                <a:ea typeface="Calibri"/>
                <a:cs typeface="Calibri"/>
                <a:sym typeface="Calibri"/>
              </a:rPr>
              <a:t>N</a:t>
            </a:r>
            <a:r>
              <a:rPr b="0" i="0" lang="en-US" sz="3100" u="none" cap="none" strike="noStrike">
                <a:solidFill>
                  <a:schemeClr val="dk1"/>
                </a:solidFill>
                <a:latin typeface="Calibri"/>
                <a:ea typeface="Calibri"/>
                <a:cs typeface="Calibri"/>
                <a:sym typeface="Calibri"/>
              </a:rPr>
              <a:t>etworks (SPARTAN) -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a new mode of sustainable transportation</a:t>
            </a:r>
          </a:p>
        </p:txBody>
      </p:sp>
      <p:sp>
        <p:nvSpPr>
          <p:cNvPr id="133" name="Shape 133"/>
          <p:cNvSpPr txBox="1"/>
          <p:nvPr>
            <p:ph idx="1" type="subTitle"/>
          </p:nvPr>
        </p:nvSpPr>
        <p:spPr>
          <a:xfrm>
            <a:off x="854162" y="3733800"/>
            <a:ext cx="7554370" cy="2041551"/>
          </a:xfrm>
          <a:prstGeom prst="rect">
            <a:avLst/>
          </a:prstGeom>
          <a:noFill/>
          <a:ln>
            <a:noFill/>
          </a:ln>
        </p:spPr>
        <p:txBody>
          <a:bodyPr anchorCtr="0" anchor="t" bIns="45700" lIns="91425" rIns="91425" tIns="45700">
            <a:noAutofit/>
          </a:bodyPr>
          <a:lstStyle/>
          <a:p>
            <a:pPr indent="0" lvl="0" marL="0" marR="0" rtl="0" algn="ctr">
              <a:lnSpc>
                <a:spcPct val="90000"/>
              </a:lnSpc>
              <a:spcBef>
                <a:spcPts val="0"/>
              </a:spcBef>
              <a:spcAft>
                <a:spcPts val="0"/>
              </a:spcAft>
              <a:buClr>
                <a:schemeClr val="dk1"/>
              </a:buClr>
              <a:buSzPct val="25000"/>
              <a:buFont typeface="Arial"/>
              <a:buNone/>
            </a:pPr>
            <a:r>
              <a:rPr b="0" i="0" lang="en-US" sz="2800" u="none" cap="none" strike="noStrike">
                <a:solidFill>
                  <a:schemeClr val="dk1"/>
                </a:solidFill>
                <a:latin typeface="Calibri"/>
                <a:ea typeface="Calibri"/>
                <a:cs typeface="Calibri"/>
                <a:sym typeface="Calibri"/>
              </a:rPr>
              <a:t>BJ Furman</a:t>
            </a:r>
          </a:p>
          <a:p>
            <a:pPr indent="0" lvl="0" marL="0" marR="0" rtl="0" algn="ctr">
              <a:lnSpc>
                <a:spcPct val="90000"/>
              </a:lnSpc>
              <a:spcBef>
                <a:spcPts val="480"/>
              </a:spcBef>
              <a:spcAft>
                <a:spcPts val="0"/>
              </a:spcAft>
              <a:buClr>
                <a:schemeClr val="dk1"/>
              </a:buClr>
              <a:buSzPct val="25000"/>
              <a:buFont typeface="Arial"/>
              <a:buNone/>
            </a:pPr>
            <a:r>
              <a:rPr b="0" i="0" lang="en-US" sz="2400" u="none" cap="none" strike="noStrike">
                <a:solidFill>
                  <a:schemeClr val="dk1"/>
                </a:solidFill>
                <a:latin typeface="Calibri"/>
                <a:ea typeface="Calibri"/>
                <a:cs typeface="Calibri"/>
                <a:sym typeface="Calibri"/>
              </a:rPr>
              <a:t>SJSU Mechanical Engineering</a:t>
            </a:r>
          </a:p>
          <a:p>
            <a:pPr indent="0" lvl="0" marL="0" marR="0" rtl="0" algn="ctr">
              <a:lnSpc>
                <a:spcPct val="90000"/>
              </a:lnSpc>
              <a:spcBef>
                <a:spcPts val="400"/>
              </a:spcBef>
              <a:spcAft>
                <a:spcPts val="0"/>
              </a:spcAft>
              <a:buClr>
                <a:schemeClr val="dk1"/>
              </a:buClr>
              <a:buSzPct val="25000"/>
              <a:buFont typeface="Arial"/>
              <a:buNone/>
            </a:pPr>
            <a:r>
              <a:rPr b="0" i="0" lang="en-US" sz="2000" u="none" cap="none" strike="noStrike">
                <a:solidFill>
                  <a:schemeClr val="dk1"/>
                </a:solidFill>
                <a:latin typeface="Calibri"/>
                <a:ea typeface="Calibri"/>
                <a:cs typeface="Calibri"/>
                <a:sym typeface="Calibri"/>
              </a:rPr>
              <a:t>In partnership with the</a:t>
            </a:r>
          </a:p>
          <a:p>
            <a:pPr indent="0" lvl="0" marL="0" marR="0" rtl="0" algn="ctr">
              <a:lnSpc>
                <a:spcPct val="90000"/>
              </a:lnSpc>
              <a:spcBef>
                <a:spcPts val="400"/>
              </a:spcBef>
              <a:spcAft>
                <a:spcPts val="0"/>
              </a:spcAft>
              <a:buClr>
                <a:schemeClr val="dk1"/>
              </a:buClr>
              <a:buSzPct val="25000"/>
              <a:buFont typeface="Arial"/>
              <a:buNone/>
            </a:pPr>
            <a:r>
              <a:rPr b="0" i="0" lang="en-US" sz="2000" u="none" cap="none" strike="noStrike">
                <a:solidFill>
                  <a:schemeClr val="dk1"/>
                </a:solidFill>
                <a:latin typeface="Calibri"/>
                <a:ea typeface="Calibri"/>
                <a:cs typeface="Calibri"/>
                <a:sym typeface="Calibri"/>
              </a:rPr>
              <a:t>International Institute of Sustainable Transportation (INIST)</a:t>
            </a:r>
          </a:p>
          <a:p>
            <a:pPr indent="0" lvl="0" marL="0" marR="0" rtl="0" algn="ctr">
              <a:lnSpc>
                <a:spcPct val="90000"/>
              </a:lnSpc>
              <a:spcBef>
                <a:spcPts val="400"/>
              </a:spcBef>
              <a:buClr>
                <a:schemeClr val="dk1"/>
              </a:buClr>
              <a:buSzPct val="25000"/>
              <a:buFont typeface="Arial"/>
              <a:buNone/>
            </a:pPr>
            <a:r>
              <a:rPr b="0" i="0" lang="en-US" sz="2000" u="none" cap="none" strike="noStrike">
                <a:solidFill>
                  <a:schemeClr val="dk1"/>
                </a:solidFill>
                <a:latin typeface="Calibri"/>
                <a:ea typeface="Calibri"/>
                <a:cs typeface="Calibri"/>
                <a:sym typeface="Calibri"/>
              </a:rPr>
              <a:t>29MAR2017</a:t>
            </a:r>
          </a:p>
        </p:txBody>
      </p:sp>
      <p:grpSp>
        <p:nvGrpSpPr>
          <p:cNvPr id="134" name="Shape 134"/>
          <p:cNvGrpSpPr/>
          <p:nvPr/>
        </p:nvGrpSpPr>
        <p:grpSpPr>
          <a:xfrm>
            <a:off x="593008" y="3520073"/>
            <a:ext cx="7815524" cy="45718"/>
            <a:chOff x="615041" y="1295400"/>
            <a:chExt cx="6841276" cy="76199"/>
          </a:xfrm>
        </p:grpSpPr>
        <p:sp>
          <p:nvSpPr>
            <p:cNvPr id="135" name="Shape 135"/>
            <p:cNvSpPr/>
            <p:nvPr/>
          </p:nvSpPr>
          <p:spPr>
            <a:xfrm>
              <a:off x="1071716"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6" name="Shape 136"/>
            <p:cNvSpPr/>
            <p:nvPr/>
          </p:nvSpPr>
          <p:spPr>
            <a:xfrm>
              <a:off x="1528390"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7" name="Shape 137"/>
            <p:cNvSpPr/>
            <p:nvPr/>
          </p:nvSpPr>
          <p:spPr>
            <a:xfrm>
              <a:off x="198778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8" name="Shape 138"/>
            <p:cNvSpPr/>
            <p:nvPr/>
          </p:nvSpPr>
          <p:spPr>
            <a:xfrm>
              <a:off x="244445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9" name="Shape 139"/>
            <p:cNvSpPr/>
            <p:nvPr/>
          </p:nvSpPr>
          <p:spPr>
            <a:xfrm>
              <a:off x="615041"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0" name="Shape 140"/>
            <p:cNvSpPr/>
            <p:nvPr/>
          </p:nvSpPr>
          <p:spPr>
            <a:xfrm>
              <a:off x="1071190"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1" name="Shape 141"/>
            <p:cNvSpPr/>
            <p:nvPr/>
          </p:nvSpPr>
          <p:spPr>
            <a:xfrm>
              <a:off x="1527863"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2" name="Shape 142"/>
            <p:cNvSpPr/>
            <p:nvPr/>
          </p:nvSpPr>
          <p:spPr>
            <a:xfrm>
              <a:off x="198223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3" name="Shape 143"/>
            <p:cNvSpPr/>
            <p:nvPr/>
          </p:nvSpPr>
          <p:spPr>
            <a:xfrm>
              <a:off x="243890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4" name="Shape 144"/>
            <p:cNvSpPr/>
            <p:nvPr/>
          </p:nvSpPr>
          <p:spPr>
            <a:xfrm>
              <a:off x="2896634"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5" name="Shape 145"/>
            <p:cNvSpPr/>
            <p:nvPr/>
          </p:nvSpPr>
          <p:spPr>
            <a:xfrm>
              <a:off x="3352782"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6" name="Shape 146"/>
            <p:cNvSpPr/>
            <p:nvPr/>
          </p:nvSpPr>
          <p:spPr>
            <a:xfrm>
              <a:off x="3809457"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7" name="Shape 147"/>
            <p:cNvSpPr/>
            <p:nvPr/>
          </p:nvSpPr>
          <p:spPr>
            <a:xfrm>
              <a:off x="4263828"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8" name="Shape 148"/>
            <p:cNvSpPr/>
            <p:nvPr/>
          </p:nvSpPr>
          <p:spPr>
            <a:xfrm>
              <a:off x="4720501"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9" name="Shape 149"/>
            <p:cNvSpPr/>
            <p:nvPr/>
          </p:nvSpPr>
          <p:spPr>
            <a:xfrm>
              <a:off x="5175251" y="1295400"/>
              <a:ext cx="457200" cy="76199"/>
            </a:xfrm>
            <a:prstGeom prst="rect">
              <a:avLst/>
            </a:prstGeom>
            <a:solidFill>
              <a:srgbClr val="FFC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50" name="Shape 150"/>
            <p:cNvSpPr/>
            <p:nvPr/>
          </p:nvSpPr>
          <p:spPr>
            <a:xfrm>
              <a:off x="5631400" y="1295400"/>
              <a:ext cx="457200" cy="76199"/>
            </a:xfrm>
            <a:prstGeom prst="rect">
              <a:avLst/>
            </a:prstGeom>
            <a:solidFill>
              <a:srgbClr val="00B0F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51" name="Shape 151"/>
            <p:cNvSpPr/>
            <p:nvPr/>
          </p:nvSpPr>
          <p:spPr>
            <a:xfrm>
              <a:off x="6088073" y="1295400"/>
              <a:ext cx="457200" cy="76199"/>
            </a:xfrm>
            <a:prstGeom prst="rect">
              <a:avLst/>
            </a:prstGeom>
            <a:solidFill>
              <a:srgbClr val="7F7F7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52" name="Shape 152"/>
            <p:cNvSpPr/>
            <p:nvPr/>
          </p:nvSpPr>
          <p:spPr>
            <a:xfrm>
              <a:off x="6542444" y="1295400"/>
              <a:ext cx="457200" cy="76199"/>
            </a:xfrm>
            <a:prstGeom prst="rect">
              <a:avLst/>
            </a:prstGeom>
            <a:solidFill>
              <a:srgbClr val="3386FF"/>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53" name="Shape 153"/>
            <p:cNvSpPr/>
            <p:nvPr/>
          </p:nvSpPr>
          <p:spPr>
            <a:xfrm>
              <a:off x="6999118" y="1295400"/>
              <a:ext cx="457200" cy="76199"/>
            </a:xfrm>
            <a:prstGeom prst="rect">
              <a:avLst/>
            </a:prstGeom>
            <a:solidFill>
              <a:srgbClr val="FF0000"/>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grpSp>
      <p:pic>
        <p:nvPicPr>
          <p:cNvPr id="154" name="Shape 154"/>
          <p:cNvPicPr preferRelativeResize="0"/>
          <p:nvPr/>
        </p:nvPicPr>
        <p:blipFill rotWithShape="1">
          <a:blip r:embed="rId3">
            <a:alphaModFix/>
          </a:blip>
          <a:srcRect b="0" l="0" r="0" t="0"/>
          <a:stretch/>
        </p:blipFill>
        <p:spPr>
          <a:xfrm>
            <a:off x="3299989" y="5825439"/>
            <a:ext cx="952499" cy="836612"/>
          </a:xfrm>
          <a:prstGeom prst="rect">
            <a:avLst/>
          </a:prstGeom>
          <a:noFill/>
          <a:ln>
            <a:noFill/>
          </a:ln>
        </p:spPr>
      </p:pic>
      <p:pic>
        <p:nvPicPr>
          <p:cNvPr descr="http://www.inist.org/Content/Images/inist-Kopia.png" id="155" name="Shape 155"/>
          <p:cNvPicPr preferRelativeResize="0"/>
          <p:nvPr/>
        </p:nvPicPr>
        <p:blipFill rotWithShape="1">
          <a:blip r:embed="rId4">
            <a:alphaModFix/>
          </a:blip>
          <a:srcRect b="0" l="0" r="0" t="0"/>
          <a:stretch/>
        </p:blipFill>
        <p:spPr>
          <a:xfrm>
            <a:off x="5030725" y="5950114"/>
            <a:ext cx="1204974" cy="587262"/>
          </a:xfrm>
          <a:prstGeom prst="rect">
            <a:avLst/>
          </a:prstGeom>
          <a:noFill/>
          <a:ln>
            <a:noFill/>
          </a:ln>
        </p:spPr>
      </p:pic>
      <p:pic>
        <p:nvPicPr>
          <p:cNvPr descr="http://www.engr.sjsu.edu/smssv/img/header-bg.png" id="156" name="Shape 156"/>
          <p:cNvPicPr preferRelativeResize="0"/>
          <p:nvPr/>
        </p:nvPicPr>
        <p:blipFill rotWithShape="1">
          <a:blip r:embed="rId5">
            <a:alphaModFix/>
          </a:blip>
          <a:srcRect b="0" l="0" r="0" t="0"/>
          <a:stretch/>
        </p:blipFill>
        <p:spPr>
          <a:xfrm>
            <a:off x="2290552" y="497760"/>
            <a:ext cx="4425865" cy="14178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x="0" y="0"/>
          <a:ext cx="0" cy="0"/>
          <a:chOff x="0" y="0"/>
          <a:chExt cx="0" cy="0"/>
        </a:xfrm>
      </p:grpSpPr>
      <p:sp>
        <p:nvSpPr>
          <p:cNvPr id="318" name="Shape 318"/>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319" name="Shape 319"/>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320" name="Shape 320"/>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321" name="Shape 32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
        <p:nvSpPr>
          <p:cNvPr id="322" name="Shape 322"/>
          <p:cNvSpPr/>
          <p:nvPr/>
        </p:nvSpPr>
        <p:spPr>
          <a:xfrm>
            <a:off x="3763064" y="5393505"/>
            <a:ext cx="3835115" cy="923329"/>
          </a:xfrm>
          <a:prstGeom prst="rect">
            <a:avLst/>
          </a:prstGeom>
          <a:noFill/>
          <a:ln>
            <a:noFill/>
          </a:ln>
        </p:spPr>
        <p:txBody>
          <a:bodyPr anchorCtr="0" anchor="t" bIns="45700" lIns="91425" rIns="91425" tIns="45700">
            <a:noAutofit/>
          </a:bodyPr>
          <a:lstStyle/>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26 ME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2 CmpE/SE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1 CE</a:t>
            </a:r>
          </a:p>
        </p:txBody>
      </p:sp>
      <p:pic>
        <p:nvPicPr>
          <p:cNvPr descr="First slide" id="323" name="Shape 323"/>
          <p:cNvPicPr preferRelativeResize="0"/>
          <p:nvPr/>
        </p:nvPicPr>
        <p:blipFill rotWithShape="1">
          <a:blip r:embed="rId3">
            <a:alphaModFix/>
          </a:blip>
          <a:srcRect b="0" l="0" r="0" t="0"/>
          <a:stretch/>
        </p:blipFill>
        <p:spPr>
          <a:xfrm>
            <a:off x="155575" y="1511950"/>
            <a:ext cx="8841357" cy="3854449"/>
          </a:xfrm>
          <a:prstGeom prst="rect">
            <a:avLst/>
          </a:prstGeom>
          <a:noFill/>
          <a:ln>
            <a:noFill/>
          </a:ln>
        </p:spPr>
      </p:pic>
      <p:sp>
        <p:nvSpPr>
          <p:cNvPr id="324" name="Shape 324"/>
          <p:cNvSpPr/>
          <p:nvPr/>
        </p:nvSpPr>
        <p:spPr>
          <a:xfrm rot="-545150">
            <a:off x="154815" y="1539784"/>
            <a:ext cx="1545350" cy="58477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3200" u="none" cap="none" strike="noStrike">
                <a:solidFill>
                  <a:srgbClr val="A04400"/>
                </a:solidFill>
                <a:latin typeface="Calibri"/>
                <a:ea typeface="Calibri"/>
                <a:cs typeface="Calibri"/>
                <a:sym typeface="Calibri"/>
              </a:rPr>
              <a:t>2014-15</a:t>
            </a:r>
          </a:p>
        </p:txBody>
      </p:sp>
      <p:pic>
        <p:nvPicPr>
          <p:cNvPr id="325" name="Shape 325"/>
          <p:cNvPicPr preferRelativeResize="0"/>
          <p:nvPr/>
        </p:nvPicPr>
        <p:blipFill rotWithShape="1">
          <a:blip r:embed="rId4">
            <a:alphaModFix/>
          </a:blip>
          <a:srcRect b="10883" l="14868" r="27380" t="0"/>
          <a:stretch/>
        </p:blipFill>
        <p:spPr>
          <a:xfrm>
            <a:off x="5237351" y="1643333"/>
            <a:ext cx="3604946" cy="4172232"/>
          </a:xfrm>
          <a:prstGeom prst="rect">
            <a:avLst/>
          </a:prstGeom>
          <a:noFill/>
          <a:ln>
            <a:noFill/>
          </a:ln>
        </p:spPr>
      </p:pic>
      <p:pic>
        <p:nvPicPr>
          <p:cNvPr id="326" name="Shape 326"/>
          <p:cNvPicPr preferRelativeResize="0"/>
          <p:nvPr/>
        </p:nvPicPr>
        <p:blipFill rotWithShape="1">
          <a:blip r:embed="rId5">
            <a:alphaModFix/>
          </a:blip>
          <a:srcRect b="0" l="0" r="0" t="0"/>
          <a:stretch/>
        </p:blipFill>
        <p:spPr>
          <a:xfrm>
            <a:off x="236734" y="2036934"/>
            <a:ext cx="4747925" cy="33850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2000"/>
                                        <p:tgtEl>
                                          <p:spTgt spid="323"/>
                                        </p:tgtEl>
                                      </p:cBhvr>
                                    </p:animEffect>
                                  </p:childTnLst>
                                </p:cTn>
                              </p:par>
                              <p:par>
                                <p:cTn fill="hold" nodeType="with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4"/>
                                        </p:tgtEl>
                                      </p:cBhvr>
                                    </p:animEffect>
                                    <p:set>
                                      <p:cBhvr>
                                        <p:cTn dur="1" fill="hold">
                                          <p:stCondLst>
                                            <p:cond delay="500"/>
                                          </p:stCondLst>
                                        </p:cTn>
                                        <p:tgtEl>
                                          <p:spTgt spid="3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3"/>
                                        </p:tgtEl>
                                      </p:cBhvr>
                                    </p:animEffect>
                                    <p:set>
                                      <p:cBhvr>
                                        <p:cTn dur="1" fill="hold">
                                          <p:stCondLst>
                                            <p:cond delay="500"/>
                                          </p:stCondLst>
                                        </p:cTn>
                                        <p:tgtEl>
                                          <p:spTgt spid="32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2"/>
                                        </p:tgtEl>
                                      </p:cBhvr>
                                    </p:animEffect>
                                    <p:set>
                                      <p:cBhvr>
                                        <p:cTn dur="1" fill="hold">
                                          <p:stCondLst>
                                            <p:cond delay="500"/>
                                          </p:stCondLst>
                                        </p:cTn>
                                        <p:tgtEl>
                                          <p:spTgt spid="322"/>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20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0" name="Shape 330"/>
        <p:cNvGrpSpPr/>
        <p:nvPr/>
      </p:nvGrpSpPr>
      <p:grpSpPr>
        <a:xfrm>
          <a:off x="0" y="0"/>
          <a:ext cx="0" cy="0"/>
          <a:chOff x="0" y="0"/>
          <a:chExt cx="0" cy="0"/>
        </a:xfrm>
      </p:grpSpPr>
      <p:sp>
        <p:nvSpPr>
          <p:cNvPr id="331" name="Shape 331"/>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332" name="Shape 332"/>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333" name="Shape 333"/>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334" name="Shape 33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
        <p:nvSpPr>
          <p:cNvPr id="335" name="Shape 335"/>
          <p:cNvSpPr/>
          <p:nvPr/>
        </p:nvSpPr>
        <p:spPr>
          <a:xfrm>
            <a:off x="2168764" y="5393505"/>
            <a:ext cx="5955327" cy="923329"/>
          </a:xfrm>
          <a:prstGeom prst="rect">
            <a:avLst/>
          </a:prstGeom>
          <a:noFill/>
          <a:ln>
            <a:noFill/>
          </a:ln>
        </p:spPr>
        <p:txBody>
          <a:bodyPr anchorCtr="0" anchor="t" bIns="45700" lIns="91425" rIns="91425" tIns="45700">
            <a:noAutofit/>
          </a:bodyPr>
          <a:lstStyle/>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7 from Brazil</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6 from South Korea (PNU)</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4 from Sweden</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2 from France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4 – 6 from USA</a:t>
            </a:r>
          </a:p>
        </p:txBody>
      </p:sp>
      <p:pic>
        <p:nvPicPr>
          <p:cNvPr id="336" name="Shape 336"/>
          <p:cNvPicPr preferRelativeResize="0"/>
          <p:nvPr/>
        </p:nvPicPr>
        <p:blipFill rotWithShape="1">
          <a:blip r:embed="rId3">
            <a:alphaModFix/>
          </a:blip>
          <a:srcRect b="0" l="0" r="0" t="0"/>
          <a:stretch/>
        </p:blipFill>
        <p:spPr>
          <a:xfrm>
            <a:off x="846299" y="1636766"/>
            <a:ext cx="7457126" cy="3756739"/>
          </a:xfrm>
          <a:prstGeom prst="rect">
            <a:avLst/>
          </a:prstGeom>
          <a:noFill/>
          <a:ln>
            <a:noFill/>
          </a:ln>
        </p:spPr>
      </p:pic>
      <p:pic>
        <p:nvPicPr>
          <p:cNvPr id="337" name="Shape 337"/>
          <p:cNvPicPr preferRelativeResize="0"/>
          <p:nvPr/>
        </p:nvPicPr>
        <p:blipFill rotWithShape="1">
          <a:blip r:embed="rId4">
            <a:alphaModFix/>
          </a:blip>
          <a:srcRect b="22591" l="17833" r="8166" t="2740"/>
          <a:stretch/>
        </p:blipFill>
        <p:spPr>
          <a:xfrm rot="5400000">
            <a:off x="4304575" y="2153919"/>
            <a:ext cx="4537889" cy="3434080"/>
          </a:xfrm>
          <a:prstGeom prst="rect">
            <a:avLst/>
          </a:prstGeom>
          <a:noFill/>
          <a:ln>
            <a:noFill/>
          </a:ln>
        </p:spPr>
      </p:pic>
      <p:pic>
        <p:nvPicPr>
          <p:cNvPr id="338" name="Shape 338"/>
          <p:cNvPicPr preferRelativeResize="0"/>
          <p:nvPr/>
        </p:nvPicPr>
        <p:blipFill rotWithShape="1">
          <a:blip r:embed="rId5">
            <a:alphaModFix/>
          </a:blip>
          <a:srcRect b="15703" l="6105" r="5326" t="9036"/>
          <a:stretch/>
        </p:blipFill>
        <p:spPr>
          <a:xfrm>
            <a:off x="457200" y="2357119"/>
            <a:ext cx="4144399" cy="2641600"/>
          </a:xfrm>
          <a:prstGeom prst="rect">
            <a:avLst/>
          </a:prstGeom>
          <a:noFill/>
          <a:ln>
            <a:noFill/>
          </a:ln>
        </p:spPr>
      </p:pic>
      <p:sp>
        <p:nvSpPr>
          <p:cNvPr id="339" name="Shape 339"/>
          <p:cNvSpPr/>
          <p:nvPr/>
        </p:nvSpPr>
        <p:spPr>
          <a:xfrm rot="748020">
            <a:off x="690468" y="1848327"/>
            <a:ext cx="1918422" cy="107721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3200" u="none" cap="none" strike="noStrike">
                <a:solidFill>
                  <a:srgbClr val="FDE9D8"/>
                </a:solidFill>
                <a:latin typeface="Calibri"/>
                <a:ea typeface="Calibri"/>
                <a:cs typeface="Calibri"/>
                <a:sym typeface="Calibri"/>
              </a:rPr>
              <a:t>Summer 2015</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36"/>
                                        </p:tgtEl>
                                      </p:cBhvr>
                                    </p:animEffect>
                                    <p:set>
                                      <p:cBhvr>
                                        <p:cTn dur="1" fill="hold">
                                          <p:stCondLst>
                                            <p:cond delay="500"/>
                                          </p:stCondLst>
                                        </p:cTn>
                                        <p:tgtEl>
                                          <p:spTgt spid="3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5"/>
                                        </p:tgtEl>
                                      </p:cBhvr>
                                    </p:animEffect>
                                    <p:set>
                                      <p:cBhvr>
                                        <p:cTn dur="1" fill="hold">
                                          <p:stCondLst>
                                            <p:cond delay="500"/>
                                          </p:stCondLst>
                                        </p:cTn>
                                        <p:tgtEl>
                                          <p:spTgt spid="33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39"/>
                                        </p:tgtEl>
                                      </p:cBhvr>
                                    </p:animEffect>
                                    <p:set>
                                      <p:cBhvr>
                                        <p:cTn dur="1" fill="hold">
                                          <p:stCondLst>
                                            <p:cond delay="500"/>
                                          </p:stCondLst>
                                        </p:cTn>
                                        <p:tgtEl>
                                          <p:spTgt spid="339"/>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sp>
        <p:nvSpPr>
          <p:cNvPr id="345" name="Shape 345"/>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346" name="Shape 346"/>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347" name="Shape 347"/>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348" name="Shape 348"/>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id="349" name="Shape 349"/>
          <p:cNvPicPr preferRelativeResize="0"/>
          <p:nvPr/>
        </p:nvPicPr>
        <p:blipFill rotWithShape="1">
          <a:blip r:embed="rId3">
            <a:alphaModFix/>
          </a:blip>
          <a:srcRect b="0" l="0" r="0" t="0"/>
          <a:stretch/>
        </p:blipFill>
        <p:spPr>
          <a:xfrm>
            <a:off x="536224" y="1574800"/>
            <a:ext cx="8048975" cy="4527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3" name="Shape 353"/>
        <p:cNvGrpSpPr/>
        <p:nvPr/>
      </p:nvGrpSpPr>
      <p:grpSpPr>
        <a:xfrm>
          <a:off x="0" y="0"/>
          <a:ext cx="0" cy="0"/>
          <a:chOff x="0" y="0"/>
          <a:chExt cx="0" cy="0"/>
        </a:xfrm>
      </p:grpSpPr>
      <p:sp>
        <p:nvSpPr>
          <p:cNvPr id="354" name="Shape 354"/>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355" name="Shape 355"/>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356" name="Shape 356"/>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357" name="Shape 357"/>
          <p:cNvSpPr txBox="1"/>
          <p:nvPr>
            <p:ph idx="12" type="sldNum"/>
          </p:nvPr>
        </p:nvSpPr>
        <p:spPr>
          <a:xfrm>
            <a:off x="6546028" y="6277648"/>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
        <p:nvSpPr>
          <p:cNvPr id="358" name="Shape 358"/>
          <p:cNvSpPr/>
          <p:nvPr/>
        </p:nvSpPr>
        <p:spPr>
          <a:xfrm>
            <a:off x="4047544" y="5354319"/>
            <a:ext cx="3835115" cy="923329"/>
          </a:xfrm>
          <a:prstGeom prst="rect">
            <a:avLst/>
          </a:prstGeom>
          <a:noFill/>
          <a:ln>
            <a:noFill/>
          </a:ln>
        </p:spPr>
        <p:txBody>
          <a:bodyPr anchorCtr="0" anchor="t" bIns="45700" lIns="91425" rIns="91425" tIns="45700">
            <a:noAutofit/>
          </a:bodyPr>
          <a:lstStyle/>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46 ME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3 EE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2 MSSE</a:t>
            </a:r>
          </a:p>
        </p:txBody>
      </p:sp>
      <p:pic>
        <p:nvPicPr>
          <p:cNvPr id="359" name="Shape 359"/>
          <p:cNvPicPr preferRelativeResize="0"/>
          <p:nvPr/>
        </p:nvPicPr>
        <p:blipFill rotWithShape="1">
          <a:blip r:embed="rId3">
            <a:alphaModFix/>
          </a:blip>
          <a:srcRect b="0" l="0" r="0" t="0"/>
          <a:stretch/>
        </p:blipFill>
        <p:spPr>
          <a:xfrm>
            <a:off x="582702" y="1494291"/>
            <a:ext cx="8008355" cy="3860027"/>
          </a:xfrm>
          <a:prstGeom prst="rect">
            <a:avLst/>
          </a:prstGeom>
          <a:noFill/>
          <a:ln>
            <a:noFill/>
          </a:ln>
        </p:spPr>
      </p:pic>
      <p:sp>
        <p:nvSpPr>
          <p:cNvPr id="360" name="Shape 360"/>
          <p:cNvSpPr/>
          <p:nvPr/>
        </p:nvSpPr>
        <p:spPr>
          <a:xfrm rot="-545150">
            <a:off x="618266" y="1624138"/>
            <a:ext cx="1691008" cy="58477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3200" u="none" cap="none" strike="noStrike">
                <a:solidFill>
                  <a:srgbClr val="A04400"/>
                </a:solidFill>
                <a:latin typeface="Calibri"/>
                <a:ea typeface="Calibri"/>
                <a:cs typeface="Calibri"/>
                <a:sym typeface="Calibri"/>
              </a:rPr>
              <a:t>2015-16</a:t>
            </a:r>
          </a:p>
        </p:txBody>
      </p:sp>
      <p:pic>
        <p:nvPicPr>
          <p:cNvPr id="361" name="Shape 361"/>
          <p:cNvPicPr preferRelativeResize="0"/>
          <p:nvPr/>
        </p:nvPicPr>
        <p:blipFill rotWithShape="1">
          <a:blip r:embed="rId4">
            <a:alphaModFix/>
          </a:blip>
          <a:srcRect b="12428" l="0" r="0" t="17112"/>
          <a:stretch/>
        </p:blipFill>
        <p:spPr>
          <a:xfrm>
            <a:off x="333375" y="1601870"/>
            <a:ext cx="8470508" cy="44762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59"/>
                                        </p:tgtEl>
                                      </p:cBhvr>
                                    </p:animEffect>
                                    <p:set>
                                      <p:cBhvr>
                                        <p:cTn dur="1" fill="hold">
                                          <p:stCondLst>
                                            <p:cond delay="500"/>
                                          </p:stCondLst>
                                        </p:cTn>
                                        <p:tgtEl>
                                          <p:spTgt spid="35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60"/>
                                        </p:tgtEl>
                                      </p:cBhvr>
                                    </p:animEffect>
                                    <p:set>
                                      <p:cBhvr>
                                        <p:cTn dur="1" fill="hold">
                                          <p:stCondLst>
                                            <p:cond delay="500"/>
                                          </p:stCondLst>
                                        </p:cTn>
                                        <p:tgtEl>
                                          <p:spTgt spid="36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58"/>
                                        </p:tgtEl>
                                      </p:cBhvr>
                                    </p:animEffect>
                                    <p:set>
                                      <p:cBhvr>
                                        <p:cTn dur="1" fill="hold">
                                          <p:stCondLst>
                                            <p:cond delay="500"/>
                                          </p:stCondLst>
                                        </p:cTn>
                                        <p:tgtEl>
                                          <p:spTgt spid="358"/>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5" name="Shape 365"/>
        <p:cNvGrpSpPr/>
        <p:nvPr/>
      </p:nvGrpSpPr>
      <p:grpSpPr>
        <a:xfrm>
          <a:off x="0" y="0"/>
          <a:ext cx="0" cy="0"/>
          <a:chOff x="0" y="0"/>
          <a:chExt cx="0" cy="0"/>
        </a:xfrm>
      </p:grpSpPr>
      <p:sp>
        <p:nvSpPr>
          <p:cNvPr id="366" name="Shape 366"/>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367" name="Shape 367"/>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368" name="Shape 368"/>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369" name="Shape 369"/>
          <p:cNvSpPr txBox="1"/>
          <p:nvPr>
            <p:ph idx="12" type="sldNum"/>
          </p:nvPr>
        </p:nvSpPr>
        <p:spPr>
          <a:xfrm>
            <a:off x="6546028" y="6277648"/>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id="370" name="Shape 370"/>
          <p:cNvPicPr preferRelativeResize="0"/>
          <p:nvPr/>
        </p:nvPicPr>
        <p:blipFill rotWithShape="1">
          <a:blip r:embed="rId3">
            <a:alphaModFix/>
          </a:blip>
          <a:srcRect b="0" l="0" r="0" t="0"/>
          <a:stretch/>
        </p:blipFill>
        <p:spPr>
          <a:xfrm>
            <a:off x="946675" y="1436916"/>
            <a:ext cx="7218380" cy="4817484"/>
          </a:xfrm>
          <a:prstGeom prst="rect">
            <a:avLst/>
          </a:prstGeom>
          <a:noFill/>
          <a:ln>
            <a:noFill/>
          </a:ln>
        </p:spPr>
      </p:pic>
      <p:sp>
        <p:nvSpPr>
          <p:cNvPr id="371" name="Shape 371"/>
          <p:cNvSpPr/>
          <p:nvPr/>
        </p:nvSpPr>
        <p:spPr>
          <a:xfrm rot="-545150">
            <a:off x="1919941" y="2046373"/>
            <a:ext cx="1691008" cy="58477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3200" u="none" cap="none" strike="noStrike">
                <a:solidFill>
                  <a:srgbClr val="A04400"/>
                </a:solidFill>
                <a:latin typeface="Calibri"/>
                <a:ea typeface="Calibri"/>
                <a:cs typeface="Calibri"/>
                <a:sym typeface="Calibri"/>
              </a:rPr>
              <a:t>2016-17</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2000"/>
                                        <p:tgtEl>
                                          <p:spTgt spid="370"/>
                                        </p:tgtEl>
                                      </p:cBhvr>
                                    </p:animEffec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250"/>
                                        <p:tgtEl>
                                          <p:spTgt spid="3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x="0" y="0"/>
          <a:ext cx="0" cy="0"/>
          <a:chOff x="0" y="0"/>
          <a:chExt cx="0" cy="0"/>
        </a:xfrm>
      </p:grpSpPr>
      <p:sp>
        <p:nvSpPr>
          <p:cNvPr id="376" name="Shape 376"/>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SPARTAN will impact urban mobility globally</a:t>
            </a:r>
          </a:p>
        </p:txBody>
      </p:sp>
      <p:sp>
        <p:nvSpPr>
          <p:cNvPr id="377" name="Shape 377"/>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378" name="Shape 378"/>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379" name="Shape 379"/>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sp>
        <p:nvSpPr>
          <p:cNvPr id="380" name="Shape 380"/>
          <p:cNvSpPr/>
          <p:nvPr/>
        </p:nvSpPr>
        <p:spPr>
          <a:xfrm>
            <a:off x="1477108" y="6019857"/>
            <a:ext cx="6189783"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400" u="none" cap="none" strike="noStrike">
                <a:solidFill>
                  <a:schemeClr val="dk1"/>
                </a:solidFill>
                <a:latin typeface="Calibri"/>
                <a:ea typeface="Calibri"/>
                <a:cs typeface="Calibri"/>
                <a:sym typeface="Calibri"/>
              </a:rPr>
              <a:t>https://flowcharts.llnl.gov/content/assets/images/energy/us/Energy_US_2015.png</a:t>
            </a:r>
          </a:p>
        </p:txBody>
      </p:sp>
      <p:pic>
        <p:nvPicPr>
          <p:cNvPr id="381" name="Shape 381"/>
          <p:cNvPicPr preferRelativeResize="0"/>
          <p:nvPr/>
        </p:nvPicPr>
        <p:blipFill rotWithShape="1">
          <a:blip r:embed="rId3">
            <a:alphaModFix/>
          </a:blip>
          <a:srcRect b="0" l="0" r="0" t="0"/>
          <a:stretch/>
        </p:blipFill>
        <p:spPr>
          <a:xfrm>
            <a:off x="712712" y="1423695"/>
            <a:ext cx="7863837" cy="4596161"/>
          </a:xfrm>
          <a:prstGeom prst="rect">
            <a:avLst/>
          </a:prstGeom>
          <a:noFill/>
          <a:ln cap="flat" cmpd="sng" w="9525">
            <a:solidFill>
              <a:schemeClr val="lt1"/>
            </a:solidFill>
            <a:prstDash val="solid"/>
            <a:round/>
            <a:headEnd len="med" w="med" type="none"/>
            <a:tailEnd len="med" w="med" type="none"/>
          </a:ln>
        </p:spPr>
      </p:pic>
      <p:grpSp>
        <p:nvGrpSpPr>
          <p:cNvPr id="382" name="Shape 382"/>
          <p:cNvGrpSpPr/>
          <p:nvPr/>
        </p:nvGrpSpPr>
        <p:grpSpPr>
          <a:xfrm>
            <a:off x="4778218" y="4738909"/>
            <a:ext cx="909624" cy="502237"/>
            <a:chOff x="4778218" y="4738909"/>
            <a:chExt cx="909624" cy="502237"/>
          </a:xfrm>
        </p:grpSpPr>
        <p:grpSp>
          <p:nvGrpSpPr>
            <p:cNvPr id="383" name="Shape 383"/>
            <p:cNvGrpSpPr/>
            <p:nvPr/>
          </p:nvGrpSpPr>
          <p:grpSpPr>
            <a:xfrm>
              <a:off x="4778218" y="4738909"/>
              <a:ext cx="909624" cy="465392"/>
              <a:chOff x="5033691" y="4695093"/>
              <a:chExt cx="909624" cy="465392"/>
            </a:xfrm>
          </p:grpSpPr>
          <p:grpSp>
            <p:nvGrpSpPr>
              <p:cNvPr id="384" name="Shape 384"/>
              <p:cNvGrpSpPr/>
              <p:nvPr/>
            </p:nvGrpSpPr>
            <p:grpSpPr>
              <a:xfrm>
                <a:off x="5444149" y="4695093"/>
                <a:ext cx="246644" cy="218620"/>
                <a:chOff x="5444150" y="4695094"/>
                <a:chExt cx="110385" cy="97843"/>
              </a:xfrm>
            </p:grpSpPr>
            <p:sp>
              <p:nvSpPr>
                <p:cNvPr id="385" name="Shape 385"/>
                <p:cNvSpPr/>
                <p:nvPr/>
              </p:nvSpPr>
              <p:spPr>
                <a:xfrm>
                  <a:off x="5444150" y="4695094"/>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sp>
              <p:nvSpPr>
                <p:cNvPr id="386" name="Shape 386"/>
                <p:cNvSpPr/>
                <p:nvPr/>
              </p:nvSpPr>
              <p:spPr>
                <a:xfrm flipH="1">
                  <a:off x="5448911" y="4696367"/>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grpSp>
          <p:grpSp>
            <p:nvGrpSpPr>
              <p:cNvPr id="387" name="Shape 387"/>
              <p:cNvGrpSpPr/>
              <p:nvPr/>
            </p:nvGrpSpPr>
            <p:grpSpPr>
              <a:xfrm rot="1500000">
                <a:off x="5662029" y="4739816"/>
                <a:ext cx="246644" cy="218620"/>
                <a:chOff x="5444150" y="4695094"/>
                <a:chExt cx="110385" cy="97843"/>
              </a:xfrm>
            </p:grpSpPr>
            <p:sp>
              <p:nvSpPr>
                <p:cNvPr id="388" name="Shape 388"/>
                <p:cNvSpPr/>
                <p:nvPr/>
              </p:nvSpPr>
              <p:spPr>
                <a:xfrm>
                  <a:off x="5444150" y="4695094"/>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sp>
              <p:nvSpPr>
                <p:cNvPr id="389" name="Shape 389"/>
                <p:cNvSpPr/>
                <p:nvPr/>
              </p:nvSpPr>
              <p:spPr>
                <a:xfrm flipH="1">
                  <a:off x="5448911" y="4696367"/>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grpSp>
          <p:grpSp>
            <p:nvGrpSpPr>
              <p:cNvPr id="390" name="Shape 390"/>
              <p:cNvGrpSpPr/>
              <p:nvPr/>
            </p:nvGrpSpPr>
            <p:grpSpPr>
              <a:xfrm flipH="1" rot="-1500000">
                <a:off x="5220210" y="4758863"/>
                <a:ext cx="246644" cy="218620"/>
                <a:chOff x="5444150" y="4695094"/>
                <a:chExt cx="110385" cy="97843"/>
              </a:xfrm>
            </p:grpSpPr>
            <p:sp>
              <p:nvSpPr>
                <p:cNvPr id="391" name="Shape 391"/>
                <p:cNvSpPr/>
                <p:nvPr/>
              </p:nvSpPr>
              <p:spPr>
                <a:xfrm>
                  <a:off x="5444150" y="4695094"/>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sp>
              <p:nvSpPr>
                <p:cNvPr id="392" name="Shape 392"/>
                <p:cNvSpPr/>
                <p:nvPr/>
              </p:nvSpPr>
              <p:spPr>
                <a:xfrm flipH="1">
                  <a:off x="5448911" y="4696367"/>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grpSp>
          <p:grpSp>
            <p:nvGrpSpPr>
              <p:cNvPr id="393" name="Shape 393"/>
              <p:cNvGrpSpPr/>
              <p:nvPr/>
            </p:nvGrpSpPr>
            <p:grpSpPr>
              <a:xfrm flipH="1" rot="-3960000">
                <a:off x="5060388" y="4894054"/>
                <a:ext cx="246644" cy="218620"/>
                <a:chOff x="5444150" y="4695094"/>
                <a:chExt cx="110385" cy="97843"/>
              </a:xfrm>
            </p:grpSpPr>
            <p:sp>
              <p:nvSpPr>
                <p:cNvPr id="394" name="Shape 394"/>
                <p:cNvSpPr/>
                <p:nvPr/>
              </p:nvSpPr>
              <p:spPr>
                <a:xfrm>
                  <a:off x="5444150" y="4695094"/>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sp>
              <p:nvSpPr>
                <p:cNvPr id="395" name="Shape 395"/>
                <p:cNvSpPr/>
                <p:nvPr/>
              </p:nvSpPr>
              <p:spPr>
                <a:xfrm flipH="1">
                  <a:off x="5448911" y="4696367"/>
                  <a:ext cx="105624" cy="96569"/>
                </a:xfrm>
                <a:prstGeom prst="arc">
                  <a:avLst>
                    <a:gd fmla="val 16200000" name="adj1"/>
                    <a:gd fmla="val 0" name="adj2"/>
                  </a:avLst>
                </a:prstGeom>
                <a:solidFill>
                  <a:schemeClr val="lt1"/>
                </a:solidFill>
                <a:ln cap="flat" cmpd="sng" w="254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dk1"/>
                    </a:solidFill>
                    <a:latin typeface="Calibri"/>
                    <a:ea typeface="Calibri"/>
                    <a:cs typeface="Calibri"/>
                    <a:sym typeface="Calibri"/>
                  </a:endParaRPr>
                </a:p>
              </p:txBody>
            </p:sp>
          </p:grpSp>
        </p:grpSp>
        <p:sp>
          <p:nvSpPr>
            <p:cNvPr id="396" name="Shape 396"/>
            <p:cNvSpPr/>
            <p:nvPr/>
          </p:nvSpPr>
          <p:spPr>
            <a:xfrm>
              <a:off x="4856646" y="4831955"/>
              <a:ext cx="821554" cy="409191"/>
            </a:xfrm>
            <a:custGeom>
              <a:pathLst>
                <a:path extrusionOk="0" h="120000" w="120000">
                  <a:moveTo>
                    <a:pt x="34442" y="11157"/>
                  </a:moveTo>
                  <a:cubicBezTo>
                    <a:pt x="27152" y="18504"/>
                    <a:pt x="16088" y="30510"/>
                    <a:pt x="10770" y="45564"/>
                  </a:cubicBezTo>
                  <a:cubicBezTo>
                    <a:pt x="5453" y="60617"/>
                    <a:pt x="-4753" y="89289"/>
                    <a:pt x="2536" y="101474"/>
                  </a:cubicBezTo>
                  <a:cubicBezTo>
                    <a:pt x="9827" y="113660"/>
                    <a:pt x="35900" y="123696"/>
                    <a:pt x="54512" y="118678"/>
                  </a:cubicBezTo>
                  <a:cubicBezTo>
                    <a:pt x="73124" y="113660"/>
                    <a:pt x="104172" y="86959"/>
                    <a:pt x="114207" y="71369"/>
                  </a:cubicBezTo>
                  <a:cubicBezTo>
                    <a:pt x="124241" y="55778"/>
                    <a:pt x="119095" y="36604"/>
                    <a:pt x="114721" y="25135"/>
                  </a:cubicBezTo>
                  <a:cubicBezTo>
                    <a:pt x="110347" y="13666"/>
                    <a:pt x="97996" y="6498"/>
                    <a:pt x="87962" y="2555"/>
                  </a:cubicBezTo>
                  <a:cubicBezTo>
                    <a:pt x="77927" y="-1386"/>
                    <a:pt x="63175" y="47"/>
                    <a:pt x="54512" y="1480"/>
                  </a:cubicBezTo>
                  <a:cubicBezTo>
                    <a:pt x="45849" y="2914"/>
                    <a:pt x="41732" y="3810"/>
                    <a:pt x="34442" y="11157"/>
                  </a:cubicBezTo>
                  <a:close/>
                </a:path>
              </a:pathLst>
            </a:custGeom>
            <a:solidFill>
              <a:schemeClr val="lt1"/>
            </a:solidFill>
            <a:ln>
              <a:noFill/>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grpSp>
      <p:sp>
        <p:nvSpPr>
          <p:cNvPr id="397" name="Shape 397"/>
          <p:cNvSpPr/>
          <p:nvPr/>
        </p:nvSpPr>
        <p:spPr>
          <a:xfrm rot="920902">
            <a:off x="5301932" y="5217485"/>
            <a:ext cx="2034531" cy="76944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US" sz="4400" cap="none">
                <a:solidFill>
                  <a:srgbClr val="2F7A14"/>
                </a:solidFill>
                <a:latin typeface="Calibri"/>
                <a:ea typeface="Calibri"/>
                <a:cs typeface="Calibri"/>
                <a:sym typeface="Calibri"/>
              </a:rPr>
              <a:t>Chomp!</a:t>
            </a:r>
          </a:p>
        </p:txBody>
      </p:sp>
      <p:cxnSp>
        <p:nvCxnSpPr>
          <p:cNvPr id="398" name="Shape 398"/>
          <p:cNvCxnSpPr/>
          <p:nvPr/>
        </p:nvCxnSpPr>
        <p:spPr>
          <a:xfrm rot="10800000">
            <a:off x="5244822" y="4961949"/>
            <a:ext cx="179857" cy="279196"/>
          </a:xfrm>
          <a:prstGeom prst="straightConnector1">
            <a:avLst/>
          </a:prstGeom>
          <a:noFill/>
          <a:ln cap="flat" cmpd="sng" w="25400">
            <a:solidFill>
              <a:srgbClr val="FF0000"/>
            </a:solidFill>
            <a:prstDash val="solid"/>
            <a:round/>
            <a:headEnd len="med" w="med" type="none"/>
            <a:tailEnd len="lg" w="lg"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2" name="Shape 402"/>
        <p:cNvGrpSpPr/>
        <p:nvPr/>
      </p:nvGrpSpPr>
      <p:grpSpPr>
        <a:xfrm>
          <a:off x="0" y="0"/>
          <a:ext cx="0" cy="0"/>
          <a:chOff x="0" y="0"/>
          <a:chExt cx="0" cy="0"/>
        </a:xfrm>
      </p:grpSpPr>
      <p:sp>
        <p:nvSpPr>
          <p:cNvPr id="403" name="Shape 403"/>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SPARTAN will impact urban mobility globally</a:t>
            </a:r>
          </a:p>
        </p:txBody>
      </p:sp>
      <p:sp>
        <p:nvSpPr>
          <p:cNvPr id="404" name="Shape 404"/>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1200">
                <a:solidFill>
                  <a:srgbClr val="888888"/>
                </a:solidFill>
                <a:latin typeface="Calibri"/>
                <a:ea typeface="Calibri"/>
                <a:cs typeface="Calibri"/>
                <a:sym typeface="Calibri"/>
              </a:rPr>
              <a:t>2017-03-29</a:t>
            </a:r>
          </a:p>
        </p:txBody>
      </p:sp>
      <p:sp>
        <p:nvSpPr>
          <p:cNvPr id="405" name="Shape 405"/>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
        <p:nvSpPr>
          <p:cNvPr id="406" name="Shape 40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
        <p:nvSpPr>
          <p:cNvPr id="407" name="Shape 407"/>
          <p:cNvSpPr/>
          <p:nvPr/>
        </p:nvSpPr>
        <p:spPr>
          <a:xfrm>
            <a:off x="1788596" y="6019857"/>
            <a:ext cx="6189783" cy="30777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400">
                <a:solidFill>
                  <a:schemeClr val="dk1"/>
                </a:solidFill>
                <a:latin typeface="Calibri"/>
                <a:ea typeface="Calibri"/>
                <a:cs typeface="Calibri"/>
                <a:sym typeface="Calibri"/>
              </a:rPr>
              <a:t>https://crashstats.nhtsa.dot.gov/Api/Public/ViewPublication/812013</a:t>
            </a:r>
          </a:p>
        </p:txBody>
      </p:sp>
      <p:pic>
        <p:nvPicPr>
          <p:cNvPr id="408" name="Shape 408"/>
          <p:cNvPicPr preferRelativeResize="0"/>
          <p:nvPr/>
        </p:nvPicPr>
        <p:blipFill rotWithShape="1">
          <a:blip r:embed="rId3">
            <a:alphaModFix/>
          </a:blip>
          <a:srcRect b="0" l="0" r="0" t="0"/>
          <a:stretch/>
        </p:blipFill>
        <p:spPr>
          <a:xfrm>
            <a:off x="602920" y="1473249"/>
            <a:ext cx="7968342" cy="4588491"/>
          </a:xfrm>
          <a:prstGeom prst="rect">
            <a:avLst/>
          </a:prstGeom>
          <a:noFill/>
          <a:ln>
            <a:noFill/>
          </a:ln>
        </p:spPr>
      </p:pic>
      <p:cxnSp>
        <p:nvCxnSpPr>
          <p:cNvPr id="409" name="Shape 409"/>
          <p:cNvCxnSpPr/>
          <p:nvPr/>
        </p:nvCxnSpPr>
        <p:spPr>
          <a:xfrm>
            <a:off x="492368" y="1453153"/>
            <a:ext cx="8309987" cy="4700495"/>
          </a:xfrm>
          <a:prstGeom prst="straightConnector1">
            <a:avLst/>
          </a:prstGeom>
          <a:noFill/>
          <a:ln cap="flat" cmpd="sng" w="73025">
            <a:solidFill>
              <a:srgbClr val="FF0000"/>
            </a:solidFill>
            <a:prstDash val="solid"/>
            <a:round/>
            <a:headEnd len="med" w="med" type="none"/>
            <a:tailEnd len="med" w="med" type="none"/>
          </a:ln>
        </p:spPr>
      </p:cxnSp>
      <p:cxnSp>
        <p:nvCxnSpPr>
          <p:cNvPr id="410" name="Shape 410"/>
          <p:cNvCxnSpPr/>
          <p:nvPr/>
        </p:nvCxnSpPr>
        <p:spPr>
          <a:xfrm flipH="1" rot="10800000">
            <a:off x="433760" y="1384497"/>
            <a:ext cx="8309987" cy="4700495"/>
          </a:xfrm>
          <a:prstGeom prst="straightConnector1">
            <a:avLst/>
          </a:prstGeom>
          <a:noFill/>
          <a:ln cap="flat" cmpd="sng" w="7302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408"/>
                                        </p:tgtEl>
                                      </p:cBhvr>
                                    </p:animEffect>
                                    <p:set>
                                      <p:cBhvr>
                                        <p:cTn dur="1" fill="hold">
                                          <p:stCondLst>
                                            <p:cond delay="500"/>
                                          </p:stCondLst>
                                        </p:cTn>
                                        <p:tgtEl>
                                          <p:spTgt spid="40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9"/>
                                        </p:tgtEl>
                                      </p:cBhvr>
                                    </p:animEffect>
                                    <p:set>
                                      <p:cBhvr>
                                        <p:cTn dur="1" fill="hold">
                                          <p:stCondLst>
                                            <p:cond delay="500"/>
                                          </p:stCondLst>
                                        </p:cTn>
                                        <p:tgtEl>
                                          <p:spTgt spid="40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10"/>
                                        </p:tgtEl>
                                      </p:cBhvr>
                                    </p:animEffect>
                                    <p:set>
                                      <p:cBhvr>
                                        <p:cTn dur="1" fill="hold">
                                          <p:stCondLst>
                                            <p:cond delay="500"/>
                                          </p:stCondLst>
                                        </p:cTn>
                                        <p:tgtEl>
                                          <p:spTgt spid="4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07"/>
                                        </p:tgtEl>
                                      </p:cBhvr>
                                    </p:animEffect>
                                    <p:set>
                                      <p:cBhvr>
                                        <p:cTn dur="1" fill="hold">
                                          <p:stCondLst>
                                            <p:cond delay="500"/>
                                          </p:stCondLst>
                                        </p:cTn>
                                        <p:tgtEl>
                                          <p:spTgt spid="4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SPARTAN will impact urban mobility globally</a:t>
            </a:r>
          </a:p>
        </p:txBody>
      </p:sp>
      <p:sp>
        <p:nvSpPr>
          <p:cNvPr id="416" name="Shape 416"/>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1200">
                <a:solidFill>
                  <a:srgbClr val="888888"/>
                </a:solidFill>
                <a:latin typeface="Calibri"/>
                <a:ea typeface="Calibri"/>
                <a:cs typeface="Calibri"/>
                <a:sym typeface="Calibri"/>
              </a:rPr>
              <a:t>2017-03-29</a:t>
            </a:r>
          </a:p>
        </p:txBody>
      </p:sp>
      <p:sp>
        <p:nvSpPr>
          <p:cNvPr id="417" name="Shape 417"/>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
        <p:nvSpPr>
          <p:cNvPr id="418" name="Shape 418"/>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pic>
        <p:nvPicPr>
          <p:cNvPr descr="Nerds_n_Squares_livable_streets_adjusted.PNG" id="419" name="Shape 419"/>
          <p:cNvPicPr preferRelativeResize="0"/>
          <p:nvPr/>
        </p:nvPicPr>
        <p:blipFill rotWithShape="1">
          <a:blip r:embed="rId3">
            <a:alphaModFix/>
          </a:blip>
          <a:srcRect b="0" l="0" r="0" t="0"/>
          <a:stretch/>
        </p:blipFill>
        <p:spPr>
          <a:xfrm>
            <a:off x="267262" y="1672815"/>
            <a:ext cx="8622073" cy="41837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75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x="0" y="0"/>
          <a:ext cx="0" cy="0"/>
          <a:chOff x="0" y="0"/>
          <a:chExt cx="0" cy="0"/>
        </a:xfrm>
      </p:grpSpPr>
      <p:sp>
        <p:nvSpPr>
          <p:cNvPr id="424" name="Shape 424"/>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1200">
                <a:solidFill>
                  <a:srgbClr val="888888"/>
                </a:solidFill>
                <a:latin typeface="Calibri"/>
                <a:ea typeface="Calibri"/>
                <a:cs typeface="Calibri"/>
                <a:sym typeface="Calibri"/>
              </a:rPr>
              <a:t>2017-03-29</a:t>
            </a:r>
          </a:p>
        </p:txBody>
      </p:sp>
      <p:sp>
        <p:nvSpPr>
          <p:cNvPr id="425" name="Shape 425"/>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
        <p:nvSpPr>
          <p:cNvPr id="426" name="Shape 42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
        <p:nvSpPr>
          <p:cNvPr id="427" name="Shape 427"/>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0" i="0" lang="en-US" sz="2800" u="none" cap="none" strike="noStrike">
                <a:solidFill>
                  <a:schemeClr val="dk1"/>
                </a:solidFill>
                <a:latin typeface="Calibri"/>
                <a:ea typeface="Calibri"/>
                <a:cs typeface="Calibri"/>
                <a:sym typeface="Calibri"/>
              </a:rPr>
              <a:t>Technologies needed for SPARTAN have some overlap with EVs, AVs, ride sharing, etc., but adds others</a:t>
            </a:r>
          </a:p>
        </p:txBody>
      </p:sp>
      <p:sp>
        <p:nvSpPr>
          <p:cNvPr id="428" name="Shape 428"/>
          <p:cNvSpPr/>
          <p:nvPr/>
        </p:nvSpPr>
        <p:spPr>
          <a:xfrm>
            <a:off x="785431" y="3646251"/>
            <a:ext cx="2857001" cy="2308323"/>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HMI, UI</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Sensors, sensor fusion</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Propulsion, batteries</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Localization and mapping</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Path planning</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Safety</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Cybersecurity</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Etc.</a:t>
            </a:r>
          </a:p>
        </p:txBody>
      </p:sp>
      <p:pic>
        <p:nvPicPr>
          <p:cNvPr id="429" name="Shape 429"/>
          <p:cNvPicPr preferRelativeResize="0"/>
          <p:nvPr/>
        </p:nvPicPr>
        <p:blipFill rotWithShape="1">
          <a:blip r:embed="rId3">
            <a:alphaModFix/>
          </a:blip>
          <a:srcRect b="10619" l="14286" r="13625" t="6014"/>
          <a:stretch/>
        </p:blipFill>
        <p:spPr>
          <a:xfrm>
            <a:off x="591125" y="1494857"/>
            <a:ext cx="3104940" cy="1841192"/>
          </a:xfrm>
          <a:prstGeom prst="rect">
            <a:avLst/>
          </a:prstGeom>
          <a:noFill/>
          <a:ln>
            <a:noFill/>
          </a:ln>
        </p:spPr>
      </p:pic>
      <p:pic>
        <p:nvPicPr>
          <p:cNvPr id="430" name="Shape 430"/>
          <p:cNvPicPr preferRelativeResize="0"/>
          <p:nvPr/>
        </p:nvPicPr>
        <p:blipFill rotWithShape="1">
          <a:blip r:embed="rId4">
            <a:alphaModFix/>
          </a:blip>
          <a:srcRect b="0" l="0" r="0" t="0"/>
          <a:stretch/>
        </p:blipFill>
        <p:spPr>
          <a:xfrm>
            <a:off x="5194985" y="1551429"/>
            <a:ext cx="3180963" cy="1753191"/>
          </a:xfrm>
          <a:prstGeom prst="rect">
            <a:avLst/>
          </a:prstGeom>
          <a:noFill/>
          <a:ln>
            <a:noFill/>
          </a:ln>
        </p:spPr>
      </p:pic>
      <p:sp>
        <p:nvSpPr>
          <p:cNvPr id="431" name="Shape 431"/>
          <p:cNvSpPr/>
          <p:nvPr/>
        </p:nvSpPr>
        <p:spPr>
          <a:xfrm>
            <a:off x="5125862" y="3577594"/>
            <a:ext cx="3455429" cy="2585322"/>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Solar PV and grid integration</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Energy storage</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Architecture and urban form</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Demand planning, route, and fleet optimization</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Innovation in structural elements</a:t>
            </a:r>
          </a:p>
          <a:p>
            <a:pPr indent="-285750" lvl="0" marL="285750" marR="0" rtl="0" algn="l">
              <a:spcBef>
                <a:spcPts val="0"/>
              </a:spcBef>
              <a:buClr>
                <a:schemeClr val="dk1"/>
              </a:buClr>
              <a:buSzPct val="100000"/>
              <a:buFont typeface="Arial"/>
              <a:buChar char="•"/>
            </a:pPr>
            <a:r>
              <a:rPr lang="en-US" sz="1800">
                <a:solidFill>
                  <a:schemeClr val="dk1"/>
                </a:solidFill>
                <a:latin typeface="Calibri"/>
                <a:ea typeface="Calibri"/>
                <a:cs typeface="Calibri"/>
                <a:sym typeface="Calibri"/>
              </a:rPr>
              <a:t>Innovation in infrastructure installation</a:t>
            </a:r>
          </a:p>
        </p:txBody>
      </p:sp>
      <p:sp>
        <p:nvSpPr>
          <p:cNvPr id="432" name="Shape 432"/>
          <p:cNvSpPr/>
          <p:nvPr/>
        </p:nvSpPr>
        <p:spPr>
          <a:xfrm>
            <a:off x="356714" y="3304621"/>
            <a:ext cx="3753059" cy="26160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100">
                <a:solidFill>
                  <a:schemeClr val="dk1"/>
                </a:solidFill>
                <a:latin typeface="Calibri"/>
                <a:ea typeface="Calibri"/>
                <a:cs typeface="Calibri"/>
                <a:sym typeface="Calibri"/>
              </a:rPr>
              <a:t>https://waymo.com/journey/paint-the-town/mountain-view/</a:t>
            </a:r>
          </a:p>
        </p:txBody>
      </p:sp>
      <p:grpSp>
        <p:nvGrpSpPr>
          <p:cNvPr id="433" name="Shape 433"/>
          <p:cNvGrpSpPr/>
          <p:nvPr/>
        </p:nvGrpSpPr>
        <p:grpSpPr>
          <a:xfrm>
            <a:off x="4121502" y="4340890"/>
            <a:ext cx="602900" cy="602900"/>
            <a:chOff x="4211934" y="4421275"/>
            <a:chExt cx="602900" cy="602900"/>
          </a:xfrm>
        </p:grpSpPr>
        <p:cxnSp>
          <p:nvCxnSpPr>
            <p:cNvPr id="434" name="Shape 434"/>
            <p:cNvCxnSpPr/>
            <p:nvPr/>
          </p:nvCxnSpPr>
          <p:spPr>
            <a:xfrm>
              <a:off x="4513385" y="4421275"/>
              <a:ext cx="0" cy="602900"/>
            </a:xfrm>
            <a:prstGeom prst="straightConnector1">
              <a:avLst/>
            </a:prstGeom>
            <a:noFill/>
            <a:ln cap="flat" cmpd="sng" w="101600">
              <a:solidFill>
                <a:srgbClr val="FF0000"/>
              </a:solidFill>
              <a:prstDash val="solid"/>
              <a:round/>
              <a:headEnd len="med" w="med" type="none"/>
              <a:tailEnd len="med" w="med" type="none"/>
            </a:ln>
          </p:spPr>
        </p:cxnSp>
        <p:cxnSp>
          <p:nvCxnSpPr>
            <p:cNvPr id="435" name="Shape 435"/>
            <p:cNvCxnSpPr/>
            <p:nvPr/>
          </p:nvCxnSpPr>
          <p:spPr>
            <a:xfrm rot="10800000">
              <a:off x="4513384" y="4421274"/>
              <a:ext cx="0" cy="602900"/>
            </a:xfrm>
            <a:prstGeom prst="straightConnector1">
              <a:avLst/>
            </a:prstGeom>
            <a:noFill/>
            <a:ln cap="flat" cmpd="sng" w="101600">
              <a:solidFill>
                <a:srgbClr val="FF0000"/>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8">
                                            <p:txEl>
                                              <p:pRg end="0" st="0"/>
                                            </p:txEl>
                                          </p:spTgt>
                                        </p:tgtEl>
                                        <p:attrNameLst>
                                          <p:attrName>style.visibility</p:attrName>
                                        </p:attrNameLst>
                                      </p:cBhvr>
                                      <p:to>
                                        <p:strVal val="visible"/>
                                      </p:to>
                                    </p:set>
                                    <p:animEffect filter="fade" transition="in">
                                      <p:cBhvr>
                                        <p:cTn dur="1000"/>
                                        <p:tgtEl>
                                          <p:spTgt spid="428">
                                            <p:txEl>
                                              <p:pRg end="0" st="0"/>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28">
                                            <p:txEl>
                                              <p:pRg end="1" st="1"/>
                                            </p:txEl>
                                          </p:spTgt>
                                        </p:tgtEl>
                                        <p:attrNameLst>
                                          <p:attrName>style.visibility</p:attrName>
                                        </p:attrNameLst>
                                      </p:cBhvr>
                                      <p:to>
                                        <p:strVal val="visible"/>
                                      </p:to>
                                    </p:set>
                                    <p:animEffect filter="fade" transition="in">
                                      <p:cBhvr>
                                        <p:cTn dur="1000"/>
                                        <p:tgtEl>
                                          <p:spTgt spid="428">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28">
                                            <p:txEl>
                                              <p:pRg end="2" st="2"/>
                                            </p:txEl>
                                          </p:spTgt>
                                        </p:tgtEl>
                                        <p:attrNameLst>
                                          <p:attrName>style.visibility</p:attrName>
                                        </p:attrNameLst>
                                      </p:cBhvr>
                                      <p:to>
                                        <p:strVal val="visible"/>
                                      </p:to>
                                    </p:set>
                                    <p:animEffect filter="fade" transition="in">
                                      <p:cBhvr>
                                        <p:cTn dur="1000"/>
                                        <p:tgtEl>
                                          <p:spTgt spid="428">
                                            <p:txEl>
                                              <p:pRg end="2" st="2"/>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28">
                                            <p:txEl>
                                              <p:pRg end="3" st="3"/>
                                            </p:txEl>
                                          </p:spTgt>
                                        </p:tgtEl>
                                        <p:attrNameLst>
                                          <p:attrName>style.visibility</p:attrName>
                                        </p:attrNameLst>
                                      </p:cBhvr>
                                      <p:to>
                                        <p:strVal val="visible"/>
                                      </p:to>
                                    </p:set>
                                    <p:animEffect filter="fade" transition="in">
                                      <p:cBhvr>
                                        <p:cTn dur="1000"/>
                                        <p:tgtEl>
                                          <p:spTgt spid="428">
                                            <p:txEl>
                                              <p:pRg end="3" st="3"/>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428">
                                            <p:txEl>
                                              <p:pRg end="4" st="4"/>
                                            </p:txEl>
                                          </p:spTgt>
                                        </p:tgtEl>
                                        <p:attrNameLst>
                                          <p:attrName>style.visibility</p:attrName>
                                        </p:attrNameLst>
                                      </p:cBhvr>
                                      <p:to>
                                        <p:strVal val="visible"/>
                                      </p:to>
                                    </p:set>
                                    <p:animEffect filter="fade" transition="in">
                                      <p:cBhvr>
                                        <p:cTn dur="1000"/>
                                        <p:tgtEl>
                                          <p:spTgt spid="428">
                                            <p:txEl>
                                              <p:pRg end="4" st="4"/>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428">
                                            <p:txEl>
                                              <p:pRg end="5" st="5"/>
                                            </p:txEl>
                                          </p:spTgt>
                                        </p:tgtEl>
                                        <p:attrNameLst>
                                          <p:attrName>style.visibility</p:attrName>
                                        </p:attrNameLst>
                                      </p:cBhvr>
                                      <p:to>
                                        <p:strVal val="visible"/>
                                      </p:to>
                                    </p:set>
                                    <p:animEffect filter="fade" transition="in">
                                      <p:cBhvr>
                                        <p:cTn dur="1000"/>
                                        <p:tgtEl>
                                          <p:spTgt spid="428">
                                            <p:txEl>
                                              <p:pRg end="5" st="5"/>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428">
                                            <p:txEl>
                                              <p:pRg end="6" st="6"/>
                                            </p:txEl>
                                          </p:spTgt>
                                        </p:tgtEl>
                                        <p:attrNameLst>
                                          <p:attrName>style.visibility</p:attrName>
                                        </p:attrNameLst>
                                      </p:cBhvr>
                                      <p:to>
                                        <p:strVal val="visible"/>
                                      </p:to>
                                    </p:set>
                                    <p:animEffect filter="fade" transition="in">
                                      <p:cBhvr>
                                        <p:cTn dur="1000"/>
                                        <p:tgtEl>
                                          <p:spTgt spid="428">
                                            <p:txEl>
                                              <p:pRg end="6" st="6"/>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428">
                                            <p:txEl>
                                              <p:pRg end="7" st="7"/>
                                            </p:txEl>
                                          </p:spTgt>
                                        </p:tgtEl>
                                        <p:attrNameLst>
                                          <p:attrName>style.visibility</p:attrName>
                                        </p:attrNameLst>
                                      </p:cBhvr>
                                      <p:to>
                                        <p:strVal val="visible"/>
                                      </p:to>
                                    </p:set>
                                    <p:animEffect filter="fade" transition="in">
                                      <p:cBhvr>
                                        <p:cTn dur="1000"/>
                                        <p:tgtEl>
                                          <p:spTgt spid="428">
                                            <p:txEl>
                                              <p:pRg end="7" st="7"/>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431">
                                            <p:txEl>
                                              <p:pRg end="0" st="0"/>
                                            </p:txEl>
                                          </p:spTgt>
                                        </p:tgtEl>
                                        <p:attrNameLst>
                                          <p:attrName>style.visibility</p:attrName>
                                        </p:attrNameLst>
                                      </p:cBhvr>
                                      <p:to>
                                        <p:strVal val="visible"/>
                                      </p:to>
                                    </p:set>
                                    <p:animEffect filter="fade" transition="in">
                                      <p:cBhvr>
                                        <p:cTn dur="1000"/>
                                        <p:tgtEl>
                                          <p:spTgt spid="431">
                                            <p:txEl>
                                              <p:pRg end="0" st="0"/>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431">
                                            <p:txEl>
                                              <p:pRg end="1" st="1"/>
                                            </p:txEl>
                                          </p:spTgt>
                                        </p:tgtEl>
                                        <p:attrNameLst>
                                          <p:attrName>style.visibility</p:attrName>
                                        </p:attrNameLst>
                                      </p:cBhvr>
                                      <p:to>
                                        <p:strVal val="visible"/>
                                      </p:to>
                                    </p:set>
                                    <p:animEffect filter="fade" transition="in">
                                      <p:cBhvr>
                                        <p:cTn dur="1000"/>
                                        <p:tgtEl>
                                          <p:spTgt spid="431">
                                            <p:txEl>
                                              <p:pRg end="1" st="1"/>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431">
                                            <p:txEl>
                                              <p:pRg end="2" st="2"/>
                                            </p:txEl>
                                          </p:spTgt>
                                        </p:tgtEl>
                                        <p:attrNameLst>
                                          <p:attrName>style.visibility</p:attrName>
                                        </p:attrNameLst>
                                      </p:cBhvr>
                                      <p:to>
                                        <p:strVal val="visible"/>
                                      </p:to>
                                    </p:set>
                                    <p:animEffect filter="fade" transition="in">
                                      <p:cBhvr>
                                        <p:cTn dur="1000"/>
                                        <p:tgtEl>
                                          <p:spTgt spid="431">
                                            <p:txEl>
                                              <p:pRg end="2" st="2"/>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431">
                                            <p:txEl>
                                              <p:pRg end="3" st="3"/>
                                            </p:txEl>
                                          </p:spTgt>
                                        </p:tgtEl>
                                        <p:attrNameLst>
                                          <p:attrName>style.visibility</p:attrName>
                                        </p:attrNameLst>
                                      </p:cBhvr>
                                      <p:to>
                                        <p:strVal val="visible"/>
                                      </p:to>
                                    </p:set>
                                    <p:animEffect filter="fade" transition="in">
                                      <p:cBhvr>
                                        <p:cTn dur="1000"/>
                                        <p:tgtEl>
                                          <p:spTgt spid="431">
                                            <p:txEl>
                                              <p:pRg end="3" st="3"/>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431">
                                            <p:txEl>
                                              <p:pRg end="4" st="4"/>
                                            </p:txEl>
                                          </p:spTgt>
                                        </p:tgtEl>
                                        <p:attrNameLst>
                                          <p:attrName>style.visibility</p:attrName>
                                        </p:attrNameLst>
                                      </p:cBhvr>
                                      <p:to>
                                        <p:strVal val="visible"/>
                                      </p:to>
                                    </p:set>
                                    <p:animEffect filter="fade" transition="in">
                                      <p:cBhvr>
                                        <p:cTn dur="1000"/>
                                        <p:tgtEl>
                                          <p:spTgt spid="431">
                                            <p:txEl>
                                              <p:pRg end="4" st="4"/>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431">
                                            <p:txEl>
                                              <p:pRg end="5" st="5"/>
                                            </p:txEl>
                                          </p:spTgt>
                                        </p:tgtEl>
                                        <p:attrNameLst>
                                          <p:attrName>style.visibility</p:attrName>
                                        </p:attrNameLst>
                                      </p:cBhvr>
                                      <p:to>
                                        <p:strVal val="visible"/>
                                      </p:to>
                                    </p:set>
                                    <p:animEffect filter="fade" transition="in">
                                      <p:cBhvr>
                                        <p:cTn dur="1000"/>
                                        <p:tgtEl>
                                          <p:spTgt spid="43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9" name="Shape 439"/>
        <p:cNvGrpSpPr/>
        <p:nvPr/>
      </p:nvGrpSpPr>
      <p:grpSpPr>
        <a:xfrm>
          <a:off x="0" y="0"/>
          <a:ext cx="0" cy="0"/>
          <a:chOff x="0" y="0"/>
          <a:chExt cx="0" cy="0"/>
        </a:xfrm>
      </p:grpSpPr>
      <p:pic>
        <p:nvPicPr>
          <p:cNvPr id="440" name="Shape 440"/>
          <p:cNvPicPr preferRelativeResize="0"/>
          <p:nvPr/>
        </p:nvPicPr>
        <p:blipFill rotWithShape="1">
          <a:blip r:embed="rId3">
            <a:alphaModFix/>
          </a:blip>
          <a:srcRect b="0" l="0" r="0" t="3418"/>
          <a:stretch/>
        </p:blipFill>
        <p:spPr>
          <a:xfrm>
            <a:off x="1352887" y="1458549"/>
            <a:ext cx="6438225" cy="4837649"/>
          </a:xfrm>
          <a:prstGeom prst="rect">
            <a:avLst/>
          </a:prstGeom>
          <a:noFill/>
          <a:ln>
            <a:noFill/>
          </a:ln>
        </p:spPr>
      </p:pic>
      <p:sp>
        <p:nvSpPr>
          <p:cNvPr id="441" name="Shape 441"/>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1200">
                <a:solidFill>
                  <a:srgbClr val="888888"/>
                </a:solidFill>
                <a:latin typeface="Calibri"/>
                <a:ea typeface="Calibri"/>
                <a:cs typeface="Calibri"/>
                <a:sym typeface="Calibri"/>
              </a:rPr>
              <a:t>2017-03-29</a:t>
            </a:r>
          </a:p>
        </p:txBody>
      </p:sp>
      <p:sp>
        <p:nvSpPr>
          <p:cNvPr id="442" name="Shape 442"/>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
        <p:nvSpPr>
          <p:cNvPr id="443" name="Shape 44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
        <p:nvSpPr>
          <p:cNvPr id="444" name="Shape 444"/>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0" i="0" lang="en-US" sz="3600" u="none" cap="none" strike="noStrike">
                <a:solidFill>
                  <a:schemeClr val="dk1"/>
                </a:solidFill>
                <a:latin typeface="Calibri"/>
                <a:ea typeface="Calibri"/>
                <a:cs typeface="Calibri"/>
                <a:sym typeface="Calibri"/>
              </a:rPr>
              <a:t>There are gaps that need to be addressed</a:t>
            </a:r>
          </a:p>
        </p:txBody>
      </p:sp>
      <p:pic>
        <p:nvPicPr>
          <p:cNvPr id="445" name="Shape 445"/>
          <p:cNvPicPr preferRelativeResize="0"/>
          <p:nvPr/>
        </p:nvPicPr>
        <p:blipFill rotWithShape="1">
          <a:blip r:embed="rId4">
            <a:alphaModFix/>
          </a:blip>
          <a:srcRect b="10621" l="14287" r="13624" t="6010"/>
          <a:stretch/>
        </p:blipFill>
        <p:spPr>
          <a:xfrm>
            <a:off x="4963600" y="5330375"/>
            <a:ext cx="1152900" cy="683700"/>
          </a:xfrm>
          <a:prstGeom prst="rect">
            <a:avLst/>
          </a:prstGeom>
          <a:noFill/>
          <a:ln>
            <a:noFill/>
          </a:ln>
        </p:spPr>
      </p:pic>
      <p:pic>
        <p:nvPicPr>
          <p:cNvPr id="446" name="Shape 446"/>
          <p:cNvPicPr preferRelativeResize="0"/>
          <p:nvPr/>
        </p:nvPicPr>
        <p:blipFill>
          <a:blip r:embed="rId5">
            <a:alphaModFix/>
          </a:blip>
          <a:stretch>
            <a:fillRect/>
          </a:stretch>
        </p:blipFill>
        <p:spPr>
          <a:xfrm>
            <a:off x="6276025" y="5192975"/>
            <a:ext cx="1253325" cy="879899"/>
          </a:xfrm>
          <a:prstGeom prst="rect">
            <a:avLst/>
          </a:prstGeom>
          <a:noFill/>
          <a:ln>
            <a:noFill/>
          </a:ln>
        </p:spPr>
      </p:pic>
      <p:sp>
        <p:nvSpPr>
          <p:cNvPr id="447" name="Shape 447"/>
          <p:cNvSpPr txBox="1"/>
          <p:nvPr/>
        </p:nvSpPr>
        <p:spPr>
          <a:xfrm>
            <a:off x="6388637" y="1677775"/>
            <a:ext cx="1028100" cy="295200"/>
          </a:xfrm>
          <a:prstGeom prst="rect">
            <a:avLst/>
          </a:prstGeom>
          <a:noFill/>
          <a:ln>
            <a:noFill/>
          </a:ln>
        </p:spPr>
        <p:txBody>
          <a:bodyPr anchorCtr="0" anchor="t" bIns="91425" lIns="91425" rIns="91425" tIns="91425">
            <a:noAutofit/>
          </a:bodyPr>
          <a:lstStyle/>
          <a:p>
            <a:pPr lvl="0">
              <a:spcBef>
                <a:spcPts val="0"/>
              </a:spcBef>
              <a:buNone/>
            </a:pPr>
            <a:r>
              <a:rPr b="1" lang="en-US"/>
              <a:t>Superway</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One man’s view of ‘transformational’ is another’s ‘business as usual’</a:t>
            </a:r>
          </a:p>
        </p:txBody>
      </p:sp>
      <p:sp>
        <p:nvSpPr>
          <p:cNvPr id="162" name="Shape 162"/>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163" name="Shape 163"/>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164" name="Shape 16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id="165" name="Shape 165"/>
          <p:cNvPicPr preferRelativeResize="0"/>
          <p:nvPr/>
        </p:nvPicPr>
        <p:blipFill rotWithShape="1">
          <a:blip r:embed="rId3">
            <a:alphaModFix/>
          </a:blip>
          <a:srcRect b="0" l="0" r="0" t="0"/>
          <a:stretch/>
        </p:blipFill>
        <p:spPr>
          <a:xfrm>
            <a:off x="548835" y="1478279"/>
            <a:ext cx="3618352" cy="4693920"/>
          </a:xfrm>
          <a:prstGeom prst="rect">
            <a:avLst/>
          </a:prstGeom>
          <a:noFill/>
          <a:ln>
            <a:noFill/>
          </a:ln>
        </p:spPr>
      </p:pic>
      <p:sp>
        <p:nvSpPr>
          <p:cNvPr id="166" name="Shape 166"/>
          <p:cNvSpPr/>
          <p:nvPr/>
        </p:nvSpPr>
        <p:spPr>
          <a:xfrm>
            <a:off x="4328160" y="1922978"/>
            <a:ext cx="4709160" cy="3416319"/>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Connected–automated vehicles</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Shared-use services</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Unmanned aerial systems (UASs)</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IoT</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Cybersecurity</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Smart cities</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NextGen (aviation operations)</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3-D printing</a:t>
            </a:r>
          </a:p>
          <a:p>
            <a:pPr indent="-285750" lvl="0" marL="285750" marR="0" rtl="0" algn="l">
              <a:spcBef>
                <a:spcPts val="0"/>
              </a:spcBef>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Big data</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sp>
        <p:nvSpPr>
          <p:cNvPr id="453" name="Shape 453"/>
          <p:cNvSpPr txBox="1"/>
          <p:nvPr>
            <p:ph type="title"/>
          </p:nvPr>
        </p:nvSpPr>
        <p:spPr>
          <a:xfrm>
            <a:off x="457200" y="274637"/>
            <a:ext cx="8229600" cy="938700"/>
          </a:xfrm>
          <a:prstGeom prst="rect">
            <a:avLst/>
          </a:prstGeom>
        </p:spPr>
        <p:txBody>
          <a:bodyPr anchorCtr="0" anchor="ctr" bIns="91425" lIns="91425" rIns="91425" tIns="91425">
            <a:noAutofit/>
          </a:bodyPr>
          <a:lstStyle/>
          <a:p>
            <a:pPr lvl="0">
              <a:spcBef>
                <a:spcPts val="0"/>
              </a:spcBef>
              <a:buNone/>
            </a:pPr>
            <a:r>
              <a:rPr lang="en-US"/>
              <a:t>USA government is about to give industry $4B to get  </a:t>
            </a:r>
            <a:r>
              <a:rPr lang="en-US">
                <a:solidFill>
                  <a:srgbClr val="FF0000"/>
                </a:solidFill>
              </a:rPr>
              <a:t>✘ </a:t>
            </a:r>
            <a:r>
              <a:rPr lang="en-US"/>
              <a:t>results</a:t>
            </a:r>
          </a:p>
        </p:txBody>
      </p:sp>
      <p:sp>
        <p:nvSpPr>
          <p:cNvPr id="454" name="Shape 454"/>
          <p:cNvSpPr txBox="1"/>
          <p:nvPr>
            <p:ph idx="12" type="sldNum"/>
          </p:nvPr>
        </p:nvSpPr>
        <p:spPr>
          <a:xfrm>
            <a:off x="6553200" y="6356350"/>
            <a:ext cx="2133600" cy="365100"/>
          </a:xfrm>
          <a:prstGeom prst="rect">
            <a:avLst/>
          </a:prstGeom>
        </p:spPr>
        <p:txBody>
          <a:bodyPr anchorCtr="0" anchor="ctr"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455" name="Shape 455"/>
          <p:cNvPicPr preferRelativeResize="0"/>
          <p:nvPr/>
        </p:nvPicPr>
        <p:blipFill>
          <a:blip r:embed="rId3">
            <a:alphaModFix/>
          </a:blip>
          <a:stretch>
            <a:fillRect/>
          </a:stretch>
        </p:blipFill>
        <p:spPr>
          <a:xfrm>
            <a:off x="0" y="2274522"/>
            <a:ext cx="9144001" cy="2928854"/>
          </a:xfrm>
          <a:prstGeom prst="rect">
            <a:avLst/>
          </a:prstGeom>
          <a:noFill/>
          <a:ln>
            <a:noFill/>
          </a:ln>
        </p:spPr>
      </p:pic>
      <p:sp>
        <p:nvSpPr>
          <p:cNvPr id="456" name="Shape 456"/>
          <p:cNvSpPr txBox="1"/>
          <p:nvPr/>
        </p:nvSpPr>
        <p:spPr>
          <a:xfrm>
            <a:off x="449475" y="5583075"/>
            <a:ext cx="8536500" cy="673500"/>
          </a:xfrm>
          <a:prstGeom prst="rect">
            <a:avLst/>
          </a:prstGeom>
          <a:noFill/>
          <a:ln>
            <a:noFill/>
          </a:ln>
        </p:spPr>
        <p:txBody>
          <a:bodyPr anchorCtr="0" anchor="ctr" bIns="91425" lIns="91425" rIns="91425" tIns="91425">
            <a:noAutofit/>
          </a:bodyPr>
          <a:lstStyle/>
          <a:p>
            <a:pPr lvl="0" rtl="0">
              <a:spcBef>
                <a:spcPts val="0"/>
              </a:spcBef>
              <a:buNone/>
            </a:pPr>
            <a:r>
              <a:rPr lang="en-US" sz="1300" u="sng">
                <a:solidFill>
                  <a:schemeClr val="hlink"/>
                </a:solidFill>
                <a:hlinkClick r:id="rId4"/>
              </a:rPr>
              <a:t>https://www.nytimes.com/2016/01/15/business/us-proposes-spending-4-billion-on-self-driving-cars.html?_r=0</a:t>
            </a:r>
          </a:p>
        </p:txBody>
      </p:sp>
      <p:sp>
        <p:nvSpPr>
          <p:cNvPr id="457" name="Shape 457"/>
          <p:cNvSpPr txBox="1"/>
          <p:nvPr>
            <p:ph idx="11" type="ftr"/>
          </p:nvPr>
        </p:nvSpPr>
        <p:spPr>
          <a:xfrm>
            <a:off x="3124200" y="6356350"/>
            <a:ext cx="2895600" cy="365100"/>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2" name="Shape 462"/>
        <p:cNvGrpSpPr/>
        <p:nvPr/>
      </p:nvGrpSpPr>
      <p:grpSpPr>
        <a:xfrm>
          <a:off x="0" y="0"/>
          <a:ext cx="0" cy="0"/>
          <a:chOff x="0" y="0"/>
          <a:chExt cx="0" cy="0"/>
        </a:xfrm>
      </p:grpSpPr>
      <p:pic>
        <p:nvPicPr>
          <p:cNvPr id="463" name="Shape 463"/>
          <p:cNvPicPr preferRelativeResize="0"/>
          <p:nvPr/>
        </p:nvPicPr>
        <p:blipFill>
          <a:blip r:embed="rId3">
            <a:alphaModFix/>
          </a:blip>
          <a:stretch>
            <a:fillRect/>
          </a:stretch>
        </p:blipFill>
        <p:spPr>
          <a:xfrm>
            <a:off x="1181775" y="389348"/>
            <a:ext cx="6780449" cy="6079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7" name="Shape 467"/>
        <p:cNvGrpSpPr/>
        <p:nvPr/>
      </p:nvGrpSpPr>
      <p:grpSpPr>
        <a:xfrm>
          <a:off x="0" y="0"/>
          <a:ext cx="0" cy="0"/>
          <a:chOff x="0" y="0"/>
          <a:chExt cx="0" cy="0"/>
        </a:xfrm>
      </p:grpSpPr>
      <p:sp>
        <p:nvSpPr>
          <p:cNvPr id="468" name="Shape 468"/>
          <p:cNvSpPr txBox="1"/>
          <p:nvPr>
            <p:ph idx="10" type="dt"/>
          </p:nvPr>
        </p:nvSpPr>
        <p:spPr>
          <a:xfrm>
            <a:off x="457200" y="6356350"/>
            <a:ext cx="2133600" cy="365100"/>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1200">
                <a:solidFill>
                  <a:srgbClr val="888888"/>
                </a:solidFill>
                <a:latin typeface="Calibri"/>
                <a:ea typeface="Calibri"/>
                <a:cs typeface="Calibri"/>
                <a:sym typeface="Calibri"/>
              </a:rPr>
              <a:t>2017-03-29</a:t>
            </a:r>
          </a:p>
        </p:txBody>
      </p:sp>
      <p:sp>
        <p:nvSpPr>
          <p:cNvPr id="469" name="Shape 469"/>
          <p:cNvSpPr txBox="1"/>
          <p:nvPr>
            <p:ph idx="11" type="ftr"/>
          </p:nvPr>
        </p:nvSpPr>
        <p:spPr>
          <a:xfrm>
            <a:off x="3124200" y="6356350"/>
            <a:ext cx="2895600" cy="365100"/>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
        <p:nvSpPr>
          <p:cNvPr id="470" name="Shape 470"/>
          <p:cNvSpPr txBox="1"/>
          <p:nvPr>
            <p:ph idx="12" type="sldNum"/>
          </p:nvPr>
        </p:nvSpPr>
        <p:spPr>
          <a:xfrm>
            <a:off x="6553200" y="6356350"/>
            <a:ext cx="2133600" cy="3651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
        <p:nvSpPr>
          <p:cNvPr id="471" name="Shape 471"/>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0" i="0" lang="en-US" sz="3600" u="none" cap="none" strike="noStrike">
                <a:solidFill>
                  <a:schemeClr val="dk1"/>
                </a:solidFill>
                <a:latin typeface="Calibri"/>
                <a:ea typeface="Calibri"/>
                <a:cs typeface="Calibri"/>
                <a:sym typeface="Calibri"/>
              </a:rPr>
              <a:t>There are gaps that need to be addressed</a:t>
            </a:r>
          </a:p>
        </p:txBody>
      </p:sp>
      <p:pic>
        <p:nvPicPr>
          <p:cNvPr id="472" name="Shape 472"/>
          <p:cNvPicPr preferRelativeResize="0"/>
          <p:nvPr/>
        </p:nvPicPr>
        <p:blipFill rotWithShape="1">
          <a:blip r:embed="rId3">
            <a:alphaModFix/>
          </a:blip>
          <a:srcRect b="10621" l="14287" r="13624" t="6010"/>
          <a:stretch/>
        </p:blipFill>
        <p:spPr>
          <a:xfrm>
            <a:off x="412500" y="1729575"/>
            <a:ext cx="1152900" cy="683700"/>
          </a:xfrm>
          <a:prstGeom prst="rect">
            <a:avLst/>
          </a:prstGeom>
          <a:noFill/>
          <a:ln>
            <a:noFill/>
          </a:ln>
        </p:spPr>
      </p:pic>
      <p:pic>
        <p:nvPicPr>
          <p:cNvPr id="473" name="Shape 473"/>
          <p:cNvPicPr preferRelativeResize="0"/>
          <p:nvPr/>
        </p:nvPicPr>
        <p:blipFill>
          <a:blip r:embed="rId4">
            <a:alphaModFix/>
          </a:blip>
          <a:stretch>
            <a:fillRect/>
          </a:stretch>
        </p:blipFill>
        <p:spPr>
          <a:xfrm>
            <a:off x="7162175" y="1753850"/>
            <a:ext cx="1253325" cy="879899"/>
          </a:xfrm>
          <a:prstGeom prst="rect">
            <a:avLst/>
          </a:prstGeom>
          <a:noFill/>
          <a:ln>
            <a:noFill/>
          </a:ln>
        </p:spPr>
      </p:pic>
      <p:sp>
        <p:nvSpPr>
          <p:cNvPr id="474" name="Shape 474"/>
          <p:cNvSpPr txBox="1"/>
          <p:nvPr/>
        </p:nvSpPr>
        <p:spPr>
          <a:xfrm>
            <a:off x="724975" y="2755950"/>
            <a:ext cx="7770000" cy="3478200"/>
          </a:xfrm>
          <a:prstGeom prst="rect">
            <a:avLst/>
          </a:prstGeom>
          <a:noFill/>
          <a:ln>
            <a:noFill/>
          </a:ln>
        </p:spPr>
        <p:txBody>
          <a:bodyPr anchorCtr="0" anchor="t" bIns="91425" lIns="91425" rIns="91425" tIns="91425">
            <a:noAutofit/>
          </a:bodyPr>
          <a:lstStyle/>
          <a:p>
            <a:pPr lvl="0">
              <a:spcBef>
                <a:spcPts val="0"/>
              </a:spcBef>
              <a:buNone/>
            </a:pPr>
            <a:r>
              <a:rPr lang="en-US" sz="2400"/>
              <a:t>All the magical technology that makes the autonomous vehicle possible is EXACTLY what is needed to bring success to the SPARTAN system.</a:t>
            </a:r>
          </a:p>
          <a:p>
            <a:pPr lvl="0">
              <a:spcBef>
                <a:spcPts val="0"/>
              </a:spcBef>
              <a:buNone/>
            </a:pPr>
            <a:r>
              <a:t/>
            </a:r>
            <a:endParaRPr sz="2400"/>
          </a:p>
          <a:p>
            <a:pPr lvl="0">
              <a:spcBef>
                <a:spcPts val="0"/>
              </a:spcBef>
              <a:buNone/>
            </a:pPr>
            <a:r>
              <a:rPr lang="en-US" sz="2400"/>
              <a:t>By leapfrogging over the nearsighted frenzy in Washington and Detroit, and sticking to Silicon Valley principles of disruptive technology, social equity, and economic breakthroughs, SJSU and SV industry can help lead in this emerging global marketplace. </a:t>
            </a:r>
          </a:p>
        </p:txBody>
      </p:sp>
      <p:sp>
        <p:nvSpPr>
          <p:cNvPr id="475" name="Shape 475"/>
          <p:cNvSpPr/>
          <p:nvPr/>
        </p:nvSpPr>
        <p:spPr>
          <a:xfrm>
            <a:off x="3219625" y="1978987"/>
            <a:ext cx="3781500" cy="277200"/>
          </a:xfrm>
          <a:prstGeom prst="rightArrow">
            <a:avLst>
              <a:gd fmla="val 50000" name="adj1"/>
              <a:gd fmla="val 50000" name="adj2"/>
            </a:avLst>
          </a:prstGeom>
          <a:solidFill>
            <a:srgbClr val="00FF00"/>
          </a:solid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476" name="Shape 476"/>
          <p:cNvPicPr preferRelativeResize="0"/>
          <p:nvPr/>
        </p:nvPicPr>
        <p:blipFill rotWithShape="1">
          <a:blip r:embed="rId3">
            <a:alphaModFix/>
          </a:blip>
          <a:srcRect b="10621" l="14287" r="13624" t="6010"/>
          <a:stretch/>
        </p:blipFill>
        <p:spPr>
          <a:xfrm flipH="1">
            <a:off x="1816050" y="1729575"/>
            <a:ext cx="1152900" cy="68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2100"/>
                                        <p:tgtEl>
                                          <p:spTgt spid="472"/>
                                        </p:tgtEl>
                                        <p:attrNameLst>
                                          <p:attrName>ppt_x</p:attrName>
                                        </p:attrNameLst>
                                      </p:cBhvr>
                                      <p:tavLst>
                                        <p:tav fmla="" tm="0">
                                          <p:val>
                                            <p:strVal val="#ppt_x"/>
                                          </p:val>
                                        </p:tav>
                                        <p:tav fmla="" tm="100000">
                                          <p:val>
                                            <p:strVal val="#ppt_x-1"/>
                                          </p:val>
                                        </p:tav>
                                      </p:tavLst>
                                    </p:anim>
                                    <p:set>
                                      <p:cBhvr>
                                        <p:cTn dur="1" fill="hold">
                                          <p:stCondLst>
                                            <p:cond delay="2100"/>
                                          </p:stCondLst>
                                        </p:cTn>
                                        <p:tgtEl>
                                          <p:spTgt spid="47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1000"/>
                                        <p:tgtEl>
                                          <p:spTgt spid="47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sp>
        <p:nvSpPr>
          <p:cNvPr id="481" name="Shape 481"/>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1200">
                <a:solidFill>
                  <a:srgbClr val="888888"/>
                </a:solidFill>
                <a:latin typeface="Calibri"/>
                <a:ea typeface="Calibri"/>
                <a:cs typeface="Calibri"/>
                <a:sym typeface="Calibri"/>
              </a:rPr>
              <a:t>2017-03-29</a:t>
            </a:r>
          </a:p>
        </p:txBody>
      </p:sp>
      <p:sp>
        <p:nvSpPr>
          <p:cNvPr id="482" name="Shape 482"/>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
        <p:nvSpPr>
          <p:cNvPr id="483" name="Shape 48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
        <p:nvSpPr>
          <p:cNvPr id="484" name="Shape 484"/>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0" i="0" lang="en-US" sz="3600" u="none" cap="none" strike="noStrike">
                <a:solidFill>
                  <a:schemeClr val="dk1"/>
                </a:solidFill>
                <a:latin typeface="Calibri"/>
                <a:ea typeface="Calibri"/>
                <a:cs typeface="Calibri"/>
                <a:sym typeface="Calibri"/>
              </a:rPr>
              <a:t>There are many opportunities for industry-academe collaboration</a:t>
            </a:r>
          </a:p>
        </p:txBody>
      </p:sp>
      <p:pic>
        <p:nvPicPr>
          <p:cNvPr id="485" name="Shape 485"/>
          <p:cNvPicPr preferRelativeResize="0"/>
          <p:nvPr/>
        </p:nvPicPr>
        <p:blipFill rotWithShape="1">
          <a:blip r:embed="rId3">
            <a:alphaModFix/>
          </a:blip>
          <a:srcRect b="2236" l="0" r="1290" t="0"/>
          <a:stretch/>
        </p:blipFill>
        <p:spPr>
          <a:xfrm>
            <a:off x="701674" y="1635161"/>
            <a:ext cx="3318122" cy="4389121"/>
          </a:xfrm>
          <a:prstGeom prst="rect">
            <a:avLst/>
          </a:prstGeom>
          <a:noFill/>
          <a:ln>
            <a:noFill/>
          </a:ln>
        </p:spPr>
      </p:pic>
      <p:grpSp>
        <p:nvGrpSpPr>
          <p:cNvPr id="486" name="Shape 486"/>
          <p:cNvGrpSpPr/>
          <p:nvPr/>
        </p:nvGrpSpPr>
        <p:grpSpPr>
          <a:xfrm>
            <a:off x="4235837" y="1741219"/>
            <a:ext cx="4426233" cy="1926577"/>
            <a:chOff x="-5861" y="976391"/>
            <a:chExt cx="8835536" cy="3845784"/>
          </a:xfrm>
        </p:grpSpPr>
        <p:pic>
          <p:nvPicPr>
            <p:cNvPr id="487" name="Shape 487"/>
            <p:cNvPicPr preferRelativeResize="0"/>
            <p:nvPr/>
          </p:nvPicPr>
          <p:blipFill rotWithShape="1">
            <a:blip r:embed="rId4">
              <a:alphaModFix/>
            </a:blip>
            <a:srcRect b="0" l="0" r="0" t="0"/>
            <a:stretch/>
          </p:blipFill>
          <p:spPr>
            <a:xfrm>
              <a:off x="-5861" y="976391"/>
              <a:ext cx="7195180" cy="3838417"/>
            </a:xfrm>
            <a:prstGeom prst="rect">
              <a:avLst/>
            </a:prstGeom>
            <a:noFill/>
            <a:ln>
              <a:noFill/>
            </a:ln>
          </p:spPr>
        </p:pic>
        <p:pic>
          <p:nvPicPr>
            <p:cNvPr descr="https://lh6.googleusercontent.com/qbqGIg0bp3LOOMNh_ixgOQtMxQyn4oo5hYIpsvpaK-W2A4Ui6d0jfjOb9baZpHfP0CeYf0TY2KJaKGU9Pfw6maPSstknEXMKHla3rOWG0hOQHdaD7pmdv2ulowgXpgxGEsWiusnk" id="488" name="Shape 488"/>
            <p:cNvPicPr preferRelativeResize="0"/>
            <p:nvPr/>
          </p:nvPicPr>
          <p:blipFill rotWithShape="1">
            <a:blip r:embed="rId5">
              <a:alphaModFix/>
            </a:blip>
            <a:srcRect b="0" l="0" r="0" t="0"/>
            <a:stretch/>
          </p:blipFill>
          <p:spPr>
            <a:xfrm>
              <a:off x="6781800" y="2362200"/>
              <a:ext cx="2047874" cy="1876424"/>
            </a:xfrm>
            <a:prstGeom prst="rect">
              <a:avLst/>
            </a:prstGeom>
            <a:noFill/>
            <a:ln>
              <a:noFill/>
            </a:ln>
          </p:spPr>
        </p:pic>
        <p:sp>
          <p:nvSpPr>
            <p:cNvPr id="489" name="Shape 489"/>
            <p:cNvSpPr/>
            <p:nvPr/>
          </p:nvSpPr>
          <p:spPr>
            <a:xfrm>
              <a:off x="5867400" y="3962400"/>
              <a:ext cx="762000" cy="685799"/>
            </a:xfrm>
            <a:prstGeom prst="rect">
              <a:avLst/>
            </a:prstGeom>
            <a:noFill/>
            <a:ln cap="flat" cmpd="sng" w="9525">
              <a:solidFill>
                <a:schemeClr val="dk1"/>
              </a:solidFill>
              <a:prstDash val="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cxnSp>
          <p:nvCxnSpPr>
            <p:cNvPr id="490" name="Shape 490"/>
            <p:cNvCxnSpPr/>
            <p:nvPr/>
          </p:nvCxnSpPr>
          <p:spPr>
            <a:xfrm flipH="1" rot="10800000">
              <a:off x="6477000" y="3581399"/>
              <a:ext cx="533399" cy="457200"/>
            </a:xfrm>
            <a:prstGeom prst="straightConnector1">
              <a:avLst/>
            </a:prstGeom>
            <a:noFill/>
            <a:ln cap="flat" cmpd="sng" w="22225">
              <a:solidFill>
                <a:srgbClr val="4A7DBA"/>
              </a:solidFill>
              <a:prstDash val="solid"/>
              <a:round/>
              <a:headEnd len="med" w="med" type="none"/>
              <a:tailEnd len="lg" w="lg" type="stealth"/>
            </a:ln>
          </p:spPr>
        </p:cxnSp>
        <p:sp>
          <p:nvSpPr>
            <p:cNvPr id="491" name="Shape 491"/>
            <p:cNvSpPr txBox="1"/>
            <p:nvPr/>
          </p:nvSpPr>
          <p:spPr>
            <a:xfrm>
              <a:off x="3106114" y="4483621"/>
              <a:ext cx="971227"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600">
                  <a:solidFill>
                    <a:schemeClr val="dk1"/>
                  </a:solidFill>
                  <a:latin typeface="Calibri"/>
                  <a:ea typeface="Calibri"/>
                  <a:cs typeface="Calibri"/>
                  <a:sym typeface="Calibri"/>
                </a:rPr>
                <a:t>7</a:t>
              </a:r>
              <a:r>
                <a:rPr b="1" baseline="30000" lang="en-US" sz="1600">
                  <a:solidFill>
                    <a:schemeClr val="dk1"/>
                  </a:solidFill>
                  <a:latin typeface="Calibri"/>
                  <a:ea typeface="Calibri"/>
                  <a:cs typeface="Calibri"/>
                  <a:sym typeface="Calibri"/>
                </a:rPr>
                <a:t>th</a:t>
              </a:r>
              <a:r>
                <a:rPr b="1" lang="en-US" sz="1600">
                  <a:solidFill>
                    <a:schemeClr val="dk1"/>
                  </a:solidFill>
                  <a:latin typeface="Calibri"/>
                  <a:ea typeface="Calibri"/>
                  <a:cs typeface="Calibri"/>
                  <a:sym typeface="Calibri"/>
                </a:rPr>
                <a:t> Street</a:t>
              </a:r>
            </a:p>
          </p:txBody>
        </p:sp>
        <p:sp>
          <p:nvSpPr>
            <p:cNvPr id="492" name="Shape 492"/>
            <p:cNvSpPr/>
            <p:nvPr/>
          </p:nvSpPr>
          <p:spPr>
            <a:xfrm rot="1519464">
              <a:off x="7218779" y="1258765"/>
              <a:ext cx="511941" cy="312671"/>
            </a:xfrm>
            <a:prstGeom prst="rightArrow">
              <a:avLst>
                <a:gd fmla="val 50000" name="adj1"/>
                <a:gd fmla="val 50000" name="adj2"/>
              </a:avLst>
            </a:prstGeom>
            <a:noFill/>
            <a:ln cap="flat" cmpd="sng" w="1905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93" name="Shape 493"/>
            <p:cNvSpPr txBox="1"/>
            <p:nvPr/>
          </p:nvSpPr>
          <p:spPr>
            <a:xfrm>
              <a:off x="7681682" y="1414045"/>
              <a:ext cx="319317"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1600">
                  <a:solidFill>
                    <a:schemeClr val="dk1"/>
                  </a:solidFill>
                  <a:latin typeface="Calibri"/>
                  <a:ea typeface="Calibri"/>
                  <a:cs typeface="Calibri"/>
                  <a:sym typeface="Calibri"/>
                </a:rPr>
                <a:t>N</a:t>
              </a:r>
            </a:p>
          </p:txBody>
        </p:sp>
      </p:grpSp>
      <p:pic>
        <p:nvPicPr>
          <p:cNvPr id="494" name="Shape 494"/>
          <p:cNvPicPr preferRelativeResize="0"/>
          <p:nvPr/>
        </p:nvPicPr>
        <p:blipFill rotWithShape="1">
          <a:blip r:embed="rId6">
            <a:alphaModFix/>
          </a:blip>
          <a:srcRect b="0" l="0" r="18844" t="0"/>
          <a:stretch/>
        </p:blipFill>
        <p:spPr>
          <a:xfrm>
            <a:off x="4562473" y="3905257"/>
            <a:ext cx="3913075" cy="23275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20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9" name="Shape 499"/>
        <p:cNvGrpSpPr/>
        <p:nvPr/>
      </p:nvGrpSpPr>
      <p:grpSpPr>
        <a:xfrm>
          <a:off x="0" y="0"/>
          <a:ext cx="0" cy="0"/>
          <a:chOff x="0" y="0"/>
          <a:chExt cx="0" cy="0"/>
        </a:xfrm>
      </p:grpSpPr>
      <p:sp>
        <p:nvSpPr>
          <p:cNvPr id="500" name="Shape 500"/>
          <p:cNvSpPr txBox="1"/>
          <p:nvPr>
            <p:ph type="title"/>
          </p:nvPr>
        </p:nvSpPr>
        <p:spPr>
          <a:xfrm>
            <a:off x="45275" y="0"/>
            <a:ext cx="9098700" cy="1011900"/>
          </a:xfrm>
          <a:prstGeom prst="rect">
            <a:avLst/>
          </a:prstGeom>
        </p:spPr>
        <p:txBody>
          <a:bodyPr anchorCtr="0" anchor="ctr" bIns="91425" lIns="91425" rIns="91425" tIns="91425">
            <a:noAutofit/>
          </a:bodyPr>
          <a:lstStyle/>
          <a:p>
            <a:pPr lvl="0" algn="l">
              <a:spcBef>
                <a:spcPts val="0"/>
              </a:spcBef>
              <a:buNone/>
            </a:pPr>
            <a:r>
              <a:rPr lang="en-US" sz="3600"/>
              <a:t>True sustainability is the configuration driver so cities are human centered, not car-centered</a:t>
            </a:r>
          </a:p>
        </p:txBody>
      </p:sp>
      <p:sp>
        <p:nvSpPr>
          <p:cNvPr id="501" name="Shape 501"/>
          <p:cNvSpPr txBox="1"/>
          <p:nvPr>
            <p:ph idx="12" type="sldNum"/>
          </p:nvPr>
        </p:nvSpPr>
        <p:spPr>
          <a:xfrm>
            <a:off x="6553200" y="6356350"/>
            <a:ext cx="2133600" cy="365100"/>
          </a:xfrm>
          <a:prstGeom prst="rect">
            <a:avLst/>
          </a:prstGeom>
        </p:spPr>
        <p:txBody>
          <a:bodyPr anchorCtr="0" anchor="ctr"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pic>
        <p:nvPicPr>
          <p:cNvPr id="502" name="Shape 502"/>
          <p:cNvPicPr preferRelativeResize="0"/>
          <p:nvPr/>
        </p:nvPicPr>
        <p:blipFill>
          <a:blip r:embed="rId3">
            <a:alphaModFix/>
          </a:blip>
          <a:stretch>
            <a:fillRect/>
          </a:stretch>
        </p:blipFill>
        <p:spPr>
          <a:xfrm>
            <a:off x="891225" y="1555987"/>
            <a:ext cx="7267575" cy="4457700"/>
          </a:xfrm>
          <a:prstGeom prst="rect">
            <a:avLst/>
          </a:prstGeom>
          <a:noFill/>
          <a:ln>
            <a:noFill/>
          </a:ln>
        </p:spPr>
      </p:pic>
      <p:pic>
        <p:nvPicPr>
          <p:cNvPr id="503" name="Shape 503"/>
          <p:cNvPicPr preferRelativeResize="0"/>
          <p:nvPr/>
        </p:nvPicPr>
        <p:blipFill>
          <a:blip r:embed="rId4">
            <a:alphaModFix/>
          </a:blip>
          <a:stretch>
            <a:fillRect/>
          </a:stretch>
        </p:blipFill>
        <p:spPr>
          <a:xfrm>
            <a:off x="3519550" y="6013687"/>
            <a:ext cx="2162175" cy="31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8" name="Shape 508"/>
        <p:cNvGrpSpPr/>
        <p:nvPr/>
      </p:nvGrpSpPr>
      <p:grpSpPr>
        <a:xfrm>
          <a:off x="0" y="0"/>
          <a:ext cx="0" cy="0"/>
          <a:chOff x="0" y="0"/>
          <a:chExt cx="0" cy="0"/>
        </a:xfrm>
      </p:grpSpPr>
      <p:pic>
        <p:nvPicPr>
          <p:cNvPr descr="Logo A Tool Shed.jpg" id="509" name="Shape 509"/>
          <p:cNvPicPr preferRelativeResize="0"/>
          <p:nvPr/>
        </p:nvPicPr>
        <p:blipFill>
          <a:blip r:embed="rId3">
            <a:alphaModFix/>
          </a:blip>
          <a:stretch>
            <a:fillRect/>
          </a:stretch>
        </p:blipFill>
        <p:spPr>
          <a:xfrm>
            <a:off x="3772687" y="3860259"/>
            <a:ext cx="1939189" cy="1208225"/>
          </a:xfrm>
          <a:prstGeom prst="rect">
            <a:avLst/>
          </a:prstGeom>
          <a:noFill/>
          <a:ln>
            <a:noFill/>
          </a:ln>
        </p:spPr>
      </p:pic>
      <p:pic>
        <p:nvPicPr>
          <p:cNvPr descr="Logo DF Standler.jpg" id="510" name="Shape 510"/>
          <p:cNvPicPr preferRelativeResize="0"/>
          <p:nvPr/>
        </p:nvPicPr>
        <p:blipFill>
          <a:blip r:embed="rId4">
            <a:alphaModFix/>
          </a:blip>
          <a:stretch>
            <a:fillRect/>
          </a:stretch>
        </p:blipFill>
        <p:spPr>
          <a:xfrm>
            <a:off x="6868174" y="3671422"/>
            <a:ext cx="1938351" cy="741850"/>
          </a:xfrm>
          <a:prstGeom prst="rect">
            <a:avLst/>
          </a:prstGeom>
          <a:noFill/>
          <a:ln>
            <a:noFill/>
          </a:ln>
        </p:spPr>
      </p:pic>
      <p:pic>
        <p:nvPicPr>
          <p:cNvPr descr="Logo ATech.jpg" id="511" name="Shape 511"/>
          <p:cNvPicPr preferRelativeResize="0"/>
          <p:nvPr/>
        </p:nvPicPr>
        <p:blipFill>
          <a:blip r:embed="rId5">
            <a:alphaModFix/>
          </a:blip>
          <a:stretch>
            <a:fillRect/>
          </a:stretch>
        </p:blipFill>
        <p:spPr>
          <a:xfrm>
            <a:off x="4061412" y="5349962"/>
            <a:ext cx="1666875" cy="647700"/>
          </a:xfrm>
          <a:prstGeom prst="rect">
            <a:avLst/>
          </a:prstGeom>
          <a:noFill/>
          <a:ln>
            <a:noFill/>
          </a:ln>
        </p:spPr>
      </p:pic>
      <p:pic>
        <p:nvPicPr>
          <p:cNvPr descr="logo microsoft small.png" id="512" name="Shape 512"/>
          <p:cNvPicPr preferRelativeResize="0"/>
          <p:nvPr/>
        </p:nvPicPr>
        <p:blipFill>
          <a:blip r:embed="rId6">
            <a:alphaModFix/>
          </a:blip>
          <a:stretch>
            <a:fillRect/>
          </a:stretch>
        </p:blipFill>
        <p:spPr>
          <a:xfrm>
            <a:off x="462598" y="1817261"/>
            <a:ext cx="2308275" cy="490489"/>
          </a:xfrm>
          <a:prstGeom prst="rect">
            <a:avLst/>
          </a:prstGeom>
          <a:noFill/>
          <a:ln>
            <a:noFill/>
          </a:ln>
        </p:spPr>
      </p:pic>
      <p:pic>
        <p:nvPicPr>
          <p:cNvPr descr="Logo Peoples.gif" id="513" name="Shape 513"/>
          <p:cNvPicPr preferRelativeResize="0"/>
          <p:nvPr/>
        </p:nvPicPr>
        <p:blipFill>
          <a:blip r:embed="rId7">
            <a:alphaModFix/>
          </a:blip>
          <a:stretch>
            <a:fillRect/>
          </a:stretch>
        </p:blipFill>
        <p:spPr>
          <a:xfrm>
            <a:off x="416587" y="3536675"/>
            <a:ext cx="2400300" cy="619125"/>
          </a:xfrm>
          <a:prstGeom prst="rect">
            <a:avLst/>
          </a:prstGeom>
          <a:noFill/>
          <a:ln>
            <a:noFill/>
          </a:ln>
        </p:spPr>
      </p:pic>
      <p:pic>
        <p:nvPicPr>
          <p:cNvPr descr="BEW_logo_4f_ligg_tag.png" id="514" name="Shape 514"/>
          <p:cNvPicPr preferRelativeResize="0"/>
          <p:nvPr/>
        </p:nvPicPr>
        <p:blipFill>
          <a:blip r:embed="rId8">
            <a:alphaModFix/>
          </a:blip>
          <a:stretch>
            <a:fillRect/>
          </a:stretch>
        </p:blipFill>
        <p:spPr>
          <a:xfrm>
            <a:off x="6381137" y="1810478"/>
            <a:ext cx="2501837" cy="647700"/>
          </a:xfrm>
          <a:prstGeom prst="rect">
            <a:avLst/>
          </a:prstGeom>
          <a:noFill/>
          <a:ln>
            <a:noFill/>
          </a:ln>
        </p:spPr>
      </p:pic>
      <p:pic>
        <p:nvPicPr>
          <p:cNvPr descr="Logo BSB block-logo no border.png" id="515" name="Shape 515"/>
          <p:cNvPicPr preferRelativeResize="0"/>
          <p:nvPr/>
        </p:nvPicPr>
        <p:blipFill>
          <a:blip r:embed="rId9">
            <a:alphaModFix/>
          </a:blip>
          <a:stretch>
            <a:fillRect/>
          </a:stretch>
        </p:blipFill>
        <p:spPr>
          <a:xfrm>
            <a:off x="3503600" y="1834099"/>
            <a:ext cx="2496503" cy="874774"/>
          </a:xfrm>
          <a:prstGeom prst="rect">
            <a:avLst/>
          </a:prstGeom>
          <a:noFill/>
          <a:ln cap="flat" cmpd="sng" w="9525">
            <a:solidFill>
              <a:schemeClr val="dk2"/>
            </a:solidFill>
            <a:prstDash val="solid"/>
            <a:round/>
            <a:headEnd len="med" w="med" type="none"/>
            <a:tailEnd len="med" w="med" type="none"/>
          </a:ln>
        </p:spPr>
      </p:pic>
      <p:pic>
        <p:nvPicPr>
          <p:cNvPr descr="Logo SJSU.jpg" id="516" name="Shape 516"/>
          <p:cNvPicPr preferRelativeResize="0"/>
          <p:nvPr/>
        </p:nvPicPr>
        <p:blipFill>
          <a:blip r:embed="rId10">
            <a:alphaModFix/>
          </a:blip>
          <a:stretch>
            <a:fillRect/>
          </a:stretch>
        </p:blipFill>
        <p:spPr>
          <a:xfrm>
            <a:off x="7255025" y="5724140"/>
            <a:ext cx="1524000" cy="874775"/>
          </a:xfrm>
          <a:prstGeom prst="rect">
            <a:avLst/>
          </a:prstGeom>
          <a:noFill/>
          <a:ln>
            <a:noFill/>
          </a:ln>
        </p:spPr>
      </p:pic>
      <p:pic>
        <p:nvPicPr>
          <p:cNvPr descr="logo Vander-Bend.png" id="517" name="Shape 517"/>
          <p:cNvPicPr preferRelativeResize="0"/>
          <p:nvPr/>
        </p:nvPicPr>
        <p:blipFill>
          <a:blip r:embed="rId11">
            <a:alphaModFix/>
          </a:blip>
          <a:stretch>
            <a:fillRect/>
          </a:stretch>
        </p:blipFill>
        <p:spPr>
          <a:xfrm>
            <a:off x="346387" y="5384725"/>
            <a:ext cx="2657475" cy="438150"/>
          </a:xfrm>
          <a:prstGeom prst="rect">
            <a:avLst/>
          </a:prstGeom>
          <a:noFill/>
          <a:ln>
            <a:noFill/>
          </a:ln>
        </p:spPr>
      </p:pic>
      <p:pic>
        <p:nvPicPr>
          <p:cNvPr descr="logo Nor-Cal Metal Fabricators.gif" id="518" name="Shape 518"/>
          <p:cNvPicPr preferRelativeResize="0"/>
          <p:nvPr/>
        </p:nvPicPr>
        <p:blipFill>
          <a:blip r:embed="rId12">
            <a:alphaModFix/>
          </a:blip>
          <a:stretch>
            <a:fillRect/>
          </a:stretch>
        </p:blipFill>
        <p:spPr>
          <a:xfrm>
            <a:off x="3408202" y="3066407"/>
            <a:ext cx="2794423" cy="528825"/>
          </a:xfrm>
          <a:prstGeom prst="rect">
            <a:avLst/>
          </a:prstGeom>
          <a:noFill/>
          <a:ln>
            <a:noFill/>
          </a:ln>
        </p:spPr>
      </p:pic>
      <p:pic>
        <p:nvPicPr>
          <p:cNvPr descr="logo miasole new.png" id="519" name="Shape 519"/>
          <p:cNvPicPr preferRelativeResize="0"/>
          <p:nvPr/>
        </p:nvPicPr>
        <p:blipFill>
          <a:blip r:embed="rId13">
            <a:alphaModFix/>
          </a:blip>
          <a:stretch>
            <a:fillRect/>
          </a:stretch>
        </p:blipFill>
        <p:spPr>
          <a:xfrm>
            <a:off x="3582030" y="6219850"/>
            <a:ext cx="3306792" cy="438149"/>
          </a:xfrm>
          <a:prstGeom prst="rect">
            <a:avLst/>
          </a:prstGeom>
          <a:noFill/>
          <a:ln>
            <a:noFill/>
          </a:ln>
        </p:spPr>
      </p:pic>
      <p:pic>
        <p:nvPicPr>
          <p:cNvPr descr="Logo INIST.png" id="520" name="Shape 520"/>
          <p:cNvPicPr preferRelativeResize="0"/>
          <p:nvPr/>
        </p:nvPicPr>
        <p:blipFill>
          <a:blip r:embed="rId14">
            <a:alphaModFix/>
          </a:blip>
          <a:stretch>
            <a:fillRect/>
          </a:stretch>
        </p:blipFill>
        <p:spPr>
          <a:xfrm>
            <a:off x="462595" y="2576924"/>
            <a:ext cx="1705416" cy="741849"/>
          </a:xfrm>
          <a:prstGeom prst="rect">
            <a:avLst/>
          </a:prstGeom>
          <a:noFill/>
          <a:ln>
            <a:noFill/>
          </a:ln>
        </p:spPr>
      </p:pic>
      <p:sp>
        <p:nvSpPr>
          <p:cNvPr id="521" name="Shape 521"/>
          <p:cNvSpPr txBox="1"/>
          <p:nvPr/>
        </p:nvSpPr>
        <p:spPr>
          <a:xfrm>
            <a:off x="2427087" y="41475"/>
            <a:ext cx="5150100" cy="1457100"/>
          </a:xfrm>
          <a:prstGeom prst="rect">
            <a:avLst/>
          </a:prstGeom>
          <a:noFill/>
          <a:ln>
            <a:noFill/>
          </a:ln>
        </p:spPr>
        <p:txBody>
          <a:bodyPr anchorCtr="0" anchor="t" bIns="91425" lIns="91425" rIns="91425" tIns="91425">
            <a:noAutofit/>
          </a:bodyPr>
          <a:lstStyle/>
          <a:p>
            <a:pPr lvl="0" algn="ctr">
              <a:spcBef>
                <a:spcPts val="0"/>
              </a:spcBef>
              <a:buNone/>
            </a:pPr>
            <a:r>
              <a:rPr i="1" lang="en-US" sz="3000" u="sng"/>
              <a:t>Thank you!</a:t>
            </a:r>
            <a:br>
              <a:rPr lang="en-US" sz="3000"/>
            </a:br>
            <a:r>
              <a:rPr b="1" i="1" lang="en-US" sz="3000"/>
              <a:t>and thanks to our generous sponsors</a:t>
            </a:r>
          </a:p>
        </p:txBody>
      </p:sp>
      <p:pic>
        <p:nvPicPr>
          <p:cNvPr descr="logo ATRA.jpg" id="522" name="Shape 522"/>
          <p:cNvPicPr preferRelativeResize="0"/>
          <p:nvPr/>
        </p:nvPicPr>
        <p:blipFill>
          <a:blip r:embed="rId15">
            <a:alphaModFix/>
          </a:blip>
          <a:stretch>
            <a:fillRect/>
          </a:stretch>
        </p:blipFill>
        <p:spPr>
          <a:xfrm>
            <a:off x="59400" y="5916145"/>
            <a:ext cx="3560880" cy="741850"/>
          </a:xfrm>
          <a:prstGeom prst="rect">
            <a:avLst/>
          </a:prstGeom>
          <a:noFill/>
          <a:ln>
            <a:noFill/>
          </a:ln>
        </p:spPr>
      </p:pic>
      <p:pic>
        <p:nvPicPr>
          <p:cNvPr id="523" name="Shape 523"/>
          <p:cNvPicPr preferRelativeResize="0"/>
          <p:nvPr/>
        </p:nvPicPr>
        <p:blipFill>
          <a:blip r:embed="rId16">
            <a:alphaModFix/>
          </a:blip>
          <a:stretch>
            <a:fillRect/>
          </a:stretch>
        </p:blipFill>
        <p:spPr>
          <a:xfrm>
            <a:off x="6202625" y="4623434"/>
            <a:ext cx="2657475" cy="850673"/>
          </a:xfrm>
          <a:prstGeom prst="rect">
            <a:avLst/>
          </a:prstGeom>
          <a:noFill/>
          <a:ln>
            <a:noFill/>
          </a:ln>
        </p:spPr>
      </p:pic>
      <p:pic>
        <p:nvPicPr>
          <p:cNvPr descr="Logo SC Mech Solution.png" id="524" name="Shape 524"/>
          <p:cNvPicPr preferRelativeResize="0"/>
          <p:nvPr/>
        </p:nvPicPr>
        <p:blipFill>
          <a:blip r:embed="rId17">
            <a:alphaModFix/>
          </a:blip>
          <a:stretch>
            <a:fillRect/>
          </a:stretch>
        </p:blipFill>
        <p:spPr>
          <a:xfrm>
            <a:off x="6381152" y="2649577"/>
            <a:ext cx="1107025" cy="626601"/>
          </a:xfrm>
          <a:prstGeom prst="rect">
            <a:avLst/>
          </a:prstGeom>
          <a:noFill/>
          <a:ln>
            <a:noFill/>
          </a:ln>
        </p:spPr>
      </p:pic>
      <p:pic>
        <p:nvPicPr>
          <p:cNvPr descr="Logo exhibition district black.png" id="525" name="Shape 525"/>
          <p:cNvPicPr preferRelativeResize="0"/>
          <p:nvPr/>
        </p:nvPicPr>
        <p:blipFill>
          <a:blip r:embed="rId18">
            <a:alphaModFix/>
          </a:blip>
          <a:stretch>
            <a:fillRect/>
          </a:stretch>
        </p:blipFill>
        <p:spPr>
          <a:xfrm>
            <a:off x="7748200" y="2473187"/>
            <a:ext cx="1107025" cy="1107025"/>
          </a:xfrm>
          <a:prstGeom prst="rect">
            <a:avLst/>
          </a:prstGeom>
          <a:noFill/>
          <a:ln>
            <a:noFill/>
          </a:ln>
        </p:spPr>
      </p:pic>
      <p:pic>
        <p:nvPicPr>
          <p:cNvPr id="526" name="Shape 526"/>
          <p:cNvPicPr preferRelativeResize="0"/>
          <p:nvPr/>
        </p:nvPicPr>
        <p:blipFill>
          <a:blip r:embed="rId19">
            <a:alphaModFix/>
          </a:blip>
          <a:stretch>
            <a:fillRect/>
          </a:stretch>
        </p:blipFill>
        <p:spPr>
          <a:xfrm>
            <a:off x="462600" y="4373687"/>
            <a:ext cx="2308267" cy="6663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0" name="Shape 530"/>
        <p:cNvGrpSpPr/>
        <p:nvPr/>
      </p:nvGrpSpPr>
      <p:grpSpPr>
        <a:xfrm>
          <a:off x="0" y="0"/>
          <a:ext cx="0" cy="0"/>
          <a:chOff x="0" y="0"/>
          <a:chExt cx="0" cy="0"/>
        </a:xfrm>
      </p:grpSpPr>
      <p:sp>
        <p:nvSpPr>
          <p:cNvPr id="531" name="Shape 531"/>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For more information</a:t>
            </a:r>
          </a:p>
        </p:txBody>
      </p:sp>
      <p:sp>
        <p:nvSpPr>
          <p:cNvPr id="532" name="Shape 532"/>
          <p:cNvSpPr txBox="1"/>
          <p:nvPr>
            <p:ph idx="1" type="body"/>
          </p:nvPr>
        </p:nvSpPr>
        <p:spPr>
          <a:xfrm>
            <a:off x="457200" y="1600200"/>
            <a:ext cx="8229600" cy="4525963"/>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Contact:</a:t>
            </a:r>
          </a:p>
          <a:p>
            <a:pPr indent="-285750" lvl="1" marL="742950" marR="0" rtl="0" algn="l">
              <a:spcBef>
                <a:spcPts val="480"/>
              </a:spcBef>
              <a:spcAft>
                <a:spcPts val="0"/>
              </a:spcAft>
              <a:buClr>
                <a:schemeClr val="dk1"/>
              </a:buClr>
              <a:buSzPct val="100000"/>
              <a:buFont typeface="Noto Sans Symbols"/>
              <a:buChar char="▪"/>
            </a:pPr>
            <a:r>
              <a:rPr lang="en-US"/>
              <a:t>Burford “Buff” Furman, </a:t>
            </a:r>
            <a:r>
              <a:rPr b="0" i="0" lang="en-US" sz="2400" u="sng" cap="none" strike="noStrike">
                <a:solidFill>
                  <a:schemeClr val="hlink"/>
                </a:solidFill>
                <a:latin typeface="Calibri"/>
                <a:ea typeface="Calibri"/>
                <a:cs typeface="Calibri"/>
                <a:sym typeface="Calibri"/>
                <a:hlinkClick r:id="rId3"/>
              </a:rPr>
              <a:t>burford.furman@sjsu.edu</a:t>
            </a:r>
          </a:p>
          <a:p>
            <a:pPr indent="-285750" lvl="1" marL="742950" marR="0" rtl="0" algn="l">
              <a:spcBef>
                <a:spcPts val="480"/>
              </a:spcBef>
              <a:spcAft>
                <a:spcPts val="0"/>
              </a:spcAft>
              <a:buClr>
                <a:schemeClr val="dk1"/>
              </a:buClr>
              <a:buSzPct val="100000"/>
              <a:buFont typeface="Noto Sans Symbols"/>
              <a:buChar char="▪"/>
            </a:pPr>
            <a:r>
              <a:rPr b="0" i="0" lang="en-US" sz="2400" u="none" cap="none" strike="noStrike">
                <a:solidFill>
                  <a:schemeClr val="dk1"/>
                </a:solidFill>
                <a:latin typeface="Calibri"/>
                <a:ea typeface="Calibri"/>
                <a:cs typeface="Calibri"/>
                <a:sym typeface="Calibri"/>
              </a:rPr>
              <a:t>Eric Hagstrom, </a:t>
            </a:r>
            <a:r>
              <a:rPr b="0" i="0" lang="en-US" sz="2400" u="sng" cap="none" strike="noStrike">
                <a:solidFill>
                  <a:schemeClr val="hlink"/>
                </a:solidFill>
                <a:latin typeface="Calibri"/>
                <a:ea typeface="Calibri"/>
                <a:cs typeface="Calibri"/>
                <a:sym typeface="Calibri"/>
                <a:hlinkClick r:id="rId4"/>
              </a:rPr>
              <a:t>EJHagstrom@hotmail.com</a:t>
            </a:r>
            <a:r>
              <a:rPr b="0" i="0" lang="en-US" sz="2400" u="none" cap="none" strike="noStrike">
                <a:solidFill>
                  <a:schemeClr val="dk1"/>
                </a:solidFill>
                <a:latin typeface="Calibri"/>
                <a:ea typeface="Calibri"/>
                <a:cs typeface="Calibri"/>
                <a:sym typeface="Calibri"/>
              </a:rPr>
              <a:t> </a:t>
            </a:r>
          </a:p>
          <a:p>
            <a:pPr indent="-342900" lvl="0" marL="342900" marR="0" rtl="0" algn="l">
              <a:spcBef>
                <a:spcPts val="56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Visit:</a:t>
            </a:r>
          </a:p>
          <a:p>
            <a:pPr indent="0" lvl="1" marL="457200" marR="0" rtl="0" algn="l">
              <a:spcBef>
                <a:spcPts val="480"/>
              </a:spcBef>
              <a:spcAft>
                <a:spcPts val="0"/>
              </a:spcAft>
              <a:buClr>
                <a:schemeClr val="dk1"/>
              </a:buClr>
              <a:buSzPct val="25000"/>
              <a:buFont typeface="Arial"/>
              <a:buNone/>
            </a:pPr>
            <a:r>
              <a:rPr b="0" i="0" lang="en-US" sz="2400" u="sng" cap="none" strike="noStrike">
                <a:solidFill>
                  <a:schemeClr val="hlink"/>
                </a:solidFill>
                <a:latin typeface="Calibri"/>
                <a:ea typeface="Calibri"/>
                <a:cs typeface="Calibri"/>
                <a:sym typeface="Calibri"/>
                <a:hlinkClick r:id="rId5"/>
              </a:rPr>
              <a:t>http://www.engr.sjsu.edu/smssv/</a:t>
            </a:r>
            <a:r>
              <a:rPr b="0" i="0" lang="en-US" sz="2400" u="none" cap="none" strike="noStrike">
                <a:solidFill>
                  <a:schemeClr val="dk1"/>
                </a:solidFill>
                <a:latin typeface="Calibri"/>
                <a:ea typeface="Calibri"/>
                <a:cs typeface="Calibri"/>
                <a:sym typeface="Calibri"/>
              </a:rPr>
              <a:t> </a:t>
            </a:r>
          </a:p>
          <a:p>
            <a:pPr indent="0" lvl="1" marL="457200" marR="0" rtl="0" algn="l">
              <a:spcBef>
                <a:spcPts val="480"/>
              </a:spcBef>
              <a:spcAft>
                <a:spcPts val="0"/>
              </a:spcAft>
              <a:buClr>
                <a:schemeClr val="dk1"/>
              </a:buClr>
              <a:buSzPct val="25000"/>
              <a:buFont typeface="Arial"/>
              <a:buNone/>
            </a:pPr>
            <a:r>
              <a:rPr b="0" i="0" lang="en-US" sz="2400" u="sng" cap="none" strike="noStrike">
                <a:solidFill>
                  <a:schemeClr val="hlink"/>
                </a:solidFill>
                <a:latin typeface="Calibri"/>
                <a:ea typeface="Calibri"/>
                <a:cs typeface="Calibri"/>
                <a:sym typeface="Calibri"/>
                <a:hlinkClick r:id="rId6"/>
              </a:rPr>
              <a:t>http://spartansuperway.blogspot.com/</a:t>
            </a:r>
            <a:r>
              <a:rPr b="0" i="0" lang="en-US" sz="2400" u="none" cap="none" strike="noStrike">
                <a:solidFill>
                  <a:schemeClr val="dk1"/>
                </a:solidFill>
                <a:latin typeface="Calibri"/>
                <a:ea typeface="Calibri"/>
                <a:cs typeface="Calibri"/>
                <a:sym typeface="Calibri"/>
              </a:rPr>
              <a:t> </a:t>
            </a:r>
          </a:p>
          <a:p>
            <a:pPr indent="0" lvl="1" marL="457200" marR="0" rtl="0" algn="l">
              <a:spcBef>
                <a:spcPts val="480"/>
              </a:spcBef>
              <a:spcAft>
                <a:spcPts val="0"/>
              </a:spcAft>
              <a:buClr>
                <a:schemeClr val="dk1"/>
              </a:buClr>
              <a:buSzPct val="25000"/>
              <a:buFont typeface="Arial"/>
              <a:buNone/>
            </a:pPr>
            <a:r>
              <a:rPr b="0" i="0" lang="en-US" sz="2400" u="sng" cap="none" strike="noStrike">
                <a:solidFill>
                  <a:schemeClr val="hlink"/>
                </a:solidFill>
                <a:latin typeface="Calibri"/>
                <a:ea typeface="Calibri"/>
                <a:cs typeface="Calibri"/>
                <a:sym typeface="Calibri"/>
                <a:hlinkClick r:id="rId7"/>
              </a:rPr>
              <a:t>http://podcarcity.org/</a:t>
            </a:r>
            <a:r>
              <a:rPr b="0" i="0" lang="en-US" sz="2400" u="none" cap="none" strike="noStrike">
                <a:solidFill>
                  <a:schemeClr val="dk1"/>
                </a:solidFill>
                <a:latin typeface="Calibri"/>
                <a:ea typeface="Calibri"/>
                <a:cs typeface="Calibri"/>
                <a:sym typeface="Calibri"/>
              </a:rPr>
              <a:t> </a:t>
            </a:r>
          </a:p>
          <a:p>
            <a:pPr indent="0" lvl="1" marL="457200" marR="0" rtl="0" algn="l">
              <a:spcBef>
                <a:spcPts val="480"/>
              </a:spcBef>
              <a:spcAft>
                <a:spcPts val="0"/>
              </a:spcAft>
              <a:buClr>
                <a:schemeClr val="dk1"/>
              </a:buClr>
              <a:buSzPct val="25000"/>
              <a:buFont typeface="Arial"/>
              <a:buNone/>
            </a:pPr>
            <a:r>
              <a:rPr b="0" i="0" lang="en-US" sz="2400" u="sng" cap="none" strike="noStrike">
                <a:solidFill>
                  <a:schemeClr val="hlink"/>
                </a:solidFill>
                <a:latin typeface="Calibri"/>
                <a:ea typeface="Calibri"/>
                <a:cs typeface="Calibri"/>
                <a:sym typeface="Calibri"/>
                <a:hlinkClick r:id="rId8"/>
              </a:rPr>
              <a:t>http://www.inist.org/library </a:t>
            </a:r>
          </a:p>
          <a:p>
            <a:pPr indent="0" lvl="1" marL="457200" marR="0" rtl="0" algn="l">
              <a:spcBef>
                <a:spcPts val="480"/>
              </a:spcBef>
              <a:buClr>
                <a:schemeClr val="dk1"/>
              </a:buClr>
              <a:buSzPct val="25000"/>
              <a:buFont typeface="Arial"/>
              <a:buNone/>
            </a:pPr>
            <a:r>
              <a:rPr b="0" i="0" lang="en-US" sz="2400" u="sng" cap="none" strike="noStrike">
                <a:solidFill>
                  <a:schemeClr val="hlink"/>
                </a:solidFill>
                <a:latin typeface="Calibri"/>
                <a:ea typeface="Calibri"/>
                <a:cs typeface="Calibri"/>
                <a:sym typeface="Calibri"/>
                <a:hlinkClick r:id="rId9"/>
              </a:rPr>
              <a:t>http://transweb.sjsu.edu/project/1227.html</a:t>
            </a:r>
            <a:r>
              <a:rPr b="0" i="0" lang="en-US" sz="2400" u="none" cap="none" strike="noStrike">
                <a:solidFill>
                  <a:schemeClr val="dk1"/>
                </a:solidFill>
                <a:latin typeface="Calibri"/>
                <a:ea typeface="Calibri"/>
                <a:cs typeface="Calibri"/>
                <a:sym typeface="Calibri"/>
              </a:rPr>
              <a:t> </a:t>
            </a:r>
          </a:p>
        </p:txBody>
      </p:sp>
      <p:sp>
        <p:nvSpPr>
          <p:cNvPr id="533" name="Shape 533"/>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1200">
                <a:solidFill>
                  <a:srgbClr val="888888"/>
                </a:solidFill>
                <a:latin typeface="Calibri"/>
                <a:ea typeface="Calibri"/>
                <a:cs typeface="Calibri"/>
                <a:sym typeface="Calibri"/>
              </a:rPr>
              <a:t>2017-03-29</a:t>
            </a:r>
          </a:p>
        </p:txBody>
      </p:sp>
      <p:sp>
        <p:nvSpPr>
          <p:cNvPr id="534" name="Shape 534"/>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lang="en-US" sz="1200">
                <a:solidFill>
                  <a:srgbClr val="888888"/>
                </a:solidFill>
                <a:latin typeface="Calibri"/>
                <a:ea typeface="Calibri"/>
                <a:cs typeface="Calibri"/>
                <a:sym typeface="Calibri"/>
              </a:rPr>
              <a:t>BJ Furman</a:t>
            </a:r>
          </a:p>
        </p:txBody>
      </p:sp>
      <p:sp>
        <p:nvSpPr>
          <p:cNvPr id="535" name="Shape 53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Calibri"/>
                <a:ea typeface="Calibri"/>
                <a:cs typeface="Calibri"/>
                <a:sym typeface="Calibri"/>
              </a:rPr>
              <a:t>‹#›</a:t>
            </a:fld>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1" name="Shape 171"/>
        <p:cNvGrpSpPr/>
        <p:nvPr/>
      </p:nvGrpSpPr>
      <p:grpSpPr>
        <a:xfrm>
          <a:off x="0" y="0"/>
          <a:ext cx="0" cy="0"/>
          <a:chOff x="0" y="0"/>
          <a:chExt cx="0" cy="0"/>
        </a:xfrm>
      </p:grpSpPr>
      <p:grpSp>
        <p:nvGrpSpPr>
          <p:cNvPr id="172" name="Shape 172"/>
          <p:cNvGrpSpPr/>
          <p:nvPr/>
        </p:nvGrpSpPr>
        <p:grpSpPr>
          <a:xfrm>
            <a:off x="4526328" y="1472648"/>
            <a:ext cx="4262511" cy="3145395"/>
            <a:chOff x="4526328" y="1472648"/>
            <a:chExt cx="4262511" cy="3145395"/>
          </a:xfrm>
        </p:grpSpPr>
        <p:pic>
          <p:nvPicPr>
            <p:cNvPr id="173" name="Shape 173"/>
            <p:cNvPicPr preferRelativeResize="0"/>
            <p:nvPr/>
          </p:nvPicPr>
          <p:blipFill rotWithShape="1">
            <a:blip r:embed="rId3">
              <a:alphaModFix/>
            </a:blip>
            <a:srcRect b="0" l="0" r="0" t="0"/>
            <a:stretch/>
          </p:blipFill>
          <p:spPr>
            <a:xfrm>
              <a:off x="4526328" y="1472648"/>
              <a:ext cx="4262511" cy="2770631"/>
            </a:xfrm>
            <a:prstGeom prst="rect">
              <a:avLst/>
            </a:prstGeom>
            <a:noFill/>
            <a:ln>
              <a:noFill/>
            </a:ln>
          </p:spPr>
        </p:pic>
        <p:sp>
          <p:nvSpPr>
            <p:cNvPr id="174" name="Shape 174"/>
            <p:cNvSpPr/>
            <p:nvPr/>
          </p:nvSpPr>
          <p:spPr>
            <a:xfrm>
              <a:off x="4833257" y="4225628"/>
              <a:ext cx="3632828" cy="392415"/>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900" u="none" cap="none" strike="noStrike">
                  <a:solidFill>
                    <a:schemeClr val="dk1"/>
                  </a:solidFill>
                  <a:latin typeface="Calibri"/>
                  <a:ea typeface="Calibri"/>
                  <a:cs typeface="Calibri"/>
                  <a:sym typeface="Calibri"/>
                </a:rPr>
                <a:t>http://evidencebasedliving.human.cornell.edu/wp-content/uploads/2012/01/traffic_jam.jp</a:t>
              </a:r>
              <a:r>
                <a:rPr b="0" i="0" lang="en-US" sz="1050" u="none" cap="none" strike="noStrike">
                  <a:solidFill>
                    <a:schemeClr val="dk1"/>
                  </a:solidFill>
                  <a:latin typeface="Calibri"/>
                  <a:ea typeface="Calibri"/>
                  <a:cs typeface="Calibri"/>
                  <a:sym typeface="Calibri"/>
                </a:rPr>
                <a:t>g</a:t>
              </a:r>
            </a:p>
          </p:txBody>
        </p:sp>
      </p:grpSp>
      <p:grpSp>
        <p:nvGrpSpPr>
          <p:cNvPr id="175" name="Shape 175"/>
          <p:cNvGrpSpPr/>
          <p:nvPr/>
        </p:nvGrpSpPr>
        <p:grpSpPr>
          <a:xfrm>
            <a:off x="602154" y="1474679"/>
            <a:ext cx="3682999" cy="2982535"/>
            <a:chOff x="602154" y="1474679"/>
            <a:chExt cx="3682999" cy="2982535"/>
          </a:xfrm>
        </p:grpSpPr>
        <p:pic>
          <p:nvPicPr>
            <p:cNvPr id="176" name="Shape 176"/>
            <p:cNvPicPr preferRelativeResize="0"/>
            <p:nvPr/>
          </p:nvPicPr>
          <p:blipFill rotWithShape="1">
            <a:blip r:embed="rId4">
              <a:alphaModFix/>
            </a:blip>
            <a:srcRect b="0" l="0" r="0" t="0"/>
            <a:stretch/>
          </p:blipFill>
          <p:spPr>
            <a:xfrm>
              <a:off x="602154" y="1474679"/>
              <a:ext cx="3682999" cy="2768599"/>
            </a:xfrm>
            <a:prstGeom prst="rect">
              <a:avLst/>
            </a:prstGeom>
            <a:noFill/>
            <a:ln>
              <a:noFill/>
            </a:ln>
          </p:spPr>
        </p:pic>
        <p:sp>
          <p:nvSpPr>
            <p:cNvPr id="177" name="Shape 177"/>
            <p:cNvSpPr/>
            <p:nvPr/>
          </p:nvSpPr>
          <p:spPr>
            <a:xfrm>
              <a:off x="745483" y="4241771"/>
              <a:ext cx="3396343" cy="215443"/>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800" u="none" cap="none" strike="noStrike">
                  <a:solidFill>
                    <a:schemeClr val="dk1"/>
                  </a:solidFill>
                  <a:latin typeface="Calibri"/>
                  <a:ea typeface="Calibri"/>
                  <a:cs typeface="Calibri"/>
                  <a:sym typeface="Calibri"/>
                </a:rPr>
                <a:t>thinkstockphotos.com item no. 78481939</a:t>
              </a:r>
            </a:p>
          </p:txBody>
        </p:sp>
      </p:grpSp>
      <p:sp>
        <p:nvSpPr>
          <p:cNvPr id="178" name="Shape 178"/>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90932"/>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There is a herd of elephants in the room that are not being addressed</a:t>
            </a:r>
          </a:p>
        </p:txBody>
      </p:sp>
      <p:sp>
        <p:nvSpPr>
          <p:cNvPr id="179" name="Shape 179"/>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180" name="Shape 180"/>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181" name="Shape 18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grpSp>
        <p:nvGrpSpPr>
          <p:cNvPr id="182" name="Shape 182"/>
          <p:cNvGrpSpPr/>
          <p:nvPr/>
        </p:nvGrpSpPr>
        <p:grpSpPr>
          <a:xfrm>
            <a:off x="4997678" y="3110371"/>
            <a:ext cx="3310438" cy="2672280"/>
            <a:chOff x="4997678" y="3110371"/>
            <a:chExt cx="3310438" cy="2672280"/>
          </a:xfrm>
        </p:grpSpPr>
        <p:pic>
          <p:nvPicPr>
            <p:cNvPr id="183" name="Shape 183"/>
            <p:cNvPicPr preferRelativeResize="0"/>
            <p:nvPr/>
          </p:nvPicPr>
          <p:blipFill rotWithShape="1">
            <a:blip r:embed="rId5">
              <a:alphaModFix/>
            </a:blip>
            <a:srcRect b="0" l="0" r="0" t="0"/>
            <a:stretch/>
          </p:blipFill>
          <p:spPr>
            <a:xfrm>
              <a:off x="4997678" y="3110371"/>
              <a:ext cx="3310438" cy="2441448"/>
            </a:xfrm>
            <a:prstGeom prst="rect">
              <a:avLst/>
            </a:prstGeom>
            <a:noFill/>
            <a:ln>
              <a:noFill/>
            </a:ln>
          </p:spPr>
        </p:pic>
        <p:sp>
          <p:nvSpPr>
            <p:cNvPr id="184" name="Shape 184"/>
            <p:cNvSpPr/>
            <p:nvPr/>
          </p:nvSpPr>
          <p:spPr>
            <a:xfrm>
              <a:off x="5768557" y="5551819"/>
              <a:ext cx="1778051" cy="2308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900" u="none" cap="none" strike="noStrike">
                  <a:solidFill>
                    <a:schemeClr val="dk1"/>
                  </a:solidFill>
                  <a:latin typeface="Calibri"/>
                  <a:ea typeface="Calibri"/>
                  <a:cs typeface="Calibri"/>
                  <a:sym typeface="Calibri"/>
                </a:rPr>
                <a:t>http://www.aamcocolorado.com/</a:t>
              </a:r>
            </a:p>
          </p:txBody>
        </p:sp>
      </p:grpSp>
      <p:grpSp>
        <p:nvGrpSpPr>
          <p:cNvPr id="185" name="Shape 185"/>
          <p:cNvGrpSpPr/>
          <p:nvPr/>
        </p:nvGrpSpPr>
        <p:grpSpPr>
          <a:xfrm>
            <a:off x="283779" y="3051600"/>
            <a:ext cx="4398579" cy="2648448"/>
            <a:chOff x="283779" y="3051600"/>
            <a:chExt cx="4398579" cy="2648448"/>
          </a:xfrm>
        </p:grpSpPr>
        <p:pic>
          <p:nvPicPr>
            <p:cNvPr id="186" name="Shape 186"/>
            <p:cNvPicPr preferRelativeResize="0"/>
            <p:nvPr/>
          </p:nvPicPr>
          <p:blipFill rotWithShape="1">
            <a:blip r:embed="rId6">
              <a:alphaModFix/>
            </a:blip>
            <a:srcRect b="0" l="0" r="0" t="0"/>
            <a:stretch/>
          </p:blipFill>
          <p:spPr>
            <a:xfrm>
              <a:off x="609020" y="3051600"/>
              <a:ext cx="3685031" cy="2442650"/>
            </a:xfrm>
            <a:prstGeom prst="rect">
              <a:avLst/>
            </a:prstGeom>
            <a:noFill/>
            <a:ln>
              <a:noFill/>
            </a:ln>
          </p:spPr>
        </p:pic>
        <p:sp>
          <p:nvSpPr>
            <p:cNvPr id="187" name="Shape 187"/>
            <p:cNvSpPr/>
            <p:nvPr/>
          </p:nvSpPr>
          <p:spPr>
            <a:xfrm>
              <a:off x="283779" y="5469217"/>
              <a:ext cx="4398579" cy="2308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i="0" lang="en-US" sz="900" u="none" cap="none" strike="noStrike">
                  <a:solidFill>
                    <a:schemeClr val="dk1"/>
                  </a:solidFill>
                  <a:latin typeface="Calibri"/>
                  <a:ea typeface="Calibri"/>
                  <a:cs typeface="Calibri"/>
                  <a:sym typeface="Calibri"/>
                </a:rPr>
                <a:t>http://www.anaheim.net/depts_servc/police/411/tc.jpg</a:t>
              </a:r>
            </a:p>
          </p:txBody>
        </p:sp>
      </p:grpSp>
      <p:grpSp>
        <p:nvGrpSpPr>
          <p:cNvPr id="188" name="Shape 188"/>
          <p:cNvGrpSpPr/>
          <p:nvPr/>
        </p:nvGrpSpPr>
        <p:grpSpPr>
          <a:xfrm>
            <a:off x="2396461" y="1901935"/>
            <a:ext cx="4540262" cy="3438426"/>
            <a:chOff x="2396461" y="1901935"/>
            <a:chExt cx="4540262" cy="3438426"/>
          </a:xfrm>
        </p:grpSpPr>
        <p:pic>
          <p:nvPicPr>
            <p:cNvPr id="189" name="Shape 189"/>
            <p:cNvPicPr preferRelativeResize="0"/>
            <p:nvPr/>
          </p:nvPicPr>
          <p:blipFill rotWithShape="1">
            <a:blip r:embed="rId7">
              <a:alphaModFix/>
            </a:blip>
            <a:srcRect b="0" l="0" r="0" t="0"/>
            <a:stretch/>
          </p:blipFill>
          <p:spPr>
            <a:xfrm>
              <a:off x="2396461" y="1901935"/>
              <a:ext cx="4540262" cy="3030410"/>
            </a:xfrm>
            <a:prstGeom prst="rect">
              <a:avLst/>
            </a:prstGeom>
            <a:noFill/>
            <a:ln>
              <a:noFill/>
            </a:ln>
          </p:spPr>
        </p:pic>
        <p:sp>
          <p:nvSpPr>
            <p:cNvPr id="190" name="Shape 190"/>
            <p:cNvSpPr/>
            <p:nvPr/>
          </p:nvSpPr>
          <p:spPr>
            <a:xfrm>
              <a:off x="3076542" y="4971030"/>
              <a:ext cx="3180098" cy="369332"/>
            </a:xfrm>
            <a:prstGeom prst="rect">
              <a:avLst/>
            </a:prstGeom>
            <a:solidFill>
              <a:schemeClr val="lt1">
                <a:alpha val="24705"/>
              </a:schemeClr>
            </a:solidFill>
            <a:ln>
              <a:noFill/>
            </a:ln>
          </p:spPr>
          <p:txBody>
            <a:bodyPr anchorCtr="0" anchor="t" bIns="45700" lIns="91425" rIns="91425" tIns="45700">
              <a:noAutofit/>
            </a:bodyPr>
            <a:lstStyle/>
            <a:p>
              <a:pPr indent="0" lvl="0" marL="0" marR="0" rtl="0" algn="ctr">
                <a:spcBef>
                  <a:spcPts val="0"/>
                </a:spcBef>
                <a:buSzPct val="25000"/>
                <a:buNone/>
              </a:pPr>
              <a:r>
                <a:rPr b="0" i="0" lang="en-US" sz="900" u="none" cap="none" strike="noStrike">
                  <a:solidFill>
                    <a:schemeClr val="dk1"/>
                  </a:solidFill>
                  <a:latin typeface="Calibri"/>
                  <a:ea typeface="Calibri"/>
                  <a:cs typeface="Calibri"/>
                  <a:sym typeface="Calibri"/>
                </a:rPr>
                <a:t>http://microbiology.okstate.edu/faculty/mostafa/pics-intro/OIl%20Well.jpg</a:t>
              </a:r>
            </a:p>
          </p:txBody>
        </p:sp>
      </p:grpSp>
      <p:grpSp>
        <p:nvGrpSpPr>
          <p:cNvPr id="191" name="Shape 191"/>
          <p:cNvGrpSpPr/>
          <p:nvPr/>
        </p:nvGrpSpPr>
        <p:grpSpPr>
          <a:xfrm>
            <a:off x="2921501" y="2116424"/>
            <a:ext cx="3414956" cy="2745477"/>
            <a:chOff x="2921501" y="2116424"/>
            <a:chExt cx="3414956" cy="2745477"/>
          </a:xfrm>
        </p:grpSpPr>
        <p:sp>
          <p:nvSpPr>
            <p:cNvPr id="192" name="Shape 192"/>
            <p:cNvSpPr/>
            <p:nvPr/>
          </p:nvSpPr>
          <p:spPr>
            <a:xfrm>
              <a:off x="2921501" y="4631069"/>
              <a:ext cx="3335139" cy="230832"/>
            </a:xfrm>
            <a:prstGeom prst="rect">
              <a:avLst/>
            </a:prstGeom>
            <a:solidFill>
              <a:schemeClr val="lt1">
                <a:alpha val="13725"/>
              </a:schemeClr>
            </a:solidFill>
            <a:ln>
              <a:noFill/>
            </a:ln>
          </p:spPr>
          <p:txBody>
            <a:bodyPr anchorCtr="0" anchor="t" bIns="45700" lIns="91425" rIns="91425" tIns="45700">
              <a:noAutofit/>
            </a:bodyPr>
            <a:lstStyle/>
            <a:p>
              <a:pPr indent="0" lvl="0" marL="0" marR="0" rtl="0" algn="ctr">
                <a:spcBef>
                  <a:spcPts val="0"/>
                </a:spcBef>
                <a:buSzPct val="25000"/>
                <a:buNone/>
              </a:pPr>
              <a:r>
                <a:rPr b="0" i="0" lang="en-US" sz="900" u="none" cap="none" strike="noStrike">
                  <a:solidFill>
                    <a:schemeClr val="dk1"/>
                  </a:solidFill>
                  <a:latin typeface="Calibri"/>
                  <a:ea typeface="Calibri"/>
                  <a:cs typeface="Calibri"/>
                  <a:sym typeface="Calibri"/>
                </a:rPr>
                <a:t>http://www.vta.org/images/smf/green_map_thumb.gif</a:t>
              </a:r>
            </a:p>
          </p:txBody>
        </p:sp>
        <p:pic>
          <p:nvPicPr>
            <p:cNvPr id="193" name="Shape 193"/>
            <p:cNvPicPr preferRelativeResize="0"/>
            <p:nvPr/>
          </p:nvPicPr>
          <p:blipFill rotWithShape="1">
            <a:blip r:embed="rId8">
              <a:alphaModFix/>
            </a:blip>
            <a:srcRect b="0" l="0" r="0" t="0"/>
            <a:stretch/>
          </p:blipFill>
          <p:spPr>
            <a:xfrm>
              <a:off x="3025173" y="2116424"/>
              <a:ext cx="3311285" cy="2566929"/>
            </a:xfrm>
            <a:prstGeom prst="rect">
              <a:avLst/>
            </a:prstGeom>
            <a:noFill/>
            <a:ln>
              <a:noFill/>
            </a:ln>
          </p:spPr>
        </p:pic>
      </p:grpSp>
      <p:sp>
        <p:nvSpPr>
          <p:cNvPr id="194" name="Shape 194"/>
          <p:cNvSpPr/>
          <p:nvPr/>
        </p:nvSpPr>
        <p:spPr>
          <a:xfrm>
            <a:off x="616447" y="1474679"/>
            <a:ext cx="8186684" cy="4225368"/>
          </a:xfrm>
          <a:prstGeom prst="rect">
            <a:avLst/>
          </a:prstGeom>
          <a:solidFill>
            <a:schemeClr val="accent1">
              <a:alpha val="89803"/>
            </a:schemeClr>
          </a:solidFill>
          <a:ln cap="flat" cmpd="sng" w="25400">
            <a:solidFill>
              <a:srgbClr val="395E89"/>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95" name="Shape 195"/>
          <p:cNvSpPr txBox="1"/>
          <p:nvPr/>
        </p:nvSpPr>
        <p:spPr>
          <a:xfrm>
            <a:off x="808983" y="3225800"/>
            <a:ext cx="7801616" cy="52321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2800" u="none" cap="none" strike="noStrike">
                <a:solidFill>
                  <a:schemeClr val="lt1"/>
                </a:solidFill>
                <a:latin typeface="Calibri"/>
                <a:ea typeface="Calibri"/>
                <a:cs typeface="Calibri"/>
                <a:sym typeface="Calibri"/>
              </a:rPr>
              <a:t>A new, truly sustainable transit paradigm is needed </a:t>
            </a:r>
          </a:p>
        </p:txBody>
      </p:sp>
      <p:cxnSp>
        <p:nvCxnSpPr>
          <p:cNvPr id="196" name="Shape 196"/>
          <p:cNvCxnSpPr/>
          <p:nvPr/>
        </p:nvCxnSpPr>
        <p:spPr>
          <a:xfrm>
            <a:off x="2010567" y="3727587"/>
            <a:ext cx="2494329" cy="0"/>
          </a:xfrm>
          <a:prstGeom prst="straightConnector1">
            <a:avLst/>
          </a:prstGeom>
          <a:noFill/>
          <a:ln cap="flat" cmpd="sng" w="25400">
            <a:solidFill>
              <a:srgbClr val="FFFF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20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75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500"/>
                                        <p:tgtEl>
                                          <p:spTgt spid="18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2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20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2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500"/>
                                        <p:tgtEl>
                                          <p:spTgt spid="19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x="0" y="0"/>
          <a:ext cx="0" cy="0"/>
          <a:chOff x="0" y="0"/>
          <a:chExt cx="0" cy="0"/>
        </a:xfrm>
      </p:grpSpPr>
      <p:sp>
        <p:nvSpPr>
          <p:cNvPr id="202" name="Shape 202"/>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buClr>
                <a:schemeClr val="dk1"/>
              </a:buClr>
              <a:buSzPct val="25000"/>
              <a:buFont typeface="Calibri"/>
              <a:buNone/>
            </a:pPr>
            <a:r>
              <a:rPr b="0" i="0" lang="en-US" sz="3600" u="none" cap="none" strike="noStrike">
                <a:solidFill>
                  <a:schemeClr val="dk1"/>
                </a:solidFill>
                <a:latin typeface="Calibri"/>
                <a:ea typeface="Calibri"/>
                <a:cs typeface="Calibri"/>
                <a:sym typeface="Calibri"/>
              </a:rPr>
              <a:t>SPARTAN mobility effectively addresses inherent fundamental problems</a:t>
            </a:r>
          </a:p>
        </p:txBody>
      </p:sp>
      <p:sp>
        <p:nvSpPr>
          <p:cNvPr id="203" name="Shape 203"/>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204" name="Shape 204"/>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205" name="Shape 20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id="206" name="Shape 206"/>
          <p:cNvPicPr preferRelativeResize="0"/>
          <p:nvPr/>
        </p:nvPicPr>
        <p:blipFill rotWithShape="1">
          <a:blip r:embed="rId3">
            <a:alphaModFix/>
          </a:blip>
          <a:srcRect b="0" l="0" r="0" t="0"/>
          <a:stretch/>
        </p:blipFill>
        <p:spPr>
          <a:xfrm>
            <a:off x="839100" y="1796828"/>
            <a:ext cx="7416483" cy="4087602"/>
          </a:xfrm>
          <a:prstGeom prst="rect">
            <a:avLst/>
          </a:prstGeom>
          <a:noFill/>
          <a:ln>
            <a:noFill/>
          </a:ln>
        </p:spPr>
      </p:pic>
      <p:sp>
        <p:nvSpPr>
          <p:cNvPr id="207" name="Shape 207"/>
          <p:cNvSpPr txBox="1"/>
          <p:nvPr/>
        </p:nvSpPr>
        <p:spPr>
          <a:xfrm>
            <a:off x="263288" y="2038660"/>
            <a:ext cx="2135661" cy="3856529"/>
          </a:xfrm>
          <a:prstGeom prst="rect">
            <a:avLst/>
          </a:prstGeom>
          <a:noFill/>
          <a:ln>
            <a:noFill/>
          </a:ln>
        </p:spPr>
        <p:txBody>
          <a:bodyPr anchorCtr="0" anchor="t" bIns="45700" lIns="91425" rIns="91425" tIns="45700">
            <a:noAutofit/>
          </a:bodyPr>
          <a:lstStyle/>
          <a:p>
            <a:pPr indent="-228600" lvl="0" marL="228600" marR="0" rtl="0" algn="l">
              <a:spcBef>
                <a:spcPts val="0"/>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Exclusive, grade-separated guideway with solar PV panels</a:t>
            </a:r>
          </a:p>
          <a:p>
            <a:pPr indent="-228600" lvl="0" marL="228600" marR="0" rtl="0" algn="l">
              <a:spcBef>
                <a:spcPts val="360"/>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Utilizes existing vehicular rights-of-ways (ROWs)</a:t>
            </a:r>
          </a:p>
          <a:p>
            <a:pPr indent="-228600" lvl="0" marL="228600" marR="0" rtl="0" algn="l">
              <a:spcBef>
                <a:spcPts val="360"/>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Suspended driverless vehicles</a:t>
            </a:r>
          </a:p>
          <a:p>
            <a:pPr indent="-228600" lvl="0" marL="228600" marR="0" rtl="0" algn="l">
              <a:spcBef>
                <a:spcPts val="360"/>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Off-line stations</a:t>
            </a:r>
          </a:p>
          <a:p>
            <a:pPr indent="-234950" lvl="1" marL="628650" marR="0" rtl="0" algn="l">
              <a:spcBef>
                <a:spcPts val="320"/>
              </a:spcBef>
              <a:buClr>
                <a:srgbClr val="000000"/>
              </a:buClr>
              <a:buSzPct val="100000"/>
              <a:buFont typeface="Arial"/>
              <a:buChar char="–"/>
            </a:pPr>
            <a:r>
              <a:rPr b="0" i="0" lang="en-US" sz="1600" u="none" cap="none" strike="noStrike">
                <a:solidFill>
                  <a:srgbClr val="000000"/>
                </a:solidFill>
                <a:latin typeface="Calibri"/>
                <a:ea typeface="Calibri"/>
                <a:cs typeface="Calibri"/>
                <a:sym typeface="Calibri"/>
              </a:rPr>
              <a:t>Non-stop origin to destination</a:t>
            </a:r>
          </a:p>
        </p:txBody>
      </p:sp>
      <p:sp>
        <p:nvSpPr>
          <p:cNvPr id="208" name="Shape 208"/>
          <p:cNvSpPr txBox="1"/>
          <p:nvPr/>
        </p:nvSpPr>
        <p:spPr>
          <a:xfrm>
            <a:off x="6987190" y="2038660"/>
            <a:ext cx="1974273" cy="3018559"/>
          </a:xfrm>
          <a:prstGeom prst="rect">
            <a:avLst/>
          </a:prstGeom>
          <a:noFill/>
          <a:ln>
            <a:noFill/>
          </a:ln>
        </p:spPr>
        <p:txBody>
          <a:bodyPr anchorCtr="0" anchor="t" bIns="45700" lIns="91425" rIns="91425" tIns="45700">
            <a:noAutofit/>
          </a:bodyPr>
          <a:lstStyle/>
          <a:p>
            <a:pPr indent="-228600" lvl="0" marL="228600" marR="0" rtl="0" algn="l">
              <a:spcBef>
                <a:spcPts val="0"/>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On demand scheduling</a:t>
            </a:r>
          </a:p>
          <a:p>
            <a:pPr indent="-228600" lvl="0" marL="228600" marR="0" rtl="0" algn="l">
              <a:spcBef>
                <a:spcPts val="360"/>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Taxi-like service</a:t>
            </a:r>
          </a:p>
          <a:p>
            <a:pPr indent="-228600" lvl="0" marL="228600" marR="0" rtl="0" algn="l">
              <a:spcBef>
                <a:spcPts val="360"/>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Facilitates transit oriented development (TOD)</a:t>
            </a:r>
          </a:p>
          <a:p>
            <a:pPr indent="-228600" lvl="0" marL="228600" marR="0" rtl="0" algn="l">
              <a:spcBef>
                <a:spcPts val="360"/>
              </a:spcBef>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Truly sustainable</a:t>
            </a:r>
          </a:p>
        </p:txBody>
      </p:sp>
      <p:pic>
        <p:nvPicPr>
          <p:cNvPr id="209" name="Shape 209"/>
          <p:cNvPicPr preferRelativeResize="0"/>
          <p:nvPr/>
        </p:nvPicPr>
        <p:blipFill rotWithShape="1">
          <a:blip r:embed="rId3">
            <a:alphaModFix/>
          </a:blip>
          <a:srcRect b="0" l="0" r="0" t="0"/>
          <a:stretch/>
        </p:blipFill>
        <p:spPr>
          <a:xfrm>
            <a:off x="2334384" y="2539108"/>
            <a:ext cx="4644856" cy="2560017"/>
          </a:xfrm>
          <a:prstGeom prst="rect">
            <a:avLst/>
          </a:prstGeom>
          <a:noFill/>
          <a:ln>
            <a:noFill/>
          </a:ln>
        </p:spPr>
      </p:pic>
      <p:cxnSp>
        <p:nvCxnSpPr>
          <p:cNvPr id="210" name="Shape 210"/>
          <p:cNvCxnSpPr/>
          <p:nvPr/>
        </p:nvCxnSpPr>
        <p:spPr>
          <a:xfrm>
            <a:off x="2065467" y="3039034"/>
            <a:ext cx="903643" cy="242046"/>
          </a:xfrm>
          <a:prstGeom prst="straightConnector1">
            <a:avLst/>
          </a:prstGeom>
          <a:noFill/>
          <a:ln cap="flat" cmpd="sng" w="34925">
            <a:solidFill>
              <a:srgbClr val="FF0000"/>
            </a:solidFill>
            <a:prstDash val="solid"/>
            <a:round/>
            <a:headEnd len="med" w="med" type="none"/>
            <a:tailEnd len="lg" w="lg" type="stealth"/>
          </a:ln>
        </p:spPr>
      </p:cxnSp>
      <p:cxnSp>
        <p:nvCxnSpPr>
          <p:cNvPr id="211" name="Shape 211"/>
          <p:cNvCxnSpPr/>
          <p:nvPr/>
        </p:nvCxnSpPr>
        <p:spPr>
          <a:xfrm>
            <a:off x="2065467" y="3819117"/>
            <a:ext cx="1258644" cy="389855"/>
          </a:xfrm>
          <a:prstGeom prst="straightConnector1">
            <a:avLst/>
          </a:prstGeom>
          <a:noFill/>
          <a:ln cap="flat" cmpd="sng" w="34925">
            <a:solidFill>
              <a:srgbClr val="FF0000"/>
            </a:solidFill>
            <a:prstDash val="solid"/>
            <a:round/>
            <a:headEnd len="med" w="med" type="none"/>
            <a:tailEnd len="lg" w="lg" type="stealth"/>
          </a:ln>
        </p:spPr>
      </p:cxnSp>
      <p:cxnSp>
        <p:nvCxnSpPr>
          <p:cNvPr id="212" name="Shape 212"/>
          <p:cNvCxnSpPr/>
          <p:nvPr/>
        </p:nvCxnSpPr>
        <p:spPr>
          <a:xfrm flipH="1" rot="10800000">
            <a:off x="1963222" y="3625326"/>
            <a:ext cx="554067" cy="799771"/>
          </a:xfrm>
          <a:prstGeom prst="straightConnector1">
            <a:avLst/>
          </a:prstGeom>
          <a:noFill/>
          <a:ln cap="flat" cmpd="sng" w="34925">
            <a:solidFill>
              <a:srgbClr val="FF0000"/>
            </a:solidFill>
            <a:prstDash val="solid"/>
            <a:round/>
            <a:headEnd len="med" w="med" type="none"/>
            <a:tailEnd len="lg" w="lg"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06"/>
                                        </p:tgtEl>
                                      </p:cBhvr>
                                    </p:animEffect>
                                    <p:set>
                                      <p:cBhvr>
                                        <p:cTn dur="1" fill="hold">
                                          <p:stCondLst>
                                            <p:cond delay="2000"/>
                                          </p:stCondLst>
                                        </p:cTn>
                                        <p:tgtEl>
                                          <p:spTgt spid="20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2000"/>
                                        <p:tgtEl>
                                          <p:spTgt spid="20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7">
                                            <p:txEl>
                                              <p:pRg end="0" st="0"/>
                                            </p:txEl>
                                          </p:spTgt>
                                        </p:tgtEl>
                                        <p:attrNameLst>
                                          <p:attrName>style.visibility</p:attrName>
                                        </p:attrNameLst>
                                      </p:cBhvr>
                                      <p:to>
                                        <p:strVal val="visible"/>
                                      </p:to>
                                    </p:set>
                                    <p:animEffect filter="fade" transition="in">
                                      <p:cBhvr>
                                        <p:cTn dur="750"/>
                                        <p:tgtEl>
                                          <p:spTgt spid="207">
                                            <p:txEl>
                                              <p:pRg end="0" st="0"/>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207">
                                            <p:txEl>
                                              <p:pRg end="1" st="1"/>
                                            </p:txEl>
                                          </p:spTgt>
                                        </p:tgtEl>
                                        <p:attrNameLst>
                                          <p:attrName>style.visibility</p:attrName>
                                        </p:attrNameLst>
                                      </p:cBhvr>
                                      <p:to>
                                        <p:strVal val="visible"/>
                                      </p:to>
                                    </p:set>
                                    <p:animEffect filter="fade" transition="in">
                                      <p:cBhvr>
                                        <p:cTn dur="750"/>
                                        <p:tgtEl>
                                          <p:spTgt spid="207">
                                            <p:txEl>
                                              <p:pRg end="1" st="1"/>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07">
                                            <p:txEl>
                                              <p:pRg end="2" st="2"/>
                                            </p:txEl>
                                          </p:spTgt>
                                        </p:tgtEl>
                                        <p:attrNameLst>
                                          <p:attrName>style.visibility</p:attrName>
                                        </p:attrNameLst>
                                      </p:cBhvr>
                                      <p:to>
                                        <p:strVal val="visible"/>
                                      </p:to>
                                    </p:set>
                                    <p:animEffect filter="fade" transition="in">
                                      <p:cBhvr>
                                        <p:cTn dur="750"/>
                                        <p:tgtEl>
                                          <p:spTgt spid="207">
                                            <p:txEl>
                                              <p:pRg end="2" st="2"/>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207">
                                            <p:txEl>
                                              <p:pRg end="3" st="3"/>
                                            </p:txEl>
                                          </p:spTgt>
                                        </p:tgtEl>
                                        <p:attrNameLst>
                                          <p:attrName>style.visibility</p:attrName>
                                        </p:attrNameLst>
                                      </p:cBhvr>
                                      <p:to>
                                        <p:strVal val="visible"/>
                                      </p:to>
                                    </p:set>
                                    <p:animEffect filter="fade" transition="in">
                                      <p:cBhvr>
                                        <p:cTn dur="750"/>
                                        <p:tgtEl>
                                          <p:spTgt spid="207">
                                            <p:txEl>
                                              <p:pRg end="3" st="3"/>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07">
                                            <p:txEl>
                                              <p:pRg end="4" st="4"/>
                                            </p:txEl>
                                          </p:spTgt>
                                        </p:tgtEl>
                                        <p:attrNameLst>
                                          <p:attrName>style.visibility</p:attrName>
                                        </p:attrNameLst>
                                      </p:cBhvr>
                                      <p:to>
                                        <p:strVal val="visible"/>
                                      </p:to>
                                    </p:set>
                                    <p:animEffect filter="fade" transition="in">
                                      <p:cBhvr>
                                        <p:cTn dur="750"/>
                                        <p:tgtEl>
                                          <p:spTgt spid="207">
                                            <p:txEl>
                                              <p:pRg end="4" st="4"/>
                                            </p:txEl>
                                          </p:spTgt>
                                        </p:tgtEl>
                                      </p:cBhvr>
                                    </p:animEffect>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0"/>
                                        </p:tgtEl>
                                      </p:cBhvr>
                                    </p:animEffect>
                                    <p:set>
                                      <p:cBhvr>
                                        <p:cTn dur="1" fill="hold">
                                          <p:stCondLst>
                                            <p:cond delay="500"/>
                                          </p:stCondLst>
                                        </p:cTn>
                                        <p:tgtEl>
                                          <p:spTgt spid="210"/>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1"/>
                                        </p:tgtEl>
                                      </p:cBhvr>
                                    </p:animEffect>
                                    <p:set>
                                      <p:cBhvr>
                                        <p:cTn dur="1" fill="hold">
                                          <p:stCondLst>
                                            <p:cond delay="500"/>
                                          </p:stCondLst>
                                        </p:cTn>
                                        <p:tgtEl>
                                          <p:spTgt spid="21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2"/>
                                        </p:tgtEl>
                                      </p:cBhvr>
                                    </p:animEffect>
                                    <p:set>
                                      <p:cBhvr>
                                        <p:cTn dur="1" fill="hold">
                                          <p:stCondLst>
                                            <p:cond delay="500"/>
                                          </p:stCondLst>
                                        </p:cTn>
                                        <p:tgtEl>
                                          <p:spTgt spid="21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animEffect filter="fade" transition="in">
                                      <p:cBhvr>
                                        <p:cTn dur="750"/>
                                        <p:tgtEl>
                                          <p:spTgt spid="2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animEffect filter="fade" transition="in">
                                      <p:cBhvr>
                                        <p:cTn dur="750"/>
                                        <p:tgtEl>
                                          <p:spTgt spid="2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animEffect filter="fade" transition="in">
                                      <p:cBhvr>
                                        <p:cTn dur="750"/>
                                        <p:tgtEl>
                                          <p:spTgt spid="2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3" st="3"/>
                                            </p:txEl>
                                          </p:spTgt>
                                        </p:tgtEl>
                                        <p:attrNameLst>
                                          <p:attrName>style.visibility</p:attrName>
                                        </p:attrNameLst>
                                      </p:cBhvr>
                                      <p:to>
                                        <p:strVal val="visible"/>
                                      </p:to>
                                    </p:set>
                                    <p:animEffect filter="fade" transition="in">
                                      <p:cBhvr>
                                        <p:cTn dur="750"/>
                                        <p:tgtEl>
                                          <p:spTgt spid="20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219" name="Shape 219"/>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220" name="Shape 22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id="221" name="Shape 221"/>
          <p:cNvPicPr preferRelativeResize="0"/>
          <p:nvPr/>
        </p:nvPicPr>
        <p:blipFill rotWithShape="1">
          <a:blip r:embed="rId3">
            <a:alphaModFix/>
          </a:blip>
          <a:srcRect b="0" l="1993" r="1994" t="0"/>
          <a:stretch/>
        </p:blipFill>
        <p:spPr>
          <a:xfrm>
            <a:off x="755020" y="1420141"/>
            <a:ext cx="7239001" cy="4775189"/>
          </a:xfrm>
          <a:prstGeom prst="rect">
            <a:avLst/>
          </a:prstGeom>
          <a:noFill/>
          <a:ln>
            <a:noFill/>
          </a:ln>
        </p:spPr>
      </p:pic>
      <p:sp>
        <p:nvSpPr>
          <p:cNvPr id="222" name="Shape 222"/>
          <p:cNvSpPr/>
          <p:nvPr/>
        </p:nvSpPr>
        <p:spPr>
          <a:xfrm>
            <a:off x="4065367" y="2875114"/>
            <a:ext cx="716037" cy="200054"/>
          </a:xfrm>
          <a:prstGeom prst="rect">
            <a:avLst/>
          </a:prstGeom>
          <a:gradFill>
            <a:gsLst>
              <a:gs pos="0">
                <a:srgbClr val="FBFBFB">
                  <a:alpha val="69803"/>
                </a:srgbClr>
              </a:gs>
              <a:gs pos="100000">
                <a:srgbClr val="BEBEBE">
                  <a:alpha val="69803"/>
                </a:srgbClr>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Linköping</a:t>
            </a:r>
          </a:p>
        </p:txBody>
      </p:sp>
      <p:sp>
        <p:nvSpPr>
          <p:cNvPr id="223" name="Shape 223"/>
          <p:cNvSpPr/>
          <p:nvPr/>
        </p:nvSpPr>
        <p:spPr>
          <a:xfrm>
            <a:off x="4076023" y="2422761"/>
            <a:ext cx="684441" cy="200054"/>
          </a:xfrm>
          <a:prstGeom prst="rect">
            <a:avLst/>
          </a:prstGeom>
          <a:gradFill>
            <a:gsLst>
              <a:gs pos="0">
                <a:srgbClr val="FBFBFB">
                  <a:alpha val="69803"/>
                </a:srgbClr>
              </a:gs>
              <a:gs pos="100000">
                <a:srgbClr val="BEBEBE">
                  <a:alpha val="69803"/>
                </a:srgbClr>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InGHenia</a:t>
            </a:r>
          </a:p>
        </p:txBody>
      </p:sp>
      <p:sp>
        <p:nvSpPr>
          <p:cNvPr id="224" name="Shape 224"/>
          <p:cNvSpPr/>
          <p:nvPr/>
        </p:nvSpPr>
        <p:spPr>
          <a:xfrm>
            <a:off x="5243369" y="3634314"/>
            <a:ext cx="245337"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SIU</a:t>
            </a:r>
          </a:p>
        </p:txBody>
      </p:sp>
      <p:sp>
        <p:nvSpPr>
          <p:cNvPr id="225" name="Shape 225"/>
          <p:cNvSpPr/>
          <p:nvPr/>
        </p:nvSpPr>
        <p:spPr>
          <a:xfrm>
            <a:off x="5165601" y="4227628"/>
            <a:ext cx="1048386"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San José State</a:t>
            </a:r>
          </a:p>
        </p:txBody>
      </p:sp>
      <p:sp>
        <p:nvSpPr>
          <p:cNvPr id="226" name="Shape 226"/>
          <p:cNvSpPr/>
          <p:nvPr/>
        </p:nvSpPr>
        <p:spPr>
          <a:xfrm>
            <a:off x="3609630" y="4587894"/>
            <a:ext cx="476677"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Pusan</a:t>
            </a:r>
          </a:p>
        </p:txBody>
      </p:sp>
      <p:sp>
        <p:nvSpPr>
          <p:cNvPr id="227" name="Shape 227"/>
          <p:cNvSpPr/>
          <p:nvPr/>
        </p:nvSpPr>
        <p:spPr>
          <a:xfrm>
            <a:off x="5622603" y="3916800"/>
            <a:ext cx="895327"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ITESM Toluca</a:t>
            </a:r>
          </a:p>
        </p:txBody>
      </p:sp>
      <p:sp>
        <p:nvSpPr>
          <p:cNvPr id="228" name="Shape 228"/>
          <p:cNvSpPr/>
          <p:nvPr/>
        </p:nvSpPr>
        <p:spPr>
          <a:xfrm>
            <a:off x="6086132" y="3109463"/>
            <a:ext cx="510111"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Bogotá</a:t>
            </a:r>
          </a:p>
        </p:txBody>
      </p:sp>
      <p:sp>
        <p:nvSpPr>
          <p:cNvPr id="229" name="Shape 229"/>
          <p:cNvSpPr/>
          <p:nvPr/>
        </p:nvSpPr>
        <p:spPr>
          <a:xfrm>
            <a:off x="6313976" y="2525141"/>
            <a:ext cx="407911"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BSMP</a:t>
            </a:r>
          </a:p>
        </p:txBody>
      </p:sp>
      <p:grpSp>
        <p:nvGrpSpPr>
          <p:cNvPr id="230" name="Shape 230"/>
          <p:cNvGrpSpPr/>
          <p:nvPr/>
        </p:nvGrpSpPr>
        <p:grpSpPr>
          <a:xfrm>
            <a:off x="2832994" y="1580491"/>
            <a:ext cx="964218" cy="790436"/>
            <a:chOff x="245362" y="-11401"/>
            <a:chExt cx="3247890" cy="1996886"/>
          </a:xfrm>
        </p:grpSpPr>
        <p:sp>
          <p:nvSpPr>
            <p:cNvPr id="231" name="Shape 231"/>
            <p:cNvSpPr/>
            <p:nvPr/>
          </p:nvSpPr>
          <p:spPr>
            <a:xfrm>
              <a:off x="252925" y="-11401"/>
              <a:ext cx="2714133" cy="505401"/>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Cape Town</a:t>
              </a:r>
            </a:p>
          </p:txBody>
        </p:sp>
        <p:sp>
          <p:nvSpPr>
            <p:cNvPr id="232" name="Shape 232"/>
            <p:cNvSpPr/>
            <p:nvPr/>
          </p:nvSpPr>
          <p:spPr>
            <a:xfrm>
              <a:off x="245362" y="709539"/>
              <a:ext cx="3247890" cy="505401"/>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Johannesburg</a:t>
              </a:r>
            </a:p>
          </p:txBody>
        </p:sp>
        <p:sp>
          <p:nvSpPr>
            <p:cNvPr id="233" name="Shape 233"/>
            <p:cNvSpPr/>
            <p:nvPr/>
          </p:nvSpPr>
          <p:spPr>
            <a:xfrm>
              <a:off x="399696" y="1480083"/>
              <a:ext cx="2020169" cy="505401"/>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Pretoria</a:t>
              </a:r>
            </a:p>
          </p:txBody>
        </p:sp>
      </p:grpSp>
      <p:sp>
        <p:nvSpPr>
          <p:cNvPr id="234" name="Shape 234"/>
          <p:cNvSpPr/>
          <p:nvPr/>
        </p:nvSpPr>
        <p:spPr>
          <a:xfrm>
            <a:off x="2545141" y="1517671"/>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35" name="Shape 235"/>
          <p:cNvSpPr/>
          <p:nvPr/>
        </p:nvSpPr>
        <p:spPr>
          <a:xfrm>
            <a:off x="3901255" y="2150315"/>
            <a:ext cx="351452"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Delft</a:t>
            </a:r>
          </a:p>
        </p:txBody>
      </p:sp>
      <p:sp>
        <p:nvSpPr>
          <p:cNvPr id="236" name="Shape 236"/>
          <p:cNvSpPr/>
          <p:nvPr/>
        </p:nvSpPr>
        <p:spPr>
          <a:xfrm>
            <a:off x="4100269" y="3102835"/>
            <a:ext cx="569453" cy="200054"/>
          </a:xfrm>
          <a:prstGeom prst="rect">
            <a:avLst/>
          </a:prstGeom>
          <a:gradFill>
            <a:gsLst>
              <a:gs pos="0">
                <a:srgbClr val="FBFBFB">
                  <a:alpha val="69803"/>
                </a:srgbClr>
              </a:gs>
              <a:gs pos="100000">
                <a:srgbClr val="BEBEBE">
                  <a:alpha val="69803"/>
                </a:srgbClr>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Uppsala</a:t>
            </a:r>
          </a:p>
        </p:txBody>
      </p:sp>
      <p:sp>
        <p:nvSpPr>
          <p:cNvPr id="237" name="Shape 237"/>
          <p:cNvSpPr/>
          <p:nvPr/>
        </p:nvSpPr>
        <p:spPr>
          <a:xfrm>
            <a:off x="3892583" y="2665899"/>
            <a:ext cx="609420" cy="200054"/>
          </a:xfrm>
          <a:prstGeom prst="rect">
            <a:avLst/>
          </a:prstGeom>
          <a:gradFill>
            <a:gsLst>
              <a:gs pos="0">
                <a:srgbClr val="FBFBFB">
                  <a:alpha val="69803"/>
                </a:srgbClr>
              </a:gs>
              <a:gs pos="100000">
                <a:srgbClr val="BEBEBE">
                  <a:alpha val="69803"/>
                </a:srgbClr>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Antwerp</a:t>
            </a:r>
          </a:p>
        </p:txBody>
      </p:sp>
      <p:sp>
        <p:nvSpPr>
          <p:cNvPr id="238" name="Shape 238"/>
          <p:cNvSpPr/>
          <p:nvPr/>
        </p:nvSpPr>
        <p:spPr>
          <a:xfrm>
            <a:off x="2580198" y="1829040"/>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39" name="Shape 239"/>
          <p:cNvSpPr/>
          <p:nvPr/>
        </p:nvSpPr>
        <p:spPr>
          <a:xfrm>
            <a:off x="2625069" y="2114780"/>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0" name="Shape 240"/>
          <p:cNvSpPr/>
          <p:nvPr/>
        </p:nvSpPr>
        <p:spPr>
          <a:xfrm>
            <a:off x="3697276" y="2250342"/>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1" name="Shape 241"/>
          <p:cNvSpPr/>
          <p:nvPr/>
        </p:nvSpPr>
        <p:spPr>
          <a:xfrm>
            <a:off x="3792455" y="2425394"/>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2" name="Shape 242"/>
          <p:cNvSpPr/>
          <p:nvPr/>
        </p:nvSpPr>
        <p:spPr>
          <a:xfrm>
            <a:off x="3609710" y="2507783"/>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3" name="Shape 243"/>
          <p:cNvSpPr/>
          <p:nvPr/>
        </p:nvSpPr>
        <p:spPr>
          <a:xfrm>
            <a:off x="3640998" y="2704357"/>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4" name="Shape 244"/>
          <p:cNvSpPr/>
          <p:nvPr/>
        </p:nvSpPr>
        <p:spPr>
          <a:xfrm>
            <a:off x="3768180" y="2845115"/>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5" name="Shape 245"/>
          <p:cNvSpPr/>
          <p:nvPr/>
        </p:nvSpPr>
        <p:spPr>
          <a:xfrm>
            <a:off x="3895362" y="2985873"/>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6" name="Shape 246"/>
          <p:cNvSpPr/>
          <p:nvPr/>
        </p:nvSpPr>
        <p:spPr>
          <a:xfrm>
            <a:off x="3409839" y="4486916"/>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7" name="Shape 247"/>
          <p:cNvSpPr/>
          <p:nvPr/>
        </p:nvSpPr>
        <p:spPr>
          <a:xfrm>
            <a:off x="6086132" y="2463186"/>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8" name="Shape 248"/>
          <p:cNvSpPr/>
          <p:nvPr/>
        </p:nvSpPr>
        <p:spPr>
          <a:xfrm>
            <a:off x="5876019" y="3061721"/>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49" name="Shape 249"/>
          <p:cNvSpPr/>
          <p:nvPr/>
        </p:nvSpPr>
        <p:spPr>
          <a:xfrm>
            <a:off x="5043500" y="3534569"/>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50" name="Shape 250"/>
          <p:cNvSpPr/>
          <p:nvPr/>
        </p:nvSpPr>
        <p:spPr>
          <a:xfrm>
            <a:off x="5360333" y="3828076"/>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51" name="Shape 251"/>
          <p:cNvSpPr/>
          <p:nvPr/>
        </p:nvSpPr>
        <p:spPr>
          <a:xfrm>
            <a:off x="4964503" y="4069246"/>
            <a:ext cx="199870" cy="241169"/>
          </a:xfrm>
          <a:prstGeom prst="star5">
            <a:avLst>
              <a:gd fmla="val 19100" name="adj"/>
              <a:gd fmla="val 105146" name="hf"/>
              <a:gd fmla="val 110557" name="vf"/>
            </a:avLst>
          </a:prstGeom>
          <a:solidFill>
            <a:srgbClr val="FFFB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52" name="Shape 252"/>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buClr>
                <a:schemeClr val="dk1"/>
              </a:buClr>
              <a:buSzPct val="25000"/>
              <a:buFont typeface="Calibri"/>
              <a:buNone/>
            </a:pPr>
            <a:r>
              <a:rPr b="0" i="0" lang="en-US" sz="3600" u="none" cap="none" strike="noStrike">
                <a:solidFill>
                  <a:schemeClr val="dk1"/>
                </a:solidFill>
                <a:latin typeface="Calibri"/>
                <a:ea typeface="Calibri"/>
                <a:cs typeface="Calibri"/>
                <a:sym typeface="Calibri"/>
              </a:rPr>
              <a:t>We have a growing international research network</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sp>
        <p:nvSpPr>
          <p:cNvPr id="258" name="Shape 258"/>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259" name="Shape 259"/>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260" name="Shape 26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id="261" name="Shape 261"/>
          <p:cNvPicPr preferRelativeResize="0"/>
          <p:nvPr/>
        </p:nvPicPr>
        <p:blipFill rotWithShape="1">
          <a:blip r:embed="rId3">
            <a:alphaModFix/>
          </a:blip>
          <a:srcRect b="0" l="1993" r="1994" t="0"/>
          <a:stretch/>
        </p:blipFill>
        <p:spPr>
          <a:xfrm>
            <a:off x="755020" y="1420141"/>
            <a:ext cx="7239001" cy="4775189"/>
          </a:xfrm>
          <a:prstGeom prst="rect">
            <a:avLst/>
          </a:prstGeom>
          <a:noFill/>
          <a:ln>
            <a:noFill/>
          </a:ln>
        </p:spPr>
      </p:pic>
      <p:sp>
        <p:nvSpPr>
          <p:cNvPr id="262" name="Shape 262"/>
          <p:cNvSpPr/>
          <p:nvPr/>
        </p:nvSpPr>
        <p:spPr>
          <a:xfrm>
            <a:off x="2835240" y="1580491"/>
            <a:ext cx="805759"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Futran, ZA</a:t>
            </a:r>
          </a:p>
        </p:txBody>
      </p:sp>
      <p:sp>
        <p:nvSpPr>
          <p:cNvPr id="263" name="Shape 263"/>
          <p:cNvSpPr/>
          <p:nvPr/>
        </p:nvSpPr>
        <p:spPr>
          <a:xfrm>
            <a:off x="2545141" y="1517671"/>
            <a:ext cx="199870" cy="241169"/>
          </a:xfrm>
          <a:prstGeom prst="star5">
            <a:avLst>
              <a:gd fmla="val 19100" name="adj"/>
              <a:gd fmla="val 105146" name="hf"/>
              <a:gd fmla="val 110557" name="vf"/>
            </a:avLst>
          </a:prstGeom>
          <a:solidFill>
            <a:srgbClr val="FF00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64" name="Shape 264"/>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buClr>
                <a:schemeClr val="dk1"/>
              </a:buClr>
              <a:buSzPct val="25000"/>
              <a:buFont typeface="Calibri"/>
              <a:buNone/>
            </a:pPr>
            <a:r>
              <a:rPr b="0" i="0" lang="en-US" sz="3600" u="none" cap="none" strike="noStrike">
                <a:solidFill>
                  <a:schemeClr val="dk1"/>
                </a:solidFill>
                <a:latin typeface="Calibri"/>
                <a:ea typeface="Calibri"/>
                <a:cs typeface="Calibri"/>
                <a:sym typeface="Calibri"/>
              </a:rPr>
              <a:t>We have a growing international industry consortium</a:t>
            </a:r>
          </a:p>
        </p:txBody>
      </p:sp>
      <p:sp>
        <p:nvSpPr>
          <p:cNvPr id="265" name="Shape 265"/>
          <p:cNvSpPr/>
          <p:nvPr/>
        </p:nvSpPr>
        <p:spPr>
          <a:xfrm>
            <a:off x="3925982" y="2284072"/>
            <a:ext cx="992863"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Supraways, FR</a:t>
            </a:r>
          </a:p>
        </p:txBody>
      </p:sp>
      <p:sp>
        <p:nvSpPr>
          <p:cNvPr id="266" name="Shape 266"/>
          <p:cNvSpPr/>
          <p:nvPr/>
        </p:nvSpPr>
        <p:spPr>
          <a:xfrm>
            <a:off x="3681542" y="2315933"/>
            <a:ext cx="199870" cy="241169"/>
          </a:xfrm>
          <a:prstGeom prst="star5">
            <a:avLst>
              <a:gd fmla="val 19100" name="adj"/>
              <a:gd fmla="val 105146" name="hf"/>
              <a:gd fmla="val 110557" name="vf"/>
            </a:avLst>
          </a:prstGeom>
          <a:solidFill>
            <a:srgbClr val="FF00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67" name="Shape 267"/>
          <p:cNvSpPr/>
          <p:nvPr/>
        </p:nvSpPr>
        <p:spPr>
          <a:xfrm>
            <a:off x="4091360" y="2524003"/>
            <a:ext cx="992863"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Beamways, SE</a:t>
            </a:r>
          </a:p>
        </p:txBody>
      </p:sp>
      <p:sp>
        <p:nvSpPr>
          <p:cNvPr id="268" name="Shape 268"/>
          <p:cNvSpPr/>
          <p:nvPr/>
        </p:nvSpPr>
        <p:spPr>
          <a:xfrm>
            <a:off x="3847969" y="2522498"/>
            <a:ext cx="199870" cy="241169"/>
          </a:xfrm>
          <a:prstGeom prst="star5">
            <a:avLst>
              <a:gd fmla="val 19100" name="adj"/>
              <a:gd fmla="val 105146" name="hf"/>
              <a:gd fmla="val 110557" name="vf"/>
            </a:avLst>
          </a:prstGeom>
          <a:solidFill>
            <a:srgbClr val="FF00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69" name="Shape 269"/>
          <p:cNvSpPr/>
          <p:nvPr/>
        </p:nvSpPr>
        <p:spPr>
          <a:xfrm>
            <a:off x="3912957" y="2634553"/>
            <a:ext cx="199870" cy="241169"/>
          </a:xfrm>
          <a:prstGeom prst="star5">
            <a:avLst>
              <a:gd fmla="val 19100" name="adj"/>
              <a:gd fmla="val 105146" name="hf"/>
              <a:gd fmla="val 110557" name="vf"/>
            </a:avLst>
          </a:prstGeom>
          <a:solidFill>
            <a:srgbClr val="FF00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70" name="Shape 270"/>
          <p:cNvSpPr/>
          <p:nvPr/>
        </p:nvSpPr>
        <p:spPr>
          <a:xfrm>
            <a:off x="4122728" y="2736919"/>
            <a:ext cx="992863"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4Dialog, SE</a:t>
            </a:r>
          </a:p>
        </p:txBody>
      </p:sp>
      <p:sp>
        <p:nvSpPr>
          <p:cNvPr id="271" name="Shape 271"/>
          <p:cNvSpPr/>
          <p:nvPr/>
        </p:nvSpPr>
        <p:spPr>
          <a:xfrm>
            <a:off x="4771560" y="4064423"/>
            <a:ext cx="199870" cy="241169"/>
          </a:xfrm>
          <a:prstGeom prst="star5">
            <a:avLst>
              <a:gd fmla="val 19100" name="adj"/>
              <a:gd fmla="val 105146" name="hf"/>
              <a:gd fmla="val 110557" name="vf"/>
            </a:avLst>
          </a:prstGeom>
          <a:solidFill>
            <a:srgbClr val="FF00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72" name="Shape 272"/>
          <p:cNvSpPr/>
          <p:nvPr/>
        </p:nvSpPr>
        <p:spPr>
          <a:xfrm>
            <a:off x="4981332" y="4077871"/>
            <a:ext cx="585750"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TCS, US</a:t>
            </a:r>
          </a:p>
        </p:txBody>
      </p:sp>
      <p:sp>
        <p:nvSpPr>
          <p:cNvPr id="273" name="Shape 273"/>
          <p:cNvSpPr/>
          <p:nvPr/>
        </p:nvSpPr>
        <p:spPr>
          <a:xfrm>
            <a:off x="4809651" y="4216823"/>
            <a:ext cx="199870" cy="241169"/>
          </a:xfrm>
          <a:prstGeom prst="star5">
            <a:avLst>
              <a:gd fmla="val 19100" name="adj"/>
              <a:gd fmla="val 105146" name="hf"/>
              <a:gd fmla="val 110557" name="vf"/>
            </a:avLst>
          </a:prstGeom>
          <a:solidFill>
            <a:srgbClr val="FF0000"/>
          </a:solidFill>
          <a:ln cap="flat" cmpd="sng" w="38100">
            <a:solidFill>
              <a:srgbClr val="0433FF"/>
            </a:solidFill>
            <a:prstDash val="solid"/>
            <a:miter/>
            <a:headEnd len="med" w="med" type="none"/>
            <a:tailEnd len="med" w="med" type="none"/>
          </a:ln>
        </p:spPr>
        <p:txBody>
          <a:bodyPr anchorCtr="0" anchor="ctr" bIns="0" lIns="0" rIns="0" tIns="0">
            <a:noAutofit/>
          </a:bodyPr>
          <a:lstStyle/>
          <a:p>
            <a:pPr indent="0" lvl="0" marL="0" marR="0" rtl="0" algn="l">
              <a:spcBef>
                <a:spcPts val="0"/>
              </a:spcBef>
              <a:buNone/>
            </a:pPr>
            <a:r>
              <a:t/>
            </a:r>
            <a:endParaRPr b="0" i="0" sz="1800" u="none" cap="none" strike="noStrike">
              <a:solidFill>
                <a:schemeClr val="dk1"/>
              </a:solidFill>
              <a:latin typeface="Calibri"/>
              <a:ea typeface="Calibri"/>
              <a:cs typeface="Calibri"/>
              <a:sym typeface="Calibri"/>
            </a:endParaRPr>
          </a:p>
        </p:txBody>
      </p:sp>
      <p:sp>
        <p:nvSpPr>
          <p:cNvPr id="274" name="Shape 274"/>
          <p:cNvSpPr/>
          <p:nvPr/>
        </p:nvSpPr>
        <p:spPr>
          <a:xfrm>
            <a:off x="5009521" y="4330298"/>
            <a:ext cx="1525749" cy="200054"/>
          </a:xfrm>
          <a:prstGeom prst="rect">
            <a:avLst/>
          </a:prstGeom>
          <a:gradFill>
            <a:gsLst>
              <a:gs pos="0">
                <a:srgbClr val="FBFBFB"/>
              </a:gs>
              <a:gs pos="100000">
                <a:srgbClr val="BEBEBE"/>
              </a:gs>
            </a:gsLst>
            <a:lin ang="5400000" scaled="0"/>
          </a:gradFill>
          <a:ln>
            <a:noFill/>
          </a:ln>
          <a:effectLst>
            <a:outerShdw blurRad="38100" rotWithShape="0" dir="5400000" dist="25400">
              <a:srgbClr val="000000">
                <a:alpha val="49803"/>
              </a:srgbClr>
            </a:outerShdw>
          </a:effectLst>
        </p:spPr>
        <p:txBody>
          <a:bodyPr anchorCtr="0" anchor="ctr" bIns="0" lIns="0" rIns="0" tIns="0">
            <a:noAutofit/>
          </a:bodyPr>
          <a:lstStyle/>
          <a:p>
            <a:pPr indent="0" lvl="0" marL="0" marR="0" rtl="0" algn="l">
              <a:spcBef>
                <a:spcPts val="0"/>
              </a:spcBef>
              <a:buSzPct val="25000"/>
              <a:buNone/>
            </a:pPr>
            <a:r>
              <a:rPr b="0" i="0" lang="en-US" sz="1300" u="none" cap="none" strike="noStrike">
                <a:solidFill>
                  <a:schemeClr val="dk1"/>
                </a:solidFill>
                <a:latin typeface="Calibri"/>
                <a:ea typeface="Calibri"/>
                <a:cs typeface="Calibri"/>
                <a:sym typeface="Calibri"/>
              </a:rPr>
              <a:t>Swenson Builders, US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 name="Shape 278"/>
        <p:cNvGrpSpPr/>
        <p:nvPr/>
      </p:nvGrpSpPr>
      <p:grpSpPr>
        <a:xfrm>
          <a:off x="0" y="0"/>
          <a:ext cx="0" cy="0"/>
          <a:chOff x="0" y="0"/>
          <a:chExt cx="0" cy="0"/>
        </a:xfrm>
      </p:grpSpPr>
      <p:sp>
        <p:nvSpPr>
          <p:cNvPr id="279" name="Shape 279"/>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280" name="Shape 280"/>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281" name="Shape 281"/>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282" name="Shape 282"/>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grpSp>
        <p:nvGrpSpPr>
          <p:cNvPr id="283" name="Shape 283"/>
          <p:cNvGrpSpPr/>
          <p:nvPr/>
        </p:nvGrpSpPr>
        <p:grpSpPr>
          <a:xfrm>
            <a:off x="633585" y="1533717"/>
            <a:ext cx="7963173" cy="3113586"/>
            <a:chOff x="633585" y="1533717"/>
            <a:chExt cx="7963173" cy="3113586"/>
          </a:xfrm>
        </p:grpSpPr>
        <p:pic>
          <p:nvPicPr>
            <p:cNvPr id="284" name="Shape 284"/>
            <p:cNvPicPr preferRelativeResize="0"/>
            <p:nvPr/>
          </p:nvPicPr>
          <p:blipFill rotWithShape="1">
            <a:blip r:embed="rId3">
              <a:alphaModFix/>
            </a:blip>
            <a:srcRect b="0" l="0" r="0" t="0"/>
            <a:stretch/>
          </p:blipFill>
          <p:spPr>
            <a:xfrm>
              <a:off x="633585" y="1776982"/>
              <a:ext cx="7963173" cy="2870321"/>
            </a:xfrm>
            <a:prstGeom prst="rect">
              <a:avLst/>
            </a:prstGeom>
            <a:noFill/>
            <a:ln>
              <a:noFill/>
            </a:ln>
          </p:spPr>
        </p:pic>
        <p:sp>
          <p:nvSpPr>
            <p:cNvPr id="285" name="Shape 285"/>
            <p:cNvSpPr/>
            <p:nvPr/>
          </p:nvSpPr>
          <p:spPr>
            <a:xfrm rot="-545150">
              <a:off x="2306156" y="1703696"/>
              <a:ext cx="2189480" cy="461665"/>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2400" u="none" cap="none" strike="noStrike">
                  <a:solidFill>
                    <a:srgbClr val="A04400"/>
                  </a:solidFill>
                  <a:latin typeface="Calibri"/>
                  <a:ea typeface="Calibri"/>
                  <a:cs typeface="Calibri"/>
                  <a:sym typeface="Calibri"/>
                </a:rPr>
                <a:t>2012-13</a:t>
              </a:r>
            </a:p>
          </p:txBody>
        </p:sp>
      </p:grpSp>
      <p:sp>
        <p:nvSpPr>
          <p:cNvPr id="286" name="Shape 286"/>
          <p:cNvSpPr/>
          <p:nvPr/>
        </p:nvSpPr>
        <p:spPr>
          <a:xfrm>
            <a:off x="2721808" y="4714267"/>
            <a:ext cx="3165230" cy="923329"/>
          </a:xfrm>
          <a:prstGeom prst="rect">
            <a:avLst/>
          </a:prstGeom>
          <a:noFill/>
          <a:ln>
            <a:noFill/>
          </a:ln>
        </p:spPr>
        <p:txBody>
          <a:bodyPr anchorCtr="0" anchor="t" bIns="45700" lIns="91425" rIns="91425" tIns="45700">
            <a:noAutofit/>
          </a:bodyPr>
          <a:lstStyle/>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11 ME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3 CmpE/SE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3 URBP</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3 Business</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3 volunteers</a:t>
            </a:r>
          </a:p>
        </p:txBody>
      </p:sp>
      <p:pic>
        <p:nvPicPr>
          <p:cNvPr descr="C:\Users\Oreo\Documents\E195\Prototype Drawings\cross_section_render.png" id="287" name="Shape 287"/>
          <p:cNvPicPr preferRelativeResize="0"/>
          <p:nvPr/>
        </p:nvPicPr>
        <p:blipFill rotWithShape="1">
          <a:blip r:embed="rId4">
            <a:alphaModFix/>
          </a:blip>
          <a:srcRect b="0" l="37882" r="37623" t="0"/>
          <a:stretch/>
        </p:blipFill>
        <p:spPr>
          <a:xfrm>
            <a:off x="4465903" y="1776982"/>
            <a:ext cx="1243012" cy="2256090"/>
          </a:xfrm>
          <a:prstGeom prst="rect">
            <a:avLst/>
          </a:prstGeom>
          <a:noFill/>
          <a:ln>
            <a:noFill/>
          </a:ln>
        </p:spPr>
      </p:pic>
      <p:pic>
        <p:nvPicPr>
          <p:cNvPr descr="C:\Users\Oreo\Documents\E195\Prototype Drawings\perspective_render.png" id="288" name="Shape 288"/>
          <p:cNvPicPr preferRelativeResize="0"/>
          <p:nvPr/>
        </p:nvPicPr>
        <p:blipFill rotWithShape="1">
          <a:blip r:embed="rId5">
            <a:alphaModFix/>
          </a:blip>
          <a:srcRect b="0" l="13956" r="20353" t="0"/>
          <a:stretch/>
        </p:blipFill>
        <p:spPr>
          <a:xfrm>
            <a:off x="1829175" y="1776982"/>
            <a:ext cx="1944573" cy="2256090"/>
          </a:xfrm>
          <a:prstGeom prst="rect">
            <a:avLst/>
          </a:prstGeom>
          <a:noFill/>
          <a:ln>
            <a:noFill/>
          </a:ln>
        </p:spPr>
      </p:pic>
      <p:pic>
        <p:nvPicPr>
          <p:cNvPr id="289" name="Shape 289"/>
          <p:cNvPicPr preferRelativeResize="0"/>
          <p:nvPr/>
        </p:nvPicPr>
        <p:blipFill rotWithShape="1">
          <a:blip r:embed="rId6">
            <a:alphaModFix/>
          </a:blip>
          <a:srcRect b="3138" l="3607" r="11051" t="2480"/>
          <a:stretch/>
        </p:blipFill>
        <p:spPr>
          <a:xfrm>
            <a:off x="3270700" y="4033073"/>
            <a:ext cx="1723293" cy="2100106"/>
          </a:xfrm>
          <a:prstGeom prst="rect">
            <a:avLst/>
          </a:prstGeom>
          <a:noFill/>
          <a:ln>
            <a:noFill/>
          </a:ln>
        </p:spPr>
      </p:pic>
      <p:pic>
        <p:nvPicPr>
          <p:cNvPr id="290" name="Shape 290"/>
          <p:cNvPicPr preferRelativeResize="0"/>
          <p:nvPr/>
        </p:nvPicPr>
        <p:blipFill rotWithShape="1">
          <a:blip r:embed="rId7">
            <a:alphaModFix/>
          </a:blip>
          <a:srcRect b="0" l="0" r="0" t="0"/>
          <a:stretch/>
        </p:blipFill>
        <p:spPr>
          <a:xfrm>
            <a:off x="633585" y="1934527"/>
            <a:ext cx="7902856" cy="39693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3"/>
                                        </p:tgtEl>
                                      </p:cBhvr>
                                    </p:animEffect>
                                    <p:set>
                                      <p:cBhvr>
                                        <p:cTn dur="1" fill="hold">
                                          <p:stCondLst>
                                            <p:cond delay="500"/>
                                          </p:stCondLst>
                                        </p:cTn>
                                        <p:tgtEl>
                                          <p:spTgt spid="2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6"/>
                                        </p:tgtEl>
                                      </p:cBhvr>
                                    </p:animEffect>
                                    <p:set>
                                      <p:cBhvr>
                                        <p:cTn dur="1" fill="hold">
                                          <p:stCondLst>
                                            <p:cond delay="500"/>
                                          </p:stCondLst>
                                        </p:cTn>
                                        <p:tgtEl>
                                          <p:spTgt spid="286"/>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500"/>
                                        <p:tgtEl>
                                          <p:spTgt spid="289"/>
                                        </p:tgtEl>
                                      </p:cBhvr>
                                    </p:animEffect>
                                    <p:set>
                                      <p:cBhvr>
                                        <p:cTn dur="1" fill="hold">
                                          <p:stCondLst>
                                            <p:cond delay="500"/>
                                          </p:stCondLst>
                                        </p:cTn>
                                        <p:tgtEl>
                                          <p:spTgt spid="289"/>
                                        </p:tgtEl>
                                        <p:attrNameLst>
                                          <p:attrName>style.visibility</p:attrName>
                                        </p:attrNameLst>
                                      </p:cBhvr>
                                      <p:to>
                                        <p:strVal val="hidden"/>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par>
                          <p:cTn fill="hold">
                            <p:stCondLst>
                              <p:cond delay="3000"/>
                            </p:stCondLst>
                            <p:childTnLst>
                              <p:par>
                                <p:cTn fill="hold" nodeType="afterEffect" presetClass="exit" presetID="10" presetSubtype="0">
                                  <p:stCondLst>
                                    <p:cond delay="0"/>
                                  </p:stCondLst>
                                  <p:childTnLst>
                                    <p:animEffect filter="fade" transition="out">
                                      <p:cBhvr>
                                        <p:cTn dur="500"/>
                                        <p:tgtEl>
                                          <p:spTgt spid="288"/>
                                        </p:tgtEl>
                                      </p:cBhvr>
                                    </p:animEffect>
                                    <p:set>
                                      <p:cBhvr>
                                        <p:cTn dur="1" fill="hold">
                                          <p:stCondLst>
                                            <p:cond delay="500"/>
                                          </p:stCondLst>
                                        </p:cTn>
                                        <p:tgtEl>
                                          <p:spTgt spid="2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7"/>
                                        </p:tgtEl>
                                      </p:cBhvr>
                                    </p:animEffect>
                                    <p:set>
                                      <p:cBhvr>
                                        <p:cTn dur="1" fill="hold">
                                          <p:stCondLst>
                                            <p:cond delay="500"/>
                                          </p:stCondLst>
                                        </p:cTn>
                                        <p:tgtEl>
                                          <p:spTgt spid="28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sp>
        <p:nvSpPr>
          <p:cNvPr id="295" name="Shape 295"/>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296" name="Shape 296"/>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297" name="Shape 297"/>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298" name="Shape 298"/>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grpSp>
        <p:nvGrpSpPr>
          <p:cNvPr id="299" name="Shape 299"/>
          <p:cNvGrpSpPr/>
          <p:nvPr/>
        </p:nvGrpSpPr>
        <p:grpSpPr>
          <a:xfrm>
            <a:off x="569037" y="1483750"/>
            <a:ext cx="8064205" cy="4325334"/>
            <a:chOff x="569037" y="1483750"/>
            <a:chExt cx="8064205" cy="4325334"/>
          </a:xfrm>
        </p:grpSpPr>
        <p:sp>
          <p:nvSpPr>
            <p:cNvPr id="300" name="Shape 300"/>
            <p:cNvSpPr/>
            <p:nvPr/>
          </p:nvSpPr>
          <p:spPr>
            <a:xfrm>
              <a:off x="569037" y="1776982"/>
              <a:ext cx="8064205" cy="4032102"/>
            </a:xfrm>
            <a:prstGeom prst="rect">
              <a:avLst/>
            </a:prstGeom>
            <a:blipFill rotWithShape="1">
              <a:blip r:embed="rId3">
                <a:alphaModFix/>
              </a:blip>
              <a:stretch>
                <a:fillRect b="0" l="0" r="0" t="0"/>
              </a:stretch>
            </a:blipFill>
            <a:ln>
              <a:noFill/>
            </a:ln>
          </p:spPr>
          <p:txBody>
            <a:bodyPr anchorCtr="0" anchor="ctr" bIns="91425" lIns="91425" rIns="91425" tIns="91425">
              <a:noAutofit/>
            </a:bodyPr>
            <a:lstStyle/>
            <a:p>
              <a:pPr lvl="0">
                <a:spcBef>
                  <a:spcPts val="0"/>
                </a:spcBef>
                <a:buNone/>
              </a:pPr>
              <a:r>
                <a:t/>
              </a:r>
              <a:endParaRPr/>
            </a:p>
          </p:txBody>
        </p:sp>
        <p:sp>
          <p:nvSpPr>
            <p:cNvPr id="301" name="Shape 301"/>
            <p:cNvSpPr/>
            <p:nvPr/>
          </p:nvSpPr>
          <p:spPr>
            <a:xfrm rot="-545150">
              <a:off x="3520431" y="1653729"/>
              <a:ext cx="2189480" cy="461665"/>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i="0" lang="en-US" sz="2400" u="none" cap="none" strike="noStrike">
                  <a:solidFill>
                    <a:srgbClr val="A04400"/>
                  </a:solidFill>
                  <a:latin typeface="Calibri"/>
                  <a:ea typeface="Calibri"/>
                  <a:cs typeface="Calibri"/>
                  <a:sym typeface="Calibri"/>
                </a:rPr>
                <a:t>2013-14</a:t>
              </a:r>
            </a:p>
          </p:txBody>
        </p:sp>
      </p:grpSp>
      <p:sp>
        <p:nvSpPr>
          <p:cNvPr id="302" name="Shape 302"/>
          <p:cNvSpPr/>
          <p:nvPr/>
        </p:nvSpPr>
        <p:spPr>
          <a:xfrm>
            <a:off x="2757232" y="5083739"/>
            <a:ext cx="3835115" cy="1200329"/>
          </a:xfrm>
          <a:prstGeom prst="rect">
            <a:avLst/>
          </a:prstGeom>
          <a:solidFill>
            <a:schemeClr val="lt1">
              <a:alpha val="66666"/>
            </a:schemeClr>
          </a:solidFill>
          <a:ln>
            <a:noFill/>
          </a:ln>
        </p:spPr>
        <p:txBody>
          <a:bodyPr anchorCtr="0" anchor="t" bIns="45700" lIns="91425" rIns="91425" tIns="45700">
            <a:noAutofit/>
          </a:bodyPr>
          <a:lstStyle/>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15 ME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6 CmpE/SE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4 EE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2 CE</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~60 DSID</a:t>
            </a:r>
          </a:p>
          <a:p>
            <a:pPr indent="-171450" lvl="0" marL="171450" marR="0" rtl="0" algn="l">
              <a:spcBef>
                <a:spcPts val="0"/>
              </a:spcBef>
              <a:buClr>
                <a:schemeClr val="dk1"/>
              </a:buClr>
              <a:buSzPct val="100000"/>
              <a:buFont typeface="Arial"/>
              <a:buChar char="•"/>
            </a:pPr>
            <a:r>
              <a:rPr b="0" i="0" lang="en-US" sz="1800" u="none" cap="none" strike="noStrike">
                <a:solidFill>
                  <a:schemeClr val="dk1"/>
                </a:solidFill>
                <a:latin typeface="Calibri"/>
                <a:ea typeface="Calibri"/>
                <a:cs typeface="Calibri"/>
                <a:sym typeface="Calibri"/>
              </a:rPr>
              <a:t>3-8 volunteers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ph type="title"/>
          </p:nvPr>
        </p:nvSpPr>
        <p:spPr>
          <a:xfrm>
            <a:off x="457200" y="274637"/>
            <a:ext cx="8229600" cy="938700"/>
          </a:xfrm>
          <a:prstGeom prst="rect">
            <a:avLst/>
          </a:prstGeom>
          <a:noFill/>
          <a:ln>
            <a:noFill/>
          </a:ln>
        </p:spPr>
        <p:txBody>
          <a:bodyPr anchorCtr="0" anchor="ctr" bIns="45700" lIns="91425" rIns="91425" tIns="45700">
            <a:noAutofit/>
          </a:bodyPr>
          <a:lstStyle/>
          <a:p>
            <a:pPr indent="0" lvl="0" marL="0" marR="0" rtl="0" algn="l">
              <a:lnSpc>
                <a:spcPct val="106087"/>
              </a:lnSpc>
              <a:spcBef>
                <a:spcPts val="0"/>
              </a:spcBef>
              <a:buClr>
                <a:schemeClr val="dk1"/>
              </a:buClr>
              <a:buSzPct val="25000"/>
              <a:buFont typeface="Calibri"/>
              <a:buNone/>
            </a:pPr>
            <a:r>
              <a:rPr b="0" i="0" lang="en-US" sz="3959" u="none" cap="none" strike="noStrike">
                <a:solidFill>
                  <a:schemeClr val="dk1"/>
                </a:solidFill>
                <a:latin typeface="Calibri"/>
                <a:ea typeface="Calibri"/>
                <a:cs typeface="Calibri"/>
                <a:sym typeface="Calibri"/>
              </a:rPr>
              <a:t>We have been developing SPARTAN technology since 2012</a:t>
            </a:r>
          </a:p>
        </p:txBody>
      </p:sp>
      <p:sp>
        <p:nvSpPr>
          <p:cNvPr id="308" name="Shape 308"/>
          <p:cNvSpPr txBox="1"/>
          <p:nvPr>
            <p:ph idx="10" type="dt"/>
          </p:nvPr>
        </p:nvSpPr>
        <p:spPr>
          <a:xfrm>
            <a:off x="457200" y="6356350"/>
            <a:ext cx="2133599" cy="365125"/>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i="0" lang="en-US" sz="1200" u="none" cap="none" strike="noStrike">
                <a:solidFill>
                  <a:srgbClr val="888888"/>
                </a:solidFill>
                <a:latin typeface="Calibri"/>
                <a:ea typeface="Calibri"/>
                <a:cs typeface="Calibri"/>
                <a:sym typeface="Calibri"/>
              </a:rPr>
              <a:t>2017-03-29</a:t>
            </a:r>
          </a:p>
        </p:txBody>
      </p:sp>
      <p:sp>
        <p:nvSpPr>
          <p:cNvPr id="309" name="Shape 309"/>
          <p:cNvSpPr txBox="1"/>
          <p:nvPr>
            <p:ph idx="11" type="ftr"/>
          </p:nvPr>
        </p:nvSpPr>
        <p:spPr>
          <a:xfrm>
            <a:off x="3124200" y="6356350"/>
            <a:ext cx="2895600" cy="365125"/>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i="0" lang="en-US" sz="1200" u="none" cap="none" strike="noStrike">
                <a:solidFill>
                  <a:srgbClr val="888888"/>
                </a:solidFill>
                <a:latin typeface="Calibri"/>
                <a:ea typeface="Calibri"/>
                <a:cs typeface="Calibri"/>
                <a:sym typeface="Calibri"/>
              </a:rPr>
              <a:t>BJ Furman</a:t>
            </a:r>
          </a:p>
        </p:txBody>
      </p:sp>
      <p:sp>
        <p:nvSpPr>
          <p:cNvPr id="310" name="Shape 31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rgbClr val="888888"/>
                </a:solidFill>
                <a:latin typeface="Calibri"/>
                <a:ea typeface="Calibri"/>
                <a:cs typeface="Calibri"/>
                <a:sym typeface="Calibri"/>
              </a:rPr>
              <a:t>‹#›</a:t>
            </a:fld>
          </a:p>
        </p:txBody>
      </p:sp>
      <p:pic>
        <p:nvPicPr>
          <p:cNvPr descr="C:\Users\bjfurman\Documents\SJSU\ENGR 195\SMSSV 2 - 2013-14\Pictures\Spartan-Superway_model_at_Maker_Faire.JPG" id="311" name="Shape 311"/>
          <p:cNvPicPr preferRelativeResize="0"/>
          <p:nvPr/>
        </p:nvPicPr>
        <p:blipFill rotWithShape="1">
          <a:blip r:embed="rId3">
            <a:alphaModFix/>
          </a:blip>
          <a:srcRect b="0" l="0" r="0" t="0"/>
          <a:stretch/>
        </p:blipFill>
        <p:spPr>
          <a:xfrm>
            <a:off x="325439" y="1496059"/>
            <a:ext cx="5349876" cy="4013200"/>
          </a:xfrm>
          <a:prstGeom prst="rect">
            <a:avLst/>
          </a:prstGeom>
          <a:noFill/>
          <a:ln>
            <a:noFill/>
          </a:ln>
        </p:spPr>
      </p:pic>
      <p:pic>
        <p:nvPicPr>
          <p:cNvPr descr="C:\Users\bjfurman\Documents\SJSU\ENGR 195\SMSSV 2 - 2013-14\Pictures\Cory_Randall_scale_model_MakerFaire.JPG" id="312" name="Shape 312"/>
          <p:cNvPicPr preferRelativeResize="0"/>
          <p:nvPr/>
        </p:nvPicPr>
        <p:blipFill rotWithShape="1">
          <a:blip r:embed="rId4">
            <a:alphaModFix/>
          </a:blip>
          <a:srcRect b="0" l="0" r="0" t="15674"/>
          <a:stretch/>
        </p:blipFill>
        <p:spPr>
          <a:xfrm>
            <a:off x="5804269" y="1496059"/>
            <a:ext cx="3056074" cy="1932793"/>
          </a:xfrm>
          <a:prstGeom prst="rect">
            <a:avLst/>
          </a:prstGeom>
          <a:noFill/>
          <a:ln>
            <a:noFill/>
          </a:ln>
        </p:spPr>
      </p:pic>
      <p:pic>
        <p:nvPicPr>
          <p:cNvPr id="313" name="Shape 313"/>
          <p:cNvPicPr preferRelativeResize="0"/>
          <p:nvPr/>
        </p:nvPicPr>
        <p:blipFill rotWithShape="1">
          <a:blip r:embed="rId5">
            <a:alphaModFix/>
          </a:blip>
          <a:srcRect b="3413" l="5067" r="0" t="4316"/>
          <a:stretch/>
        </p:blipFill>
        <p:spPr>
          <a:xfrm>
            <a:off x="5804267" y="3575539"/>
            <a:ext cx="3054095" cy="2226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000"/>
                                        <p:tgtEl>
                                          <p:spTgt spid="31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