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0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4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10" r:id="rId53"/>
    <p:sldId id="311" r:id="rId54"/>
    <p:sldId id="313" r:id="rId55"/>
    <p:sldId id="312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ítu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6" name="Espaço Reservado par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6199-9BF8-4E75-9240-2470EC7C5462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40A9D0F-5145-43D0-AFFE-4792C42AF8B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6199-9BF8-4E75-9240-2470EC7C5462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9D0F-5145-43D0-AFFE-4792C42AF8B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6199-9BF8-4E75-9240-2470EC7C5462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9D0F-5145-43D0-AFFE-4792C42AF8B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7" name="Espaço Reservado para Conteúd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6199-9BF8-4E75-9240-2470EC7C5462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40A9D0F-5145-43D0-AFFE-4792C42AF8B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6199-9BF8-4E75-9240-2470EC7C5462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9D0F-5145-43D0-AFFE-4792C42AF8B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6199-9BF8-4E75-9240-2470EC7C5462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9D0F-5145-43D0-AFFE-4792C42AF8B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8" name="Espaço Reservado para Conteúd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6199-9BF8-4E75-9240-2470EC7C5462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40A9D0F-5145-43D0-AFFE-4792C42AF8B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6199-9BF8-4E75-9240-2470EC7C5462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9D0F-5145-43D0-AFFE-4792C42AF8B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6199-9BF8-4E75-9240-2470EC7C5462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24" name="Espaço Reservado para Rodap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9D0F-5145-43D0-AFFE-4792C42AF8B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6199-9BF8-4E75-9240-2470EC7C5462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29" name="Espaço Reservado para Rodapé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9D0F-5145-43D0-AFFE-4792C42AF8B6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6199-9BF8-4E75-9240-2470EC7C5462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9D0F-5145-43D0-AFFE-4792C42AF8B6}" type="slidenum">
              <a:rPr lang="en-US" smtClean="0"/>
              <a:t>‹nº›</a:t>
            </a:fld>
            <a:endParaRPr lang="en-US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9466199-9BF8-4E75-9240-2470EC7C5462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40A9D0F-5145-43D0-AFFE-4792C42AF8B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latin typeface="Book Antiqua" panose="02040602050305030304" pitchFamily="18" charset="0"/>
              </a:rPr>
              <a:t>FINAL PAPER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2600" y="5120355"/>
            <a:ext cx="5791200" cy="1066800"/>
          </a:xfrm>
        </p:spPr>
        <p:txBody>
          <a:bodyPr/>
          <a:lstStyle/>
          <a:p>
            <a:pPr algn="ctr"/>
            <a:r>
              <a:rPr lang="pt-BR" dirty="0" smtClean="0">
                <a:latin typeface="Book Antiqua" panose="02040602050305030304" pitchFamily="18" charset="0"/>
              </a:rPr>
              <a:t>Elvis Falcão de Araújo</a:t>
            </a:r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609488"/>
            <a:ext cx="3810000" cy="146275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85800" y="1981200"/>
            <a:ext cx="777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>
                <a:latin typeface="Book Antiqua" panose="02040602050305030304" pitchFamily="18" charset="0"/>
              </a:rPr>
              <a:t>Performance and financial analysis of solar </a:t>
            </a:r>
            <a:r>
              <a:rPr lang="en-US" sz="2200" i="1" dirty="0">
                <a:latin typeface="Book Antiqua" panose="02040602050305030304" pitchFamily="18" charset="0"/>
              </a:rPr>
              <a:t>p</a:t>
            </a:r>
            <a:r>
              <a:rPr lang="en-US" sz="2200" i="1" dirty="0" smtClean="0">
                <a:latin typeface="Book Antiqua" panose="02040602050305030304" pitchFamily="18" charset="0"/>
              </a:rPr>
              <a:t>hotovoltaics </a:t>
            </a:r>
            <a:r>
              <a:rPr lang="en-US" sz="2200" i="1" dirty="0">
                <a:latin typeface="Book Antiqua" panose="02040602050305030304" pitchFamily="18" charset="0"/>
              </a:rPr>
              <a:t>s</a:t>
            </a:r>
            <a:r>
              <a:rPr lang="en-US" sz="2200" i="1" dirty="0" smtClean="0">
                <a:latin typeface="Book Antiqua" panose="02040602050305030304" pitchFamily="18" charset="0"/>
              </a:rPr>
              <a:t>ystems</a:t>
            </a:r>
            <a:endParaRPr lang="en-US" sz="22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 smtClean="0"/>
                  <a:t>Sensible heat in Water or rocks (low temperature)</a:t>
                </a:r>
              </a:p>
              <a:p>
                <a:r>
                  <a:rPr lang="en-US" sz="2800" dirty="0" smtClean="0"/>
                  <a:t>Thermal storage at elevated temperature</a:t>
                </a:r>
              </a:p>
              <a:p>
                <a:r>
                  <a:rPr lang="en-US" sz="2800" dirty="0" err="1" smtClean="0"/>
                  <a:t>Eletrochemical</a:t>
                </a:r>
                <a:r>
                  <a:rPr lang="en-US" sz="2800" dirty="0" smtClean="0"/>
                  <a:t> battery storage</a:t>
                </a:r>
              </a:p>
              <a:p>
                <a:r>
                  <a:rPr lang="en-US" sz="2800" dirty="0" smtClean="0"/>
                  <a:t>Compressed air combined with gas turbines</a:t>
                </a:r>
              </a:p>
              <a:p>
                <a:r>
                  <a:rPr lang="en-US" sz="2800" dirty="0" smtClean="0"/>
                  <a:t>Thermal storage in liquid metal or molten salts</a:t>
                </a:r>
              </a:p>
              <a:p>
                <a:r>
                  <a:rPr lang="en-US" sz="2800" dirty="0" smtClean="0"/>
                  <a:t>Use solar energy to produce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/>
                  <a:t> (low production efficiency and high storage costs)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491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ixaDeTexto 3"/>
          <p:cNvSpPr txBox="1"/>
          <p:nvPr/>
        </p:nvSpPr>
        <p:spPr>
          <a:xfrm>
            <a:off x="1676400" y="457200"/>
            <a:ext cx="5715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Storage means: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4800"/>
            <a:ext cx="6229437" cy="6172200"/>
          </a:xfrm>
        </p:spPr>
      </p:pic>
    </p:spTree>
    <p:extLst>
      <p:ext uri="{BB962C8B-B14F-4D97-AF65-F5344CB8AC3E}">
        <p14:creationId xmlns:p14="http://schemas.microsoft.com/office/powerpoint/2010/main" val="311691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Types: Photovoltaics</a:t>
            </a:r>
            <a:endParaRPr lang="en-US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6" y="1905000"/>
            <a:ext cx="4177420" cy="233112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58572"/>
            <a:ext cx="3710599" cy="248909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19600"/>
            <a:ext cx="4144317" cy="209185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64263" y="129336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PN junction and the photovoltaic effect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6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57200" y="5334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One diode electrical model of a PV cell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51" y="1752600"/>
            <a:ext cx="5715000" cy="2418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228600" y="4343400"/>
                <a:ext cx="4191000" cy="2074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- Current generated by radiation;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- </a:t>
                </a:r>
                <a:r>
                  <a:rPr lang="en-US" dirty="0">
                    <a:solidFill>
                      <a:schemeClr val="tx2"/>
                    </a:solidFill>
                  </a:rPr>
                  <a:t>Saturation current of the diode;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2"/>
                    </a:solidFill>
                  </a:rPr>
                  <a:t>I </a:t>
                </a:r>
                <a:r>
                  <a:rPr lang="en-US" dirty="0">
                    <a:solidFill>
                      <a:schemeClr val="tx2"/>
                    </a:solidFill>
                  </a:rPr>
                  <a:t>-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 Current </a:t>
                </a:r>
                <a:r>
                  <a:rPr lang="en-US" dirty="0">
                    <a:solidFill>
                      <a:schemeClr val="tx2"/>
                    </a:solidFill>
                  </a:rPr>
                  <a:t>generated in the terminals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𝑓𝑡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chemeClr val="tx2"/>
                    </a:solidFill>
                  </a:rPr>
                  <a:t>- Leakage current to ground;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chemeClr val="tx2"/>
                    </a:solidFill>
                  </a:rPr>
                  <a:t>- Parallel Resistance;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chemeClr val="tx2"/>
                    </a:solidFill>
                  </a:rPr>
                  <a:t>- Series Resistance;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2"/>
                    </a:solidFill>
                  </a:rPr>
                  <a:t>A </a:t>
                </a:r>
                <a:r>
                  <a:rPr lang="en-US" dirty="0">
                    <a:solidFill>
                      <a:schemeClr val="tx2"/>
                    </a:solidFill>
                  </a:rPr>
                  <a:t>- Curve correction parameter;</a:t>
                </a: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343400"/>
                <a:ext cx="4191000" cy="2074992"/>
              </a:xfrm>
              <a:prstGeom prst="rect">
                <a:avLst/>
              </a:prstGeom>
              <a:blipFill rotWithShape="1">
                <a:blip r:embed="rId3"/>
                <a:stretch>
                  <a:fillRect l="-1019" t="-1471" r="-1164" b="-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73299"/>
            <a:ext cx="4343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1" y="1748828"/>
            <a:ext cx="5715000" cy="241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4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31067" y="54358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V x I characteristic curve 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0" y="1447800"/>
            <a:ext cx="3208298" cy="246909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47800"/>
            <a:ext cx="3816202" cy="23724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72" y="4343400"/>
            <a:ext cx="3635055" cy="235478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038600" y="10668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Dependence with irradiance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038599" y="39624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Dependence with temperature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70" y="4152900"/>
            <a:ext cx="19335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70" y="4930242"/>
            <a:ext cx="23717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4" y="5715000"/>
            <a:ext cx="235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99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457200"/>
            <a:ext cx="8153400" cy="5794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pt-BR" sz="8600" dirty="0" smtClean="0">
                <a:latin typeface="+mj-lt"/>
              </a:rPr>
              <a:t>Power Curves</a:t>
            </a:r>
            <a:endParaRPr lang="en-US" sz="8600" dirty="0">
              <a:latin typeface="+mj-l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3794798" cy="22865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5" y="4419600"/>
            <a:ext cx="3088327" cy="22777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3695212" cy="228654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46190" y="1200090"/>
            <a:ext cx="3174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tx2"/>
                </a:solidFill>
              </a:rPr>
              <a:t>MPPT</a:t>
            </a:r>
            <a:r>
              <a:rPr lang="pt-BR" dirty="0" smtClean="0"/>
              <a:t> </a:t>
            </a:r>
            <a:endParaRPr lang="en-US" dirty="0"/>
          </a:p>
        </p:txBody>
      </p:sp>
      <p:sp>
        <p:nvSpPr>
          <p:cNvPr id="9" name="CaixaDeTexto 8"/>
          <p:cNvSpPr txBox="1"/>
          <p:nvPr/>
        </p:nvSpPr>
        <p:spPr>
          <a:xfrm>
            <a:off x="4638392" y="1230868"/>
            <a:ext cx="369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solidFill>
                  <a:schemeClr val="tx2"/>
                </a:solidFill>
              </a:rPr>
              <a:t>Dependence</a:t>
            </a: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dirty="0" err="1" smtClean="0">
                <a:solidFill>
                  <a:schemeClr val="tx2"/>
                </a:solidFill>
              </a:rPr>
              <a:t>with</a:t>
            </a: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dirty="0" err="1" smtClean="0">
                <a:solidFill>
                  <a:schemeClr val="tx2"/>
                </a:solidFill>
              </a:rPr>
              <a:t>temperature</a:t>
            </a:r>
            <a:endParaRPr 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4057406" y="5326449"/>
                <a:ext cx="2438400" cy="6090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𝜂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𝐼𝐴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406" y="5326449"/>
                <a:ext cx="2438400" cy="6090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254" y="4086784"/>
            <a:ext cx="2800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19135" y="405026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solidFill>
                  <a:schemeClr val="tx2"/>
                </a:solidFill>
              </a:rPr>
              <a:t>Efficiency</a:t>
            </a: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dirty="0" err="1" smtClean="0">
                <a:solidFill>
                  <a:schemeClr val="tx2"/>
                </a:solidFill>
              </a:rPr>
              <a:t>dependence</a:t>
            </a: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dirty="0" err="1" smtClean="0">
                <a:solidFill>
                  <a:schemeClr val="tx2"/>
                </a:solidFill>
              </a:rPr>
              <a:t>with</a:t>
            </a: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dirty="0" err="1" smtClean="0">
                <a:solidFill>
                  <a:schemeClr val="tx2"/>
                </a:solidFill>
              </a:rPr>
              <a:t>temperature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4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33600" y="381000"/>
            <a:ext cx="4724400" cy="655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 smtClean="0"/>
              <a:t>Basic </a:t>
            </a:r>
            <a:r>
              <a:rPr lang="pt-BR" sz="2800" dirty="0" err="1" smtClean="0"/>
              <a:t>Photovoltaic</a:t>
            </a:r>
            <a:r>
              <a:rPr lang="pt-BR" sz="2800" dirty="0" smtClean="0"/>
              <a:t> System</a:t>
            </a:r>
            <a:endParaRPr lang="en-US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73725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47800" y="457200"/>
            <a:ext cx="5715000" cy="808038"/>
          </a:xfrm>
        </p:spPr>
        <p:txBody>
          <a:bodyPr/>
          <a:lstStyle/>
          <a:p>
            <a:pPr marL="0" indent="0">
              <a:buNone/>
            </a:pPr>
            <a:r>
              <a:rPr lang="pt-BR" dirty="0" err="1" smtClean="0"/>
              <a:t>Types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Photovoltaic</a:t>
            </a:r>
            <a:r>
              <a:rPr lang="pt-BR" dirty="0" smtClean="0"/>
              <a:t> Modules</a:t>
            </a:r>
            <a:endParaRPr lang="en-US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04800" y="1066800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Monocrystaline</a:t>
            </a:r>
            <a:r>
              <a:rPr lang="en-US" sz="2200" dirty="0" smtClean="0"/>
              <a:t> silicon: </a:t>
            </a:r>
            <a:r>
              <a:rPr lang="en-US" sz="2200" dirty="0"/>
              <a:t>high-purity </a:t>
            </a:r>
            <a:r>
              <a:rPr lang="en-US" sz="2200" dirty="0" smtClean="0"/>
              <a:t>silicon, efficiency </a:t>
            </a:r>
            <a:r>
              <a:rPr lang="en-US" sz="2200" dirty="0"/>
              <a:t>rate of about </a:t>
            </a:r>
            <a:r>
              <a:rPr lang="en-US" sz="2200" dirty="0" smtClean="0"/>
              <a:t>15 to 20%, </a:t>
            </a:r>
            <a:r>
              <a:rPr lang="en-US" sz="2200" dirty="0"/>
              <a:t>long </a:t>
            </a:r>
            <a:r>
              <a:rPr lang="en-US" sz="2200" dirty="0" smtClean="0"/>
              <a:t>life spans, </a:t>
            </a:r>
            <a:r>
              <a:rPr lang="en-US" sz="2200" dirty="0"/>
              <a:t>good performance in low </a:t>
            </a:r>
            <a:r>
              <a:rPr lang="en-US" sz="2200" dirty="0" smtClean="0"/>
              <a:t>conditions and the expensive type.</a:t>
            </a:r>
          </a:p>
          <a:p>
            <a:r>
              <a:rPr lang="en-US" sz="2200" dirty="0"/>
              <a:t>Polycrystalline </a:t>
            </a:r>
            <a:r>
              <a:rPr lang="en-US" sz="2200" dirty="0" smtClean="0"/>
              <a:t>silicon: </a:t>
            </a:r>
            <a:r>
              <a:rPr lang="en-US" sz="2200" dirty="0"/>
              <a:t>raw </a:t>
            </a:r>
            <a:r>
              <a:rPr lang="en-US" sz="2200" dirty="0" smtClean="0"/>
              <a:t>silicon poured into a square mold, cheaper than </a:t>
            </a:r>
            <a:r>
              <a:rPr lang="en-US" sz="2200" dirty="0" err="1" smtClean="0"/>
              <a:t>monocrystaline</a:t>
            </a:r>
            <a:r>
              <a:rPr lang="en-US" sz="2200" dirty="0" smtClean="0"/>
              <a:t> panels and efficiency </a:t>
            </a:r>
            <a:r>
              <a:rPr lang="en-US" sz="2200" dirty="0"/>
              <a:t>is typically </a:t>
            </a:r>
            <a:r>
              <a:rPr lang="en-US" sz="2200" dirty="0" smtClean="0"/>
              <a:t>13-16%.</a:t>
            </a:r>
          </a:p>
          <a:p>
            <a:r>
              <a:rPr lang="en-US" sz="2200" dirty="0" smtClean="0"/>
              <a:t>Thin film silicon: one or more layers of photovoltaic material deposited onto a substrate. Efficient is about 7-13%. Degrades faster than </a:t>
            </a:r>
            <a:r>
              <a:rPr lang="en-US" sz="2200" dirty="0" err="1" smtClean="0"/>
              <a:t>monocrystaline</a:t>
            </a:r>
            <a:r>
              <a:rPr lang="en-US" sz="2200" dirty="0" smtClean="0"/>
              <a:t> panels.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1" y="4153989"/>
            <a:ext cx="2845585" cy="225790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153989"/>
            <a:ext cx="2524885" cy="230532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43" y="4153989"/>
            <a:ext cx="2331455" cy="233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7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1036638"/>
          </a:xfrm>
        </p:spPr>
        <p:txBody>
          <a:bodyPr>
            <a:normAutofit/>
          </a:bodyPr>
          <a:lstStyle/>
          <a:p>
            <a:r>
              <a:rPr lang="en-US" sz="2000" dirty="0"/>
              <a:t>Solar Thermal collectors use incident solar radiation to produce heat in a useful temperature</a:t>
            </a:r>
            <a:r>
              <a:rPr lang="en-US" sz="2000" dirty="0" smtClean="0"/>
              <a:t>.</a:t>
            </a:r>
            <a:r>
              <a:rPr lang="en-US" sz="2000" dirty="0"/>
              <a:t> The basic mechanism consists in exposing the collector to solar radiation to </a:t>
            </a:r>
            <a:r>
              <a:rPr lang="en-US" sz="2000" dirty="0" smtClean="0"/>
              <a:t>heat the fluid </a:t>
            </a:r>
            <a:r>
              <a:rPr lang="en-US" sz="2000" dirty="0"/>
              <a:t>inside it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Types: Solar Thermal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81250"/>
            <a:ext cx="24479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663" y="2320705"/>
            <a:ext cx="1200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84079"/>
            <a:ext cx="1323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219200" y="3733800"/>
            <a:ext cx="8686800" cy="10366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en-US" sz="2000" dirty="0"/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244444" y="3023481"/>
            <a:ext cx="8518556" cy="1228638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There </a:t>
            </a:r>
            <a:r>
              <a:rPr lang="en-US" sz="2200" dirty="0"/>
              <a:t>are many types of collectors, which can use </a:t>
            </a:r>
            <a:r>
              <a:rPr lang="en-US" sz="2200" dirty="0" smtClean="0"/>
              <a:t>reflection or </a:t>
            </a:r>
            <a:r>
              <a:rPr lang="en-US" sz="2200" dirty="0"/>
              <a:t>refraction of light to concentrate solar radiation and increase solar performance, </a:t>
            </a:r>
            <a:r>
              <a:rPr lang="en-US" sz="2200" dirty="0" smtClean="0"/>
              <a:t>for example</a:t>
            </a:r>
            <a:r>
              <a:rPr lang="en-US" sz="2200" dirty="0"/>
              <a:t>, the parabolic trough concentrator, consisted of a parabolic shaped mirror </a:t>
            </a:r>
            <a:r>
              <a:rPr lang="en-US" sz="2200" dirty="0" smtClean="0"/>
              <a:t>that concentrates </a:t>
            </a:r>
            <a:r>
              <a:rPr lang="en-US" sz="2200" dirty="0"/>
              <a:t>rays into its focus, where the heat transfer </a:t>
            </a:r>
            <a:r>
              <a:rPr lang="en-US" sz="2200" dirty="0" smtClean="0"/>
              <a:t>fluid flows.</a:t>
            </a:r>
            <a:endParaRPr lang="en-US" sz="2200" dirty="0"/>
          </a:p>
          <a:p>
            <a:endParaRPr lang="en-US" dirty="0" smtClean="0"/>
          </a:p>
          <a:p>
            <a:pPr marL="0" indent="0">
              <a:buFont typeface="Wingdings 2"/>
              <a:buNone/>
            </a:pPr>
            <a:endParaRPr lang="en-US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147708"/>
            <a:ext cx="2571466" cy="23541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73" y="4236342"/>
            <a:ext cx="3261260" cy="217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6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ATN and Spartan </a:t>
            </a:r>
            <a:r>
              <a:rPr lang="en-US" dirty="0" err="1" smtClean="0"/>
              <a:t>Superway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95400"/>
            <a:ext cx="7315200" cy="2590800"/>
          </a:xfrm>
        </p:spPr>
        <p:txBody>
          <a:bodyPr>
            <a:normAutofit fontScale="25000" lnSpcReduction="20000"/>
          </a:bodyPr>
          <a:lstStyle/>
          <a:p>
            <a:r>
              <a:rPr lang="en-US" sz="7400" dirty="0" err="1" smtClean="0"/>
              <a:t>Characteristcs</a:t>
            </a:r>
            <a:r>
              <a:rPr lang="en-US" sz="7400" dirty="0" smtClean="0"/>
              <a:t> of an Automated Transit Network</a:t>
            </a:r>
          </a:p>
          <a:p>
            <a:pPr marL="0" indent="0">
              <a:buNone/>
            </a:pPr>
            <a:endParaRPr lang="en-US" sz="7400" dirty="0" smtClean="0"/>
          </a:p>
          <a:p>
            <a:pPr>
              <a:buFontTx/>
              <a:buChar char="-"/>
            </a:pPr>
            <a:r>
              <a:rPr lang="en-US" sz="7400" dirty="0" smtClean="0"/>
              <a:t>Vehicles </a:t>
            </a:r>
            <a:r>
              <a:rPr lang="en-US" sz="7400" dirty="0"/>
              <a:t>controlled automatically </a:t>
            </a:r>
            <a:r>
              <a:rPr lang="en-US" sz="7400" dirty="0" smtClean="0"/>
              <a:t>On-demand service</a:t>
            </a:r>
          </a:p>
          <a:p>
            <a:pPr>
              <a:buFontTx/>
              <a:buChar char="-"/>
            </a:pPr>
            <a:r>
              <a:rPr lang="en-US" sz="7400" dirty="0"/>
              <a:t>N</a:t>
            </a:r>
            <a:r>
              <a:rPr lang="en-US" sz="7400" dirty="0" smtClean="0"/>
              <a:t>on-stop </a:t>
            </a:r>
            <a:r>
              <a:rPr lang="en-US" sz="7400" dirty="0"/>
              <a:t>service to </a:t>
            </a:r>
            <a:r>
              <a:rPr lang="en-US" sz="7400" dirty="0" smtClean="0"/>
              <a:t>the destination </a:t>
            </a:r>
          </a:p>
          <a:p>
            <a:pPr>
              <a:buFontTx/>
              <a:buChar char="-"/>
            </a:pPr>
            <a:r>
              <a:rPr lang="en-US" sz="7400" dirty="0" smtClean="0"/>
              <a:t>Discrete </a:t>
            </a:r>
            <a:r>
              <a:rPr lang="en-US" sz="7400" dirty="0"/>
              <a:t>guideway, separate from the streets</a:t>
            </a:r>
            <a:r>
              <a:rPr lang="en-US" sz="7400" dirty="0" smtClean="0"/>
              <a:t>.</a:t>
            </a:r>
          </a:p>
          <a:p>
            <a:pPr>
              <a:buFontTx/>
              <a:buChar char="-"/>
            </a:pPr>
            <a:r>
              <a:rPr lang="en-US" sz="7400" dirty="0" smtClean="0"/>
              <a:t>Guideway Network where the vehicles transport people.</a:t>
            </a:r>
          </a:p>
          <a:p>
            <a:pPr>
              <a:buFontTx/>
              <a:buChar char="-"/>
            </a:pPr>
            <a:r>
              <a:rPr lang="en-US" sz="7400" dirty="0" smtClean="0"/>
              <a:t>PRT (personal rapid transport) is a subset of ATN with personal transportation and light weight vehicles.</a:t>
            </a:r>
          </a:p>
          <a:p>
            <a:pPr>
              <a:buFontTx/>
              <a:buChar char="-"/>
            </a:pPr>
            <a:endParaRPr lang="en-US" sz="4400" dirty="0" smtClean="0"/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68944"/>
            <a:ext cx="2837234" cy="21336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13" y="4267199"/>
            <a:ext cx="2337089" cy="23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721" y="228600"/>
            <a:ext cx="8686800" cy="838200"/>
          </a:xfrm>
        </p:spPr>
        <p:txBody>
          <a:bodyPr/>
          <a:lstStyle/>
          <a:p>
            <a:pPr algn="ctr"/>
            <a:r>
              <a:rPr lang="pt-BR" dirty="0" smtClean="0"/>
              <a:t>CONTENTS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err="1" smtClean="0"/>
              <a:t>Objective</a:t>
            </a:r>
            <a:endParaRPr lang="pt-BR" dirty="0" smtClean="0"/>
          </a:p>
          <a:p>
            <a:r>
              <a:rPr lang="pt-BR" dirty="0" smtClean="0"/>
              <a:t>Solar Energy</a:t>
            </a:r>
            <a:r>
              <a:rPr lang="en-US" dirty="0" smtClean="0"/>
              <a:t>: m</a:t>
            </a:r>
            <a:r>
              <a:rPr lang="pt-BR" dirty="0" err="1" smtClean="0"/>
              <a:t>otivation</a:t>
            </a:r>
            <a:r>
              <a:rPr lang="pt-BR" dirty="0" smtClean="0"/>
              <a:t> </a:t>
            </a:r>
          </a:p>
          <a:p>
            <a:r>
              <a:rPr lang="pt-BR" dirty="0" smtClean="0"/>
              <a:t>Solar Energy: </a:t>
            </a:r>
            <a:r>
              <a:rPr lang="pt-BR" dirty="0" err="1" smtClean="0"/>
              <a:t>limitations</a:t>
            </a:r>
            <a:endParaRPr lang="pt-BR" dirty="0" smtClean="0"/>
          </a:p>
          <a:p>
            <a:r>
              <a:rPr lang="pt-BR" dirty="0" err="1" smtClean="0"/>
              <a:t>Types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Solar Energy</a:t>
            </a:r>
          </a:p>
          <a:p>
            <a:r>
              <a:rPr lang="pt-BR" dirty="0" smtClean="0"/>
              <a:t>ATN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Spartan</a:t>
            </a:r>
            <a:r>
              <a:rPr lang="pt-BR" dirty="0" smtClean="0"/>
              <a:t> </a:t>
            </a:r>
            <a:r>
              <a:rPr lang="pt-BR" dirty="0" err="1" smtClean="0"/>
              <a:t>Superway</a:t>
            </a:r>
            <a:endParaRPr lang="pt-BR" dirty="0" smtClean="0"/>
          </a:p>
          <a:p>
            <a:r>
              <a:rPr lang="pt-BR" dirty="0" err="1" smtClean="0"/>
              <a:t>Drawings</a:t>
            </a:r>
            <a:endParaRPr lang="pt-BR" dirty="0" smtClean="0"/>
          </a:p>
          <a:p>
            <a:r>
              <a:rPr lang="pt-BR" dirty="0" err="1" smtClean="0"/>
              <a:t>Simulations</a:t>
            </a:r>
            <a:endParaRPr lang="pt-BR" dirty="0" smtClean="0"/>
          </a:p>
          <a:p>
            <a:r>
              <a:rPr lang="pt-BR" dirty="0" err="1" smtClean="0"/>
              <a:t>Results</a:t>
            </a:r>
            <a:r>
              <a:rPr lang="pt-BR" dirty="0" smtClean="0"/>
              <a:t> </a:t>
            </a:r>
          </a:p>
          <a:p>
            <a:r>
              <a:rPr lang="pt-BR" dirty="0" err="1" smtClean="0"/>
              <a:t>Conclusion</a:t>
            </a:r>
            <a:endParaRPr lang="pt-B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26" y="1981199"/>
            <a:ext cx="6076774" cy="4564919"/>
          </a:xfrm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447800" y="457200"/>
            <a:ext cx="5715000" cy="8080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pt-BR" dirty="0" err="1" smtClean="0"/>
              <a:t>Spartan</a:t>
            </a:r>
            <a:r>
              <a:rPr lang="pt-BR" dirty="0" smtClean="0"/>
              <a:t> </a:t>
            </a:r>
            <a:r>
              <a:rPr lang="pt-BR" dirty="0" err="1" smtClean="0"/>
              <a:t>Superway</a:t>
            </a:r>
            <a:endParaRPr lang="en-US" dirty="0"/>
          </a:p>
        </p:txBody>
      </p:sp>
      <p:sp>
        <p:nvSpPr>
          <p:cNvPr id="6" name="CaixaDeTexto 5"/>
          <p:cNvSpPr txBox="1"/>
          <p:nvPr/>
        </p:nvSpPr>
        <p:spPr>
          <a:xfrm>
            <a:off x="609600" y="1265238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Solar powered PRT consisted of a suspended cabin.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7" y="785736"/>
            <a:ext cx="4209861" cy="2725706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29147"/>
            <a:ext cx="4233206" cy="24384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3948854"/>
            <a:ext cx="4186125" cy="290914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143000" y="394633"/>
            <a:ext cx="235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Stion</a:t>
            </a:r>
            <a:r>
              <a:rPr lang="en-US" dirty="0"/>
              <a:t> rigid solar panel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131161" y="358666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Miasole</a:t>
            </a:r>
            <a:r>
              <a:rPr lang="en-US" dirty="0"/>
              <a:t> Thin Film </a:t>
            </a:r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9" name="CaixaDeTexto 8"/>
          <p:cNvSpPr txBox="1"/>
          <p:nvPr/>
        </p:nvSpPr>
        <p:spPr>
          <a:xfrm>
            <a:off x="5410200" y="48325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SolidWorks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7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DRAWINGS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3436" y="1066800"/>
            <a:ext cx="8427163" cy="25908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Available solar panels (donated):</a:t>
            </a:r>
          </a:p>
          <a:p>
            <a:r>
              <a:rPr lang="en-US" sz="2600" dirty="0"/>
              <a:t>FLEX-02N - Dimensions: 102.3 in x 14.6 </a:t>
            </a:r>
            <a:r>
              <a:rPr lang="en-US" sz="2600" dirty="0" smtClean="0"/>
              <a:t>in (a);</a:t>
            </a:r>
          </a:p>
          <a:p>
            <a:r>
              <a:rPr lang="en-US" sz="2600" dirty="0"/>
              <a:t>FLEX-02NS - Dimensions: 67.8 in x 14.6 </a:t>
            </a:r>
            <a:r>
              <a:rPr lang="en-US" sz="2600" dirty="0" smtClean="0"/>
              <a:t>in (b);</a:t>
            </a:r>
          </a:p>
          <a:p>
            <a:r>
              <a:rPr lang="en-US" sz="2600" dirty="0"/>
              <a:t>FLEX-02W - Dimensions: 102.3 in x 39.4 </a:t>
            </a:r>
            <a:r>
              <a:rPr lang="en-US" sz="2600" dirty="0" smtClean="0"/>
              <a:t>in (c);</a:t>
            </a:r>
          </a:p>
          <a:p>
            <a:r>
              <a:rPr lang="en-US" sz="2600" dirty="0"/>
              <a:t>FLEX-02WS - Dimensions: 67.8 in x 39.4 </a:t>
            </a:r>
            <a:r>
              <a:rPr lang="en-US" sz="2600" dirty="0" smtClean="0"/>
              <a:t>in (d);</a:t>
            </a:r>
          </a:p>
          <a:p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05199"/>
            <a:ext cx="4953000" cy="31044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Espaço Reservado para Conteúdo 2"/>
              <p:cNvSpPr txBox="1">
                <a:spLocks/>
              </p:cNvSpPr>
              <p:nvPr/>
            </p:nvSpPr>
            <p:spPr>
              <a:xfrm>
                <a:off x="5040086" y="3996054"/>
                <a:ext cx="4114800" cy="2122716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42900" indent="-3429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/>
                  <a:buChar char=""/>
                  <a:defRPr kumimoji="0" sz="3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/>
                  <a:buChar char=""/>
                  <a:defRPr kumimoji="0" sz="2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/>
                  <a:buChar char=""/>
                  <a:defRPr kumimoji="0"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/>
                  <a:buChar char=""/>
                  <a:defRPr kumimoji="0"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"/>
                  <a:defRPr kumimoji="0"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"/>
                  <a:defRPr kumimoji="0"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"/>
                  <a:defRPr kumimoji="0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"/>
                  <a:defRPr kumimoji="0"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/>
                  <a:buChar char=""/>
                  <a:defRPr kumimoji="0"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San Jos</a:t>
                </a:r>
                <a:r>
                  <a:rPr lang="pt-BR" sz="2400" dirty="0" smtClean="0"/>
                  <a:t>é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optimal angle:</a:t>
                </a:r>
              </a:p>
              <a:p>
                <a:pPr marL="0" indent="0">
                  <a:buFont typeface="Wingdings 2"/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=  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×0.76+3.1</m:t>
                    </m:r>
                  </m:oMath>
                </a14:m>
                <a:r>
                  <a:rPr lang="en-US" sz="2400" dirty="0"/>
                  <a:t> = 31.22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sz="2400" dirty="0"/>
                  <a:t>, </a:t>
                </a:r>
                <a:endParaRPr lang="en-US" sz="2400" dirty="0" smtClean="0"/>
              </a:p>
              <a:p>
                <a:pPr marL="0" indent="0">
                  <a:buFont typeface="Wingdings 2"/>
                  <a:buNone/>
                </a:pPr>
                <a:r>
                  <a:rPr lang="en-US" sz="2400" dirty="0" smtClean="0"/>
                  <a:t>where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en-US" sz="2400" dirty="0"/>
                  <a:t> is 37.33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sz="2400" dirty="0" smtClean="0"/>
                  <a:t>N</a:t>
                </a:r>
                <a:endParaRPr lang="en-US" sz="2400" dirty="0"/>
              </a:p>
              <a:p>
                <a:pPr marL="0" indent="0">
                  <a:buFont typeface="Wingdings 2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6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86" y="3996054"/>
                <a:ext cx="4114800" cy="2122716"/>
              </a:xfrm>
              <a:prstGeom prst="rect">
                <a:avLst/>
              </a:prstGeom>
              <a:blipFill rotWithShape="1">
                <a:blip r:embed="rId3"/>
                <a:stretch>
                  <a:fillRect l="-2370" t="-2011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5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28655"/>
            <a:ext cx="6677109" cy="47673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1" y="1328655"/>
            <a:ext cx="8501925" cy="4876799"/>
          </a:xfrm>
          <a:prstGeom prst="rect">
            <a:avLst/>
          </a:prstGeom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09600" y="304800"/>
            <a:ext cx="8686800" cy="731838"/>
          </a:xfrm>
        </p:spPr>
        <p:txBody>
          <a:bodyPr/>
          <a:lstStyle/>
          <a:p>
            <a:r>
              <a:rPr lang="pt-BR" dirty="0" err="1" smtClean="0"/>
              <a:t>Studied</a:t>
            </a:r>
            <a:r>
              <a:rPr lang="pt-BR" dirty="0" smtClean="0"/>
              <a:t> Designs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9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30077"/>
            <a:ext cx="5507054" cy="501420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08306"/>
            <a:ext cx="6417860" cy="5046864"/>
          </a:xfrm>
          <a:prstGeom prst="rect">
            <a:avLst/>
          </a:prstGeom>
        </p:spPr>
      </p:pic>
      <p:sp>
        <p:nvSpPr>
          <p:cNvPr id="6" name="Espaço Reservado para Conteúdo 7"/>
          <p:cNvSpPr>
            <a:spLocks noGrp="1"/>
          </p:cNvSpPr>
          <p:nvPr>
            <p:ph idx="1"/>
          </p:nvPr>
        </p:nvSpPr>
        <p:spPr>
          <a:xfrm>
            <a:off x="217714" y="304800"/>
            <a:ext cx="8686800" cy="731838"/>
          </a:xfrm>
        </p:spPr>
        <p:txBody>
          <a:bodyPr/>
          <a:lstStyle/>
          <a:p>
            <a:r>
              <a:rPr lang="pt-BR" dirty="0" err="1" smtClean="0"/>
              <a:t>Discarded</a:t>
            </a:r>
            <a:r>
              <a:rPr lang="pt-BR" dirty="0" smtClean="0"/>
              <a:t> Designs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5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SIMULATIONS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784725"/>
          </a:xfrm>
        </p:spPr>
        <p:txBody>
          <a:bodyPr>
            <a:normAutofit fontScale="92500" lnSpcReduction="20000"/>
          </a:bodyPr>
          <a:lstStyle/>
          <a:p>
            <a:r>
              <a:rPr lang="pt-BR" sz="3500" dirty="0" smtClean="0"/>
              <a:t>Software </a:t>
            </a:r>
            <a:r>
              <a:rPr lang="pt-BR" sz="3500" dirty="0" err="1" smtClean="0"/>
              <a:t>used</a:t>
            </a:r>
            <a:r>
              <a:rPr lang="pt-BR" sz="3500" dirty="0" smtClean="0"/>
              <a:t>: NREL – System </a:t>
            </a:r>
            <a:r>
              <a:rPr lang="pt-BR" sz="3500" dirty="0" err="1" smtClean="0"/>
              <a:t>Advisor</a:t>
            </a:r>
            <a:r>
              <a:rPr lang="pt-BR" sz="3500" dirty="0" smtClean="0"/>
              <a:t> </a:t>
            </a:r>
            <a:r>
              <a:rPr lang="pt-BR" sz="3500" dirty="0" err="1" smtClean="0"/>
              <a:t>Model</a:t>
            </a:r>
            <a:endParaRPr lang="pt-BR" sz="3500" dirty="0" smtClean="0"/>
          </a:p>
          <a:p>
            <a:r>
              <a:rPr lang="pt-BR" sz="3500" dirty="0" smtClean="0"/>
              <a:t>Financial </a:t>
            </a:r>
            <a:r>
              <a:rPr lang="pt-BR" sz="3500" dirty="0" err="1"/>
              <a:t>m</a:t>
            </a:r>
            <a:r>
              <a:rPr lang="pt-BR" sz="3500" dirty="0" err="1" smtClean="0"/>
              <a:t>odel</a:t>
            </a:r>
            <a:r>
              <a:rPr lang="pt-BR" sz="3500" dirty="0" smtClean="0"/>
              <a:t> </a:t>
            </a:r>
            <a:r>
              <a:rPr lang="pt-BR" sz="3500" dirty="0" err="1" smtClean="0"/>
              <a:t>used</a:t>
            </a:r>
            <a:r>
              <a:rPr lang="pt-BR" sz="3500" dirty="0" smtClean="0"/>
              <a:t>: </a:t>
            </a:r>
            <a:r>
              <a:rPr lang="pt-BR" sz="3500" dirty="0" err="1" smtClean="0"/>
              <a:t>Commercial</a:t>
            </a:r>
            <a:r>
              <a:rPr lang="pt-BR" sz="3500" dirty="0" smtClean="0"/>
              <a:t> System</a:t>
            </a:r>
          </a:p>
          <a:p>
            <a:pPr>
              <a:buFontTx/>
              <a:buChar char="-"/>
            </a:pPr>
            <a:r>
              <a:rPr lang="en-US" sz="3500" dirty="0" smtClean="0"/>
              <a:t>buy </a:t>
            </a:r>
            <a:r>
              <a:rPr lang="en-US" sz="3500" dirty="0"/>
              <a:t>and sell electricity at retail </a:t>
            </a:r>
            <a:r>
              <a:rPr lang="en-US" sz="3500" dirty="0" smtClean="0"/>
              <a:t>rates and </a:t>
            </a:r>
            <a:r>
              <a:rPr lang="en-US" sz="3500" dirty="0"/>
              <a:t>displace purchases of power from the </a:t>
            </a:r>
            <a:r>
              <a:rPr lang="en-US" sz="3500" dirty="0" smtClean="0"/>
              <a:t>grid.</a:t>
            </a:r>
          </a:p>
          <a:p>
            <a:r>
              <a:rPr lang="pt-BR" sz="3500" dirty="0" err="1" smtClean="0"/>
              <a:t>Location</a:t>
            </a:r>
            <a:r>
              <a:rPr lang="pt-BR" sz="3500" dirty="0"/>
              <a:t> </a:t>
            </a:r>
            <a:r>
              <a:rPr lang="pt-BR" sz="3500" dirty="0" err="1" smtClean="0"/>
              <a:t>and</a:t>
            </a:r>
            <a:r>
              <a:rPr lang="pt-BR" sz="3500" dirty="0" smtClean="0"/>
              <a:t> </a:t>
            </a:r>
            <a:r>
              <a:rPr lang="pt-BR" sz="3500" dirty="0" err="1" smtClean="0"/>
              <a:t>Resource</a:t>
            </a:r>
            <a:r>
              <a:rPr lang="pt-BR" sz="3500" dirty="0" smtClean="0"/>
              <a:t>: San José Int. </a:t>
            </a:r>
            <a:r>
              <a:rPr lang="pt-BR" sz="3500" dirty="0" err="1" smtClean="0"/>
              <a:t>Airport</a:t>
            </a:r>
            <a:endParaRPr lang="pt-BR" sz="3500" dirty="0" smtClean="0"/>
          </a:p>
          <a:p>
            <a:r>
              <a:rPr lang="pt-BR" sz="3500" dirty="0" err="1"/>
              <a:t>Source</a:t>
            </a:r>
            <a:r>
              <a:rPr lang="pt-BR" sz="3500" dirty="0"/>
              <a:t> </a:t>
            </a:r>
            <a:r>
              <a:rPr lang="pt-BR" sz="3500" dirty="0" err="1"/>
              <a:t>of</a:t>
            </a:r>
            <a:r>
              <a:rPr lang="pt-BR" sz="3500" dirty="0"/>
              <a:t> </a:t>
            </a:r>
            <a:r>
              <a:rPr lang="pt-BR" sz="3500" dirty="0" err="1"/>
              <a:t>weather</a:t>
            </a:r>
            <a:r>
              <a:rPr lang="pt-BR" sz="3500" dirty="0"/>
              <a:t> files</a:t>
            </a:r>
            <a:r>
              <a:rPr lang="en-US" sz="3500" dirty="0"/>
              <a:t>: TMY3 (Typical Meteorological Year Version 3</a:t>
            </a:r>
            <a:r>
              <a:rPr lang="en-US" sz="3500" dirty="0" smtClean="0"/>
              <a:t>)</a:t>
            </a:r>
            <a:endParaRPr lang="en-US" sz="3500" dirty="0"/>
          </a:p>
          <a:p>
            <a:pPr marL="0" indent="0">
              <a:buNone/>
            </a:pPr>
            <a:endParaRPr lang="pt-BR" dirty="0" smtClean="0"/>
          </a:p>
          <a:p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 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29" y="4572000"/>
            <a:ext cx="5021036" cy="172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59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8" y="838200"/>
            <a:ext cx="9176657" cy="4991172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"/>
            <a:ext cx="2209800" cy="68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9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657" y="304801"/>
            <a:ext cx="9144000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Module characteristics - Solar array 1 - FLEX 02N</a:t>
            </a: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209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1328057" y="5421868"/>
                <a:ext cx="2743200" cy="3907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𝑚𝑝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𝑚𝑝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057" y="5421868"/>
                <a:ext cx="2743200" cy="390748"/>
              </a:xfrm>
              <a:prstGeom prst="rect">
                <a:avLst/>
              </a:prstGeom>
              <a:blipFill rotWithShape="1">
                <a:blip r:embed="rId3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1338943" y="5867400"/>
                <a:ext cx="27432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𝜂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𝐼𝐴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943" y="5867400"/>
                <a:ext cx="274320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5334000" y="5544234"/>
                <a:ext cx="3200400" cy="10396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Output Power: 130 </a:t>
                </a:r>
                <a:r>
                  <a:rPr lang="en-US" dirty="0" err="1" smtClean="0"/>
                  <a:t>Wdc</a:t>
                </a:r>
                <a:endParaRPr lang="en-US" dirty="0" smtClean="0"/>
              </a:p>
              <a:p>
                <a:r>
                  <a:rPr lang="en-US" dirty="0" err="1" smtClean="0"/>
                  <a:t>Outuput</a:t>
                </a:r>
                <a:r>
                  <a:rPr lang="en-US" dirty="0" smtClean="0"/>
                  <a:t> Efficiency: 13.5135 %</a:t>
                </a:r>
              </a:p>
              <a:p>
                <a:r>
                  <a:rPr lang="en-US" dirty="0" smtClean="0"/>
                  <a:t>STC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1000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𝑎𝑛𝑑</m:t>
                    </m:r>
                    <m:r>
                      <a:rPr lang="en-US" b="0" i="1" smtClean="0">
                        <a:latin typeface="Cambria Math"/>
                      </a:rPr>
                      <m:t> 25°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5544234"/>
                <a:ext cx="3200400" cy="1039644"/>
              </a:xfrm>
              <a:prstGeom prst="rect">
                <a:avLst/>
              </a:prstGeom>
              <a:blipFill rotWithShape="1">
                <a:blip r:embed="rId5"/>
                <a:stretch>
                  <a:fillRect l="-1524" t="-2924" b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31370" cy="4114800"/>
          </a:xfrm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2657" y="304801"/>
            <a:ext cx="9144000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dirty="0" smtClean="0"/>
              <a:t>Module characteristics – Solar array 2 - FLEX 02W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5257800" y="5486400"/>
            <a:ext cx="320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Output Power: 351.23 </a:t>
            </a:r>
            <a:r>
              <a:rPr lang="en-US" dirty="0" err="1" smtClean="0"/>
              <a:t>Wdc</a:t>
            </a:r>
            <a:endParaRPr lang="en-US" dirty="0" smtClean="0"/>
          </a:p>
          <a:p>
            <a:r>
              <a:rPr lang="en-US" dirty="0" err="1" smtClean="0"/>
              <a:t>Outuput</a:t>
            </a:r>
            <a:r>
              <a:rPr lang="en-US" dirty="0" smtClean="0"/>
              <a:t> Efficiency: 13.5088 %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40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254063" cy="4946717"/>
          </a:xfrm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2657" y="304801"/>
            <a:ext cx="9144000" cy="762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dirty="0" smtClean="0"/>
              <a:t>System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1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838200"/>
          </a:xfrm>
        </p:spPr>
        <p:txBody>
          <a:bodyPr/>
          <a:lstStyle/>
          <a:p>
            <a:pPr algn="ctr"/>
            <a:r>
              <a:rPr lang="pt-BR" dirty="0" err="1" smtClean="0"/>
              <a:t>Objective</a:t>
            </a:r>
            <a:endParaRPr lang="en-US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04800" y="1284443"/>
            <a:ext cx="8686800" cy="4525963"/>
          </a:xfrm>
        </p:spPr>
        <p:txBody>
          <a:bodyPr/>
          <a:lstStyle/>
          <a:p>
            <a:r>
              <a:rPr lang="pt-BR" sz="2800" dirty="0" smtClean="0"/>
              <a:t>Project </a:t>
            </a:r>
            <a:r>
              <a:rPr lang="pt-BR" sz="2800" dirty="0" err="1" smtClean="0"/>
              <a:t>and</a:t>
            </a:r>
            <a:r>
              <a:rPr lang="pt-BR" sz="2800" dirty="0" smtClean="0"/>
              <a:t> </a:t>
            </a:r>
            <a:r>
              <a:rPr lang="pt-BR" sz="2800" dirty="0" err="1" smtClean="0"/>
              <a:t>evaluate</a:t>
            </a:r>
            <a:r>
              <a:rPr lang="pt-BR" sz="2800" dirty="0" smtClean="0"/>
              <a:t> </a:t>
            </a:r>
            <a:r>
              <a:rPr lang="pt-BR" sz="2800" dirty="0" err="1" smtClean="0"/>
              <a:t>main</a:t>
            </a:r>
            <a:r>
              <a:rPr lang="pt-BR" sz="2800" dirty="0" smtClean="0"/>
              <a:t> </a:t>
            </a:r>
            <a:r>
              <a:rPr lang="pt-BR" sz="2800" dirty="0" err="1" smtClean="0"/>
              <a:t>characteristics</a:t>
            </a:r>
            <a:r>
              <a:rPr lang="pt-BR" sz="2800" dirty="0" smtClean="0"/>
              <a:t> </a:t>
            </a:r>
            <a:r>
              <a:rPr lang="pt-BR" sz="2800" dirty="0" err="1" smtClean="0"/>
              <a:t>of</a:t>
            </a:r>
            <a:r>
              <a:rPr lang="pt-BR" sz="2800" dirty="0" smtClean="0"/>
              <a:t> solar </a:t>
            </a:r>
            <a:r>
              <a:rPr lang="pt-BR" sz="2800" dirty="0" err="1" smtClean="0"/>
              <a:t>energy</a:t>
            </a:r>
            <a:r>
              <a:rPr lang="pt-BR" sz="2800" dirty="0" smtClean="0"/>
              <a:t> </a:t>
            </a:r>
            <a:r>
              <a:rPr lang="pt-BR" sz="2800" dirty="0" err="1" smtClean="0"/>
              <a:t>collection</a:t>
            </a:r>
            <a:r>
              <a:rPr lang="pt-BR" sz="2800" dirty="0" smtClean="0"/>
              <a:t> systems </a:t>
            </a:r>
            <a:r>
              <a:rPr lang="pt-BR" sz="2800" dirty="0" err="1" smtClean="0"/>
              <a:t>to</a:t>
            </a:r>
            <a:r>
              <a:rPr lang="pt-BR" sz="2800" dirty="0" smtClean="0"/>
              <a:t> </a:t>
            </a:r>
            <a:r>
              <a:rPr lang="pt-BR" sz="2800" dirty="0" err="1" smtClean="0"/>
              <a:t>be</a:t>
            </a:r>
            <a:r>
              <a:rPr lang="pt-BR" sz="2800" dirty="0" smtClean="0"/>
              <a:t> </a:t>
            </a:r>
            <a:r>
              <a:rPr lang="pt-BR" sz="2800" dirty="0" err="1" smtClean="0"/>
              <a:t>installed</a:t>
            </a:r>
            <a:r>
              <a:rPr lang="pt-BR" sz="2800" dirty="0" smtClean="0"/>
              <a:t> in San José </a:t>
            </a:r>
            <a:r>
              <a:rPr lang="pt-BR" sz="2800" dirty="0" err="1" smtClean="0"/>
              <a:t>State</a:t>
            </a:r>
            <a:r>
              <a:rPr lang="pt-BR" sz="2800" dirty="0" smtClean="0"/>
              <a:t> </a:t>
            </a:r>
            <a:r>
              <a:rPr lang="pt-BR" sz="2800" dirty="0" err="1" smtClean="0"/>
              <a:t>University</a:t>
            </a:r>
            <a:r>
              <a:rPr lang="pt-BR" sz="2800" dirty="0" smtClean="0"/>
              <a:t> </a:t>
            </a:r>
            <a:r>
              <a:rPr lang="pt-BR" sz="2800" dirty="0" err="1" smtClean="0"/>
              <a:t>Spartan</a:t>
            </a:r>
            <a:r>
              <a:rPr lang="pt-BR" sz="2800" dirty="0" smtClean="0"/>
              <a:t> </a:t>
            </a:r>
            <a:r>
              <a:rPr lang="pt-BR" sz="2800" dirty="0" err="1" smtClean="0"/>
              <a:t>Superway</a:t>
            </a:r>
            <a:r>
              <a:rPr lang="pt-BR" sz="2800" dirty="0" smtClean="0"/>
              <a:t> Project.</a:t>
            </a:r>
          </a:p>
          <a:p>
            <a:r>
              <a:rPr lang="pt-BR" sz="2800" dirty="0" smtClean="0"/>
              <a:t>Input </a:t>
            </a:r>
            <a:r>
              <a:rPr lang="pt-BR" sz="2800" dirty="0" err="1" smtClean="0"/>
              <a:t>parameters</a:t>
            </a:r>
            <a:r>
              <a:rPr lang="pt-BR" sz="2800" dirty="0" smtClean="0"/>
              <a:t>: local </a:t>
            </a:r>
            <a:r>
              <a:rPr lang="pt-BR" sz="2800" dirty="0" err="1" smtClean="0"/>
              <a:t>irradiance</a:t>
            </a:r>
            <a:r>
              <a:rPr lang="pt-BR" sz="2800" dirty="0" smtClean="0"/>
              <a:t>, system performance, </a:t>
            </a:r>
            <a:r>
              <a:rPr lang="pt-BR" sz="2800" dirty="0" err="1" smtClean="0"/>
              <a:t>electric</a:t>
            </a:r>
            <a:r>
              <a:rPr lang="pt-BR" sz="2800" dirty="0" smtClean="0"/>
              <a:t> </a:t>
            </a:r>
            <a:r>
              <a:rPr lang="pt-BR" sz="2800" dirty="0" err="1" smtClean="0"/>
              <a:t>load</a:t>
            </a:r>
            <a:r>
              <a:rPr lang="pt-BR" sz="2800" dirty="0" smtClean="0"/>
              <a:t>, system </a:t>
            </a:r>
            <a:r>
              <a:rPr lang="pt-BR" sz="2800" dirty="0" err="1" smtClean="0"/>
              <a:t>costs</a:t>
            </a:r>
            <a:r>
              <a:rPr lang="pt-BR" sz="2800" dirty="0" smtClean="0"/>
              <a:t>, taxes, federal </a:t>
            </a:r>
            <a:r>
              <a:rPr lang="pt-BR" sz="2800" dirty="0" err="1" smtClean="0"/>
              <a:t>and</a:t>
            </a:r>
            <a:r>
              <a:rPr lang="pt-BR" sz="2800" dirty="0" smtClean="0"/>
              <a:t> </a:t>
            </a:r>
            <a:r>
              <a:rPr lang="pt-BR" sz="2800" dirty="0" err="1" smtClean="0"/>
              <a:t>state</a:t>
            </a:r>
            <a:r>
              <a:rPr lang="pt-BR" sz="2800" dirty="0" smtClean="0"/>
              <a:t> </a:t>
            </a:r>
            <a:r>
              <a:rPr lang="pt-BR" sz="2800" dirty="0" err="1" smtClean="0"/>
              <a:t>investiments</a:t>
            </a:r>
            <a:r>
              <a:rPr lang="pt-BR" sz="2800" dirty="0" smtClean="0"/>
              <a:t>, </a:t>
            </a:r>
            <a:r>
              <a:rPr lang="pt-BR" sz="2800" dirty="0" err="1" smtClean="0"/>
              <a:t>electricity</a:t>
            </a:r>
            <a:r>
              <a:rPr lang="pt-BR" sz="2800" dirty="0" smtClean="0"/>
              <a:t> rates.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43" y="4191000"/>
            <a:ext cx="2827020" cy="16194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25" y="4191000"/>
            <a:ext cx="4390867" cy="14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395357" y="1365238"/>
            <a:ext cx="2765653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Fvfv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2657" y="304801"/>
            <a:ext cx="9144000" cy="762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dirty="0" smtClean="0"/>
              <a:t>System design characteristics – Solar Array 1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7" y="1421985"/>
            <a:ext cx="15811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094" y="2729350"/>
            <a:ext cx="21526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891" y="3234175"/>
            <a:ext cx="2514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891" y="3710425"/>
            <a:ext cx="272115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40" y="2075326"/>
            <a:ext cx="2558144" cy="65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094" y="5181600"/>
            <a:ext cx="2219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5943600"/>
            <a:ext cx="22281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754925" y="1022475"/>
            <a:ext cx="18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6729072" y="4781558"/>
            <a:ext cx="190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Inverter</a:t>
            </a:r>
            <a:endParaRPr lang="en-US" dirty="0"/>
          </a:p>
        </p:txBody>
      </p:sp>
      <p:pic>
        <p:nvPicPr>
          <p:cNvPr id="2" name="Espaço Reservado para Conteúdo 1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92150"/>
            <a:ext cx="5495760" cy="4950900"/>
          </a:xfrm>
        </p:spPr>
      </p:pic>
    </p:spTree>
    <p:extLst>
      <p:ext uri="{BB962C8B-B14F-4D97-AF65-F5344CB8AC3E}">
        <p14:creationId xmlns:p14="http://schemas.microsoft.com/office/powerpoint/2010/main" val="371346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2657" y="304801"/>
            <a:ext cx="9144000" cy="762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dirty="0" smtClean="0"/>
              <a:t>System design characteristics – Solar Array 2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6604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151914" y="2133600"/>
            <a:ext cx="198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It was not assumed any shading or snow that could affect module performance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6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88572"/>
            <a:ext cx="8839200" cy="5401376"/>
          </a:xfrm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2657" y="304801"/>
            <a:ext cx="9144000" cy="762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dirty="0" smtClean="0"/>
              <a:t>Inverter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2" y="1524000"/>
            <a:ext cx="78962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1" y="2314575"/>
            <a:ext cx="78962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3002" y="1066800"/>
            <a:ext cx="761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European weighted efficiency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52814" y="1945243"/>
            <a:ext cx="761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CEC weighted efficiency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43000" y="2895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Efficiency curve equations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41132"/>
            <a:ext cx="51149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5587774" y="3362121"/>
                <a:ext cx="3327626" cy="2301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𝑎𝑐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𝐴𝐶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𝑝𝑜𝑤𝑒𝑟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𝑜𝑢𝑡𝑝𝑢𝑡</m:t>
                    </m:r>
                  </m:oMath>
                </a14:m>
                <a:endParaRPr lang="en-US" b="0" dirty="0" smtClean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𝑎𝑐𝑜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=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𝑀𝑎𝑥𝑖𝑚𝑢𝑚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𝐴𝐶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𝑝𝑜𝑤𝑒𝑟</m:t>
                    </m:r>
                  </m:oMath>
                </a14:m>
                <a:endParaRPr lang="en-US" b="0" dirty="0" smtClean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𝑑𝑐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𝐷𝐶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𝑝𝑜𝑤𝑒𝑟</m:t>
                    </m:r>
                  </m:oMath>
                </a14:m>
                <a:endParaRPr lang="en-US" b="0" dirty="0" smtClean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𝑑𝑐𝑜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𝑀𝑎𝑥𝑖𝑚𝑢𝑚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𝐷𝐶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𝑝𝑜𝑤𝑒𝑟</m:t>
                    </m:r>
                  </m:oMath>
                </a14:m>
                <a:endParaRPr lang="en-US" b="0" dirty="0" smtClean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𝑑𝑐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𝐷𝐶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𝑣𝑜𝑙𝑡𝑎𝑔𝑒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b="0" i="1" dirty="0" smtClean="0">
                  <a:solidFill>
                    <a:schemeClr val="tx2"/>
                  </a:solidFill>
                  <a:latin typeface="Cambria Math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𝑑𝑐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𝑛𝑜𝑚𝑖𝑛𝑎𝑙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𝐷𝐶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𝑣𝑜𝑙𝑡𝑎𝑔𝑒</m:t>
                    </m:r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𝑠𝑜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𝑃𝑜𝑤𝑒𝑟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𝑐𝑜𝑛𝑠𝑢𝑚𝑝𝑡𝑖𝑜𝑛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b="0" i="1" dirty="0" smtClean="0">
                  <a:solidFill>
                    <a:schemeClr val="tx2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𝑑𝑢𝑟𝑖𝑛𝑔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2"/>
                          </a:solidFill>
                          <a:latin typeface="Cambria Math"/>
                        </a:rPr>
                        <m:t>operation</m:t>
                      </m:r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774" y="3362121"/>
                <a:ext cx="3327626" cy="2301977"/>
              </a:xfrm>
              <a:prstGeom prst="rect">
                <a:avLst/>
              </a:prstGeom>
              <a:blipFill rotWithShape="1">
                <a:blip r:embed="rId5"/>
                <a:stretch>
                  <a:fillRect l="-1282" t="-265" b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ixaDeTexto 6"/>
          <p:cNvSpPr txBox="1"/>
          <p:nvPr/>
        </p:nvSpPr>
        <p:spPr>
          <a:xfrm>
            <a:off x="5609545" y="5664098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Tests made at 10%, 20%, 30%, 50%, 75% and 100% of ac power rating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5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1257" y="1088572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Losses assumed for the model are shown below:</a:t>
            </a:r>
            <a:endParaRPr lang="en-US" sz="2800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2657" y="304801"/>
            <a:ext cx="9144000" cy="762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dirty="0" smtClean="0"/>
              <a:t>Losses and Lifetime degradation</a:t>
            </a:r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599"/>
            <a:ext cx="3574090" cy="470956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288971" y="1622363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Net DC Power Loss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43" y="2002581"/>
            <a:ext cx="39433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354286" y="2844471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Net DC Power output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18" y="3202917"/>
            <a:ext cx="2514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186918" y="4007983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Net AC Power Loss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351565" y="5059033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Net AC Power output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536" y="4377315"/>
            <a:ext cx="33909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68" y="5438366"/>
            <a:ext cx="2019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314826" y="6092835"/>
            <a:ext cx="44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Lifetime degradation assumed: 0.5%/year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9600" y="3048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Battery Storage – Solar Array 1</a:t>
            </a:r>
            <a:endParaRPr lang="en-US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6477000" cy="4314369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0"/>
            <a:ext cx="1447800" cy="5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7" y="2985859"/>
            <a:ext cx="15335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647036" y="1143000"/>
            <a:ext cx="2343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Battery Model used: </a:t>
            </a:r>
          </a:p>
          <a:p>
            <a:r>
              <a:rPr lang="en-US" dirty="0" smtClean="0"/>
              <a:t>LG </a:t>
            </a:r>
            <a:r>
              <a:rPr lang="en-US" dirty="0"/>
              <a:t>Model ICR18650 </a:t>
            </a:r>
            <a:endParaRPr lang="en-US" dirty="0" smtClean="0"/>
          </a:p>
          <a:p>
            <a:r>
              <a:rPr lang="en-US" dirty="0" smtClean="0"/>
              <a:t>B4 </a:t>
            </a:r>
            <a:r>
              <a:rPr lang="en-US" dirty="0"/>
              <a:t>2600 </a:t>
            </a:r>
            <a:r>
              <a:rPr lang="en-US" dirty="0" err="1"/>
              <a:t>mAh</a:t>
            </a:r>
            <a:endParaRPr lang="en-US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5638800"/>
            <a:ext cx="32670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00" y="5638800"/>
            <a:ext cx="3295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7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9600" y="444787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Battery Storage – Solar Array 2</a:t>
            </a:r>
            <a:endParaRPr lang="en-US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7" y="1219200"/>
            <a:ext cx="8253245" cy="55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8381823" cy="4648200"/>
          </a:xfrm>
        </p:spPr>
      </p:pic>
    </p:spTree>
    <p:extLst>
      <p:ext uri="{BB962C8B-B14F-4D97-AF65-F5344CB8AC3E}">
        <p14:creationId xmlns:p14="http://schemas.microsoft.com/office/powerpoint/2010/main" val="41504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2" y="1219200"/>
            <a:ext cx="6985428" cy="5234650"/>
          </a:xfrm>
        </p:spPr>
      </p:pic>
      <p:sp>
        <p:nvSpPr>
          <p:cNvPr id="5" name="CaixaDeTexto 4"/>
          <p:cNvSpPr txBox="1"/>
          <p:nvPr/>
        </p:nvSpPr>
        <p:spPr>
          <a:xfrm>
            <a:off x="914400" y="304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Manual Storage Dispatch Controller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219199"/>
            <a:ext cx="8763001" cy="5053951"/>
          </a:xfrm>
        </p:spPr>
      </p:pic>
      <p:sp>
        <p:nvSpPr>
          <p:cNvPr id="4" name="CaixaDeTexto 3"/>
          <p:cNvSpPr txBox="1"/>
          <p:nvPr/>
        </p:nvSpPr>
        <p:spPr>
          <a:xfrm>
            <a:off x="228600" y="3048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Battery Bank Replacement and Thermal Behavior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9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Solar Energy: Motivation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 smtClean="0"/>
                  <a:t>Solar radiation at Earth`s upper surface: 174000 terawatts. </a:t>
                </a:r>
              </a:p>
              <a:p>
                <a:r>
                  <a:rPr lang="en-US" sz="2400" dirty="0" smtClean="0"/>
                  <a:t>Mean extraterrestrial irradiance normal to the solar beam: 1,35 kW/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11" t="-943" r="-1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14600"/>
            <a:ext cx="5105400" cy="370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3400" y="368587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System Costs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634"/>
            <a:ext cx="6879650" cy="572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912428" y="1219200"/>
            <a:ext cx="1926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Total direct cost for Solar Array 1: $6559,33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7010400" y="4419599"/>
            <a:ext cx="1937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Total direct cost for Solar Array 2: $6717,96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1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314140" cy="3962743"/>
          </a:xfrm>
        </p:spPr>
      </p:pic>
      <p:sp>
        <p:nvSpPr>
          <p:cNvPr id="4" name="Retângulo 3"/>
          <p:cNvSpPr/>
          <p:nvPr/>
        </p:nvSpPr>
        <p:spPr>
          <a:xfrm>
            <a:off x="2590800" y="457200"/>
            <a:ext cx="441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Financial parameters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257800"/>
            <a:ext cx="5191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7" y="5867400"/>
            <a:ext cx="26765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92769"/>
            <a:ext cx="3105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2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43" y="1295400"/>
            <a:ext cx="643043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43" y="3810000"/>
            <a:ext cx="645541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85248" y="3810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Federal and State Tax Rate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8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Property Tax Exclusion for Solar Energy Systems: It is a state implemented </a:t>
            </a:r>
            <a:r>
              <a:rPr lang="en-US" dirty="0" smtClean="0"/>
              <a:t>property tax </a:t>
            </a:r>
            <a:r>
              <a:rPr lang="en-US" dirty="0"/>
              <a:t>incentive that </a:t>
            </a:r>
            <a:r>
              <a:rPr lang="en-US" dirty="0" smtClean="0"/>
              <a:t>offers </a:t>
            </a:r>
            <a:r>
              <a:rPr lang="en-US" dirty="0"/>
              <a:t>75% of system value exemption for this case of power </a:t>
            </a:r>
            <a:r>
              <a:rPr lang="en-US" dirty="0" smtClean="0"/>
              <a:t>generation system</a:t>
            </a:r>
            <a:r>
              <a:rPr lang="en-US" dirty="0"/>
              <a:t>. For this model, it was considered a maximum amount of $4000.00 incentive. </a:t>
            </a:r>
            <a:r>
              <a:rPr lang="en-US" dirty="0" smtClean="0"/>
              <a:t>Other eligible </a:t>
            </a:r>
            <a:r>
              <a:rPr lang="en-US" dirty="0"/>
              <a:t>technologies are Solar Water Heat, Solar Thermal Electric and Solar </a:t>
            </a:r>
            <a:r>
              <a:rPr lang="en-US" dirty="0" smtClean="0"/>
              <a:t>Thermal</a:t>
            </a: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985248" y="3810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Incentive 1: California State Incentive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Business Energy Investment Tax Credit (ITC): It is a federal implemented </a:t>
            </a:r>
            <a:r>
              <a:rPr lang="en-US" dirty="0" smtClean="0"/>
              <a:t>corporate tax </a:t>
            </a:r>
            <a:r>
              <a:rPr lang="en-US" dirty="0"/>
              <a:t>credit program that claims a credit of 30% of expenditures for solar systems. It </a:t>
            </a:r>
            <a:r>
              <a:rPr lang="en-US" dirty="0" smtClean="0"/>
              <a:t>also offers </a:t>
            </a:r>
            <a:r>
              <a:rPr lang="en-US" dirty="0"/>
              <a:t>incentives for fuel cells, </a:t>
            </a:r>
            <a:r>
              <a:rPr lang="en-US" dirty="0" err="1"/>
              <a:t>microturbines</a:t>
            </a:r>
            <a:r>
              <a:rPr lang="en-US" dirty="0"/>
              <a:t>, small wind turbines and other technologies. </a:t>
            </a:r>
            <a:r>
              <a:rPr lang="en-US" dirty="0" smtClean="0"/>
              <a:t>It was </a:t>
            </a:r>
            <a:r>
              <a:rPr lang="en-US" dirty="0"/>
              <a:t>considered a maximum amount of $4000.00 incentive for this </a:t>
            </a:r>
            <a:r>
              <a:rPr lang="en-US" dirty="0" smtClean="0"/>
              <a:t>model.</a:t>
            </a: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985248" y="3810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Incentive 2: USA Federal Incentive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9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85248" y="3810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Electricity Rate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8889118" cy="41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3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85248" y="3810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Electricity Load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00200" y="1596365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Estimated Prototype Parameters</a:t>
            </a:r>
            <a:endParaRPr lang="en-US" sz="28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10" y="2209800"/>
            <a:ext cx="50958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80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77" y="1219200"/>
            <a:ext cx="7695226" cy="5181600"/>
          </a:xfrm>
        </p:spPr>
      </p:pic>
      <p:sp>
        <p:nvSpPr>
          <p:cNvPr id="5" name="CaixaDeTexto 4"/>
          <p:cNvSpPr txBox="1"/>
          <p:nvPr/>
        </p:nvSpPr>
        <p:spPr>
          <a:xfrm>
            <a:off x="1143000" y="3810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Monthly Load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5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4" y="1524000"/>
            <a:ext cx="6746851" cy="4525962"/>
          </a:xfrm>
        </p:spPr>
      </p:pic>
      <p:sp>
        <p:nvSpPr>
          <p:cNvPr id="5" name="CaixaDeTexto 4"/>
          <p:cNvSpPr txBox="1"/>
          <p:nvPr/>
        </p:nvSpPr>
        <p:spPr>
          <a:xfrm>
            <a:off x="533400" y="3810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User-entered Load data and Scale load power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1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295400"/>
            <a:ext cx="7167548" cy="538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33400" y="3810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User-entered Load data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7527"/>
            <a:ext cx="5827350" cy="6383597"/>
          </a:xfrm>
        </p:spPr>
      </p:pic>
    </p:spTree>
    <p:extLst>
      <p:ext uri="{BB962C8B-B14F-4D97-AF65-F5344CB8AC3E}">
        <p14:creationId xmlns:p14="http://schemas.microsoft.com/office/powerpoint/2010/main" val="45582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486749"/>
            <a:ext cx="3886199" cy="276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28601" y="1903314"/>
            <a:ext cx="3771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Solar Array 1</a:t>
            </a:r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10" y="2469725"/>
            <a:ext cx="4273990" cy="285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489010" y="1901804"/>
            <a:ext cx="427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Solar Array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5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6" y="1295400"/>
            <a:ext cx="6324600" cy="281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3400" y="3810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Irradiance Calculation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6" y="4343400"/>
            <a:ext cx="2324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4" y="5181600"/>
            <a:ext cx="5886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79" y="5791200"/>
            <a:ext cx="24193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186" y="5821378"/>
            <a:ext cx="3476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40" y="1295400"/>
            <a:ext cx="2060464" cy="367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6934200" y="5181600"/>
                <a:ext cx="18288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𝜌</m:t>
                    </m:r>
                  </m:oMath>
                </a14:m>
                <a:r>
                  <a:rPr lang="en-US" dirty="0" smtClean="0"/>
                  <a:t> = </a:t>
                </a:r>
                <a:r>
                  <a:rPr lang="en-US" dirty="0"/>
                  <a:t>0.2 for ground or grass, and 0.8 for snow covered</a:t>
                </a:r>
              </a:p>
              <a:p>
                <a:r>
                  <a:rPr lang="en-US" dirty="0"/>
                  <a:t>surface</a:t>
                </a: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5181600"/>
                <a:ext cx="1828800" cy="1477328"/>
              </a:xfrm>
              <a:prstGeom prst="rect">
                <a:avLst/>
              </a:prstGeom>
              <a:blipFill rotWithShape="1">
                <a:blip r:embed="rId8"/>
                <a:stretch>
                  <a:fillRect l="-3000" t="-2066" r="-4333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935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1250"/>
            <a:ext cx="3814459" cy="6175409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"/>
            <a:ext cx="3886200" cy="62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4114800" cy="646265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0"/>
            <a:ext cx="3962400" cy="64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7" y="1020810"/>
            <a:ext cx="4772025" cy="57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219200" y="553998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Cash Flow for Solar Arrays 1 and 2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297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The comparison between the two analysis shows that the solar array 2 is the </a:t>
            </a:r>
            <a:r>
              <a:rPr lang="en-US" dirty="0" smtClean="0"/>
              <a:t>best choice </a:t>
            </a:r>
            <a:r>
              <a:rPr lang="en-US" dirty="0"/>
              <a:t>for the solar system to be installed on the full scale model, because of the </a:t>
            </a:r>
            <a:r>
              <a:rPr lang="en-US" dirty="0" smtClean="0"/>
              <a:t>better financial </a:t>
            </a:r>
            <a:r>
              <a:rPr lang="en-US" dirty="0"/>
              <a:t>and performance parameters. One of the possible reasons for this conclusion </a:t>
            </a:r>
            <a:r>
              <a:rPr lang="en-US" dirty="0" smtClean="0"/>
              <a:t>is that</a:t>
            </a:r>
            <a:r>
              <a:rPr lang="en-US" dirty="0"/>
              <a:t>, in solar array 2, all the modules are facing south, which is the best </a:t>
            </a:r>
            <a:r>
              <a:rPr lang="en-US" dirty="0" smtClean="0"/>
              <a:t>performance option </a:t>
            </a:r>
            <a:r>
              <a:rPr lang="en-US" dirty="0"/>
              <a:t>for solar </a:t>
            </a:r>
            <a:r>
              <a:rPr lang="en-US" dirty="0" smtClean="0"/>
              <a:t>systems </a:t>
            </a:r>
            <a:r>
              <a:rPr lang="en-US" dirty="0"/>
              <a:t>in the North Hemisphere, and solar array 1 has 4 panels </a:t>
            </a:r>
            <a:r>
              <a:rPr lang="en-US" dirty="0" smtClean="0"/>
              <a:t>facing North</a:t>
            </a:r>
            <a:r>
              <a:rPr lang="en-US" dirty="0"/>
              <a:t>. Also, Solar array 2 has less modules than the other one, which decreases </a:t>
            </a:r>
            <a:r>
              <a:rPr lang="en-US" dirty="0" smtClean="0"/>
              <a:t>possible losses </a:t>
            </a:r>
            <a:r>
              <a:rPr lang="en-US" dirty="0"/>
              <a:t>in the subarrays, by various reasons, like wiring, mismatch, nameplate, etc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SAM offers a lot more information than the showed here, so it is possible to make deeper analysis of the systems.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8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Types of radiation:</a:t>
            </a:r>
          </a:p>
          <a:p>
            <a:r>
              <a:rPr lang="en-US" sz="2800" dirty="0" smtClean="0"/>
              <a:t>Direct (beam), measured by a </a:t>
            </a:r>
            <a:r>
              <a:rPr lang="en-US" sz="2800" dirty="0" err="1" smtClean="0"/>
              <a:t>pyrheliometer</a:t>
            </a:r>
            <a:endParaRPr lang="en-US" sz="2800" dirty="0" smtClean="0"/>
          </a:p>
          <a:p>
            <a:r>
              <a:rPr lang="en-US" sz="2800" dirty="0" smtClean="0"/>
              <a:t>Diffuse, measured by a shaded </a:t>
            </a:r>
            <a:r>
              <a:rPr lang="en-US" sz="2800" dirty="0" err="1" smtClean="0"/>
              <a:t>pyranometer</a:t>
            </a:r>
            <a:r>
              <a:rPr lang="en-US" sz="2800" dirty="0" smtClean="0"/>
              <a:t> under a tracking ball </a:t>
            </a:r>
          </a:p>
          <a:p>
            <a:r>
              <a:rPr lang="en-US" sz="2800" dirty="0" smtClean="0"/>
              <a:t>Global, </a:t>
            </a:r>
            <a:r>
              <a:rPr lang="en-US" sz="2800" dirty="0"/>
              <a:t>measured by a </a:t>
            </a:r>
            <a:r>
              <a:rPr lang="en-US" sz="2800" dirty="0" err="1" smtClean="0"/>
              <a:t>pyranometer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Reflected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9" y="4276725"/>
            <a:ext cx="2590800" cy="205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8" y="4276725"/>
            <a:ext cx="2411891" cy="226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76725"/>
            <a:ext cx="2551346" cy="205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8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 world of 10 billion people with power need of 10 kW would require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11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en-US" dirty="0" smtClean="0"/>
                  <a:t>, and Earth and it`s atmosphere receive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17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en-US" dirty="0" smtClean="0"/>
                  <a:t> from the Sun.</a:t>
                </a:r>
              </a:p>
              <a:p>
                <a:r>
                  <a:rPr lang="en-US" dirty="0" smtClean="0"/>
                  <a:t>Solar energy reaching Earth`s surface in one year is about twice as will ever be obtained from coal, oil, natural gas and mined uranium combined.</a:t>
                </a:r>
                <a:endParaRPr lang="en-US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02" t="-1617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68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Energy: limitations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Intermitence</a:t>
                </a:r>
              </a:p>
              <a:p>
                <a:pPr marL="0" indent="0">
                  <a:buNone/>
                </a:pPr>
                <a:r>
                  <a:rPr lang="en-US" sz="2800" dirty="0" smtClean="0"/>
                  <a:t>- </a:t>
                </a:r>
                <a:r>
                  <a:rPr lang="en-US" sz="2400" dirty="0" smtClean="0"/>
                  <a:t>Variation with day time, weather (clouds), latitude.</a:t>
                </a:r>
              </a:p>
              <a:p>
                <a:r>
                  <a:rPr lang="en-US" dirty="0" smtClean="0"/>
                  <a:t>Low flux density</a:t>
                </a:r>
              </a:p>
              <a:p>
                <a:pPr marL="0" indent="0">
                  <a:buNone/>
                </a:pPr>
                <a:r>
                  <a:rPr lang="en-US" dirty="0"/>
                  <a:t>- </a:t>
                </a:r>
                <a:r>
                  <a:rPr lang="en-US" sz="2400" dirty="0" smtClean="0"/>
                  <a:t>Land Availability: Solar </a:t>
                </a:r>
                <a:r>
                  <a:rPr lang="en-US" sz="2400" dirty="0"/>
                  <a:t>Panels use big </a:t>
                </a:r>
                <a:r>
                  <a:rPr lang="en-US" sz="2400" dirty="0" smtClean="0"/>
                  <a:t>areas.</a:t>
                </a:r>
                <a:endParaRPr lang="en-US" sz="2400" dirty="0"/>
              </a:p>
              <a:p>
                <a:r>
                  <a:rPr lang="en-US" dirty="0" smtClean="0"/>
                  <a:t>Falls mostly in remote places</a:t>
                </a:r>
              </a:p>
              <a:p>
                <a:pPr marL="0" indent="0">
                  <a:buNone/>
                </a:pPr>
                <a:r>
                  <a:rPr lang="en-US" dirty="0" smtClean="0"/>
                  <a:t>- </a:t>
                </a:r>
                <a:r>
                  <a:rPr lang="en-US" sz="2400" dirty="0" smtClean="0"/>
                  <a:t>Mean amount of energy available on horizontal plane is greatest in continental desert areas around latitudes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25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sz="2400" dirty="0" smtClean="0"/>
                  <a:t> and 35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754" t="-1617" r="-1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0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7741650" cy="4419600"/>
          </a:xfrm>
        </p:spPr>
      </p:pic>
    </p:spTree>
    <p:extLst>
      <p:ext uri="{BB962C8B-B14F-4D97-AF65-F5344CB8AC3E}">
        <p14:creationId xmlns:p14="http://schemas.microsoft.com/office/powerpoint/2010/main" val="18965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gem">
  <a:themeElements>
    <a:clrScheme name="Viagem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gem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gem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806</TotalTime>
  <Words>1419</Words>
  <Application>Microsoft Office PowerPoint</Application>
  <PresentationFormat>Apresentação na tela (4:3)</PresentationFormat>
  <Paragraphs>178</Paragraphs>
  <Slides>55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56" baseType="lpstr">
      <vt:lpstr>Viagem</vt:lpstr>
      <vt:lpstr>FINAL PAPER</vt:lpstr>
      <vt:lpstr>CONTENTS</vt:lpstr>
      <vt:lpstr>Objective</vt:lpstr>
      <vt:lpstr>Solar Energy: Motivation</vt:lpstr>
      <vt:lpstr>Apresentação do PowerPoint</vt:lpstr>
      <vt:lpstr>Apresentação do PowerPoint</vt:lpstr>
      <vt:lpstr>Apresentação do PowerPoint</vt:lpstr>
      <vt:lpstr>Solar Energy: limitations</vt:lpstr>
      <vt:lpstr>Apresentação do PowerPoint</vt:lpstr>
      <vt:lpstr>Apresentação do PowerPoint</vt:lpstr>
      <vt:lpstr>Apresentação do PowerPoint</vt:lpstr>
      <vt:lpstr>Types: Photovoltaics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Types: Solar Thermal</vt:lpstr>
      <vt:lpstr>ATN and Spartan Superway</vt:lpstr>
      <vt:lpstr>Apresentação do PowerPoint</vt:lpstr>
      <vt:lpstr>Apresentação do PowerPoint</vt:lpstr>
      <vt:lpstr>DRAWINGS</vt:lpstr>
      <vt:lpstr>Apresentação do PowerPoint</vt:lpstr>
      <vt:lpstr>Apresentação do PowerPoint</vt:lpstr>
      <vt:lpstr>SIMULATIONS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RESULTS</vt:lpstr>
      <vt:lpstr>Apresentação do PowerPoint</vt:lpstr>
      <vt:lpstr>Apresentação do PowerPoint</vt:lpstr>
      <vt:lpstr>Apresentação do PowerPoint</vt:lpstr>
      <vt:lpstr>Apresentação do PowerPoint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Trabalho de Graduação  Elvis F</dc:title>
  <dc:creator>Elvis PF</dc:creator>
  <cp:lastModifiedBy>Elvis PF</cp:lastModifiedBy>
  <cp:revision>63</cp:revision>
  <dcterms:created xsi:type="dcterms:W3CDTF">2015-11-17T19:17:00Z</dcterms:created>
  <dcterms:modified xsi:type="dcterms:W3CDTF">2015-11-18T15:31:58Z</dcterms:modified>
</cp:coreProperties>
</file>