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Override ContentType="application/vnd.openxmlformats-officedocument.presentationml.slideLayout+xml" PartName="/ppt/slideLayouts/slideLayout3.xml"/>
  <Override ContentType="application/vnd.openxmlformats-officedocument.presentationml.slideLayout+xml" PartName="/ppt/slideLayouts/slideLayout7.xml"/>
  <Override ContentType="application/vnd.openxmlformats-officedocument.presentationml.slideLayout+xml" PartName="/ppt/slideLayouts/slideLayout10.xml"/>
  <Override ContentType="application/vnd.openxmlformats-officedocument.presentationml.slideLayout+xml" PartName="/ppt/slideLayouts/slideLayout2.xml"/>
  <Override ContentType="application/vnd.openxmlformats-officedocument.presentationml.slideLayout+xml" PartName="/ppt/slideLayouts/slideLayout6.xml"/>
  <Override ContentType="application/vnd.openxmlformats-officedocument.presentationml.slideLayout+xml" PartName="/ppt/slideLayouts/slideLayout5.xml"/>
  <Override ContentType="application/vnd.openxmlformats-officedocument.presentationml.slideLayout+xml" PartName="/ppt/slideLayouts/slideLayout12.xml"/>
  <Override ContentType="application/vnd.openxmlformats-officedocument.presentationml.slideLayout+xml" PartName="/ppt/slideLayouts/slideLayout15.xml"/>
  <Override ContentType="application/vnd.openxmlformats-officedocument.presentationml.slideLayout+xml" PartName="/ppt/slideLayouts/slideLayout1.xml"/>
  <Override ContentType="application/vnd.openxmlformats-officedocument.presentationml.slideLayout+xml" PartName="/ppt/slideLayouts/slideLayout14.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6.xml"/>
  <Override ContentType="application/vnd.openxmlformats-officedocument.presentationml.slideLayout+xml" PartName="/ppt/slideLayouts/slideLayout4.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9.xml"/>
  <Override ContentType="application/vnd.openxmlformats-officedocument.presentationml.notesSlide+xml" PartName="/ppt/notesSlides/notesSlide33.xml"/>
  <Override ContentType="application/vnd.openxmlformats-officedocument.presentationml.notesSlide+xml" PartName="/ppt/notesSlides/notesSlide10.xml"/>
  <Override ContentType="application/vnd.openxmlformats-officedocument.presentationml.notesSlide+xml" PartName="/ppt/notesSlides/notesSlide54.xml"/>
  <Override ContentType="application/vnd.openxmlformats-officedocument.presentationml.notesSlide+xml" PartName="/ppt/notesSlides/notesSlide43.xml"/>
  <Override ContentType="application/vnd.openxmlformats-officedocument.presentationml.notesSlide+xml" PartName="/ppt/notesSlides/notesSlide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7.xml"/>
  <Override ContentType="application/vnd.openxmlformats-officedocument.presentationml.notesSlide+xml" PartName="/ppt/notesSlides/notesSlide41.xml"/>
  <Override ContentType="application/vnd.openxmlformats-officedocument.presentationml.notesSlide+xml" PartName="/ppt/notesSlides/notesSlide12.xml"/>
  <Override ContentType="application/vnd.openxmlformats-officedocument.presentationml.notesSlide+xml" PartName="/ppt/notesSlides/notesSlide53.xml"/>
  <Override ContentType="application/vnd.openxmlformats-officedocument.presentationml.notesSlide+xml" PartName="/ppt/notesSlides/notesSlide49.xml"/>
  <Override ContentType="application/vnd.openxmlformats-officedocument.presentationml.notesSlide+xml" PartName="/ppt/notesSlides/notesSlide15.xml"/>
  <Override ContentType="application/vnd.openxmlformats-officedocument.presentationml.notesSlide+xml" PartName="/ppt/notesSlides/notesSlide1.xml"/>
  <Override ContentType="application/vnd.openxmlformats-officedocument.presentationml.notesSlide+xml" PartName="/ppt/notesSlides/notesSlide50.xml"/>
  <Override ContentType="application/vnd.openxmlformats-officedocument.presentationml.notesSlide+xml" PartName="/ppt/notesSlides/notesSlide67.xml"/>
  <Override ContentType="application/vnd.openxmlformats-officedocument.presentationml.notesSlide+xml" PartName="/ppt/notesSlides/notesSlide42.xml"/>
  <Override ContentType="application/vnd.openxmlformats-officedocument.presentationml.notesSlide+xml" PartName="/ppt/notesSlides/notesSlide26.xml"/>
  <Override ContentType="application/vnd.openxmlformats-officedocument.presentationml.notesSlide+xml" PartName="/ppt/notesSlides/notesSlide40.xml"/>
  <Override ContentType="application/vnd.openxmlformats-officedocument.presentationml.notesSlide+xml" PartName="/ppt/notesSlides/notesSlide11.xml"/>
  <Override ContentType="application/vnd.openxmlformats-officedocument.presentationml.notesSlide+xml" PartName="/ppt/notesSlides/notesSlide23.xml"/>
  <Override ContentType="application/vnd.openxmlformats-officedocument.presentationml.notesSlide+xml" PartName="/ppt/notesSlides/notesSlide29.xml"/>
  <Override ContentType="application/vnd.openxmlformats-officedocument.presentationml.notesSlide+xml" PartName="/ppt/notesSlides/notesSlide46.xml"/>
  <Override ContentType="application/vnd.openxmlformats-officedocument.presentationml.notesSlide+xml" PartName="/ppt/notesSlides/notesSlide64.xml"/>
  <Override ContentType="application/vnd.openxmlformats-officedocument.presentationml.notesSlide+xml" PartName="/ppt/notesSlides/notesSlide56.xml"/>
  <Override ContentType="application/vnd.openxmlformats-officedocument.presentationml.notesSlide+xml" PartName="/ppt/notesSlides/notesSlide18.xml"/>
  <Override ContentType="application/vnd.openxmlformats-officedocument.presentationml.notesSlide+xml" PartName="/ppt/notesSlides/notesSlide39.xml"/>
  <Override ContentType="application/vnd.openxmlformats-officedocument.presentationml.notesSlide+xml" PartName="/ppt/notesSlides/notesSlide65.xml"/>
  <Override ContentType="application/vnd.openxmlformats-officedocument.presentationml.notesSlide+xml" PartName="/ppt/notesSlides/notesSlide20.xml"/>
  <Override ContentType="application/vnd.openxmlformats-officedocument.presentationml.notesSlide+xml" PartName="/ppt/notesSlides/notesSlide62.xml"/>
  <Override ContentType="application/vnd.openxmlformats-officedocument.presentationml.notesSlide+xml" PartName="/ppt/notesSlides/notesSlide24.xml"/>
  <Override ContentType="application/vnd.openxmlformats-officedocument.presentationml.notesSlide+xml" PartName="/ppt/notesSlides/notesSlide48.xml"/>
  <Override ContentType="application/vnd.openxmlformats-officedocument.presentationml.notesSlide+xml" PartName="/ppt/notesSlides/notesSlide17.xml"/>
  <Override ContentType="application/vnd.openxmlformats-officedocument.presentationml.notesSlide+xml" PartName="/ppt/notesSlides/notesSlide14.xml"/>
  <Override ContentType="application/vnd.openxmlformats-officedocument.presentationml.notesSlide+xml" PartName="/ppt/notesSlides/notesSlide25.xml"/>
  <Override ContentType="application/vnd.openxmlformats-officedocument.presentationml.notesSlide+xml" PartName="/ppt/notesSlides/notesSlide4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7.xml"/>
  <Override ContentType="application/vnd.openxmlformats-officedocument.presentationml.notesSlide+xml" PartName="/ppt/notesSlides/notesSlide31.xml"/>
  <Override ContentType="application/vnd.openxmlformats-officedocument.presentationml.notesSlide+xml" PartName="/ppt/notesSlides/notesSlide58.xml"/>
  <Override ContentType="application/vnd.openxmlformats-officedocument.presentationml.notesSlide+xml" PartName="/ppt/notesSlides/notesSlide63.xml"/>
  <Override ContentType="application/vnd.openxmlformats-officedocument.presentationml.notesSlide+xml" PartName="/ppt/notesSlides/notesSlide52.xml"/>
  <Override ContentType="application/vnd.openxmlformats-officedocument.presentationml.notesSlide+xml" PartName="/ppt/notesSlides/notesSlide61.xml"/>
  <Override ContentType="application/vnd.openxmlformats-officedocument.presentationml.notesSlide+xml" PartName="/ppt/notesSlides/notesSlide16.xml"/>
  <Override ContentType="application/vnd.openxmlformats-officedocument.presentationml.notesSlide+xml" PartName="/ppt/notesSlides/notesSlide3.xml"/>
  <Override ContentType="application/vnd.openxmlformats-officedocument.presentationml.notesSlide+xml" PartName="/ppt/notesSlides/notesSlide6.xml"/>
  <Override ContentType="application/vnd.openxmlformats-officedocument.presentationml.notesSlide+xml" PartName="/ppt/notesSlides/notesSlide28.xml"/>
  <Override ContentType="application/vnd.openxmlformats-officedocument.presentationml.notesSlide+xml" PartName="/ppt/notesSlides/notesSlide38.xml"/>
  <Override ContentType="application/vnd.openxmlformats-officedocument.presentationml.notesSlide+xml" PartName="/ppt/notesSlides/notesSlide8.xml"/>
  <Override ContentType="application/vnd.openxmlformats-officedocument.presentationml.notesSlide+xml" PartName="/ppt/notesSlides/notesSlide45.xml"/>
  <Override ContentType="application/vnd.openxmlformats-officedocument.presentationml.notesSlide+xml" PartName="/ppt/notesSlides/notesSlide66.xml"/>
  <Override ContentType="application/vnd.openxmlformats-officedocument.presentationml.notesSlide+xml" PartName="/ppt/notesSlides/notesSlide55.xml"/>
  <Override ContentType="application/vnd.openxmlformats-officedocument.presentationml.notesSlide+xml" PartName="/ppt/notesSlides/notesSlide44.xml"/>
  <Override ContentType="application/vnd.openxmlformats-officedocument.presentationml.notesSlide+xml" PartName="/ppt/notesSlides/notesSlide57.xml"/>
  <Override ContentType="application/vnd.openxmlformats-officedocument.presentationml.notesSlide+xml" PartName="/ppt/notesSlides/notesSlide60.xml"/>
  <Override ContentType="application/vnd.openxmlformats-officedocument.presentationml.notesSlide+xml" PartName="/ppt/notesSlides/notesSlide19.xml"/>
  <Override ContentType="application/vnd.openxmlformats-officedocument.presentationml.notesSlide+xml" PartName="/ppt/notesSlides/notesSlide30.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21.xml"/>
  <Override ContentType="application/vnd.openxmlformats-officedocument.presentationml.notesSlide+xml" PartName="/ppt/notesSlides/notesSlide36.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3.xml"/>
  <Override ContentType="application/vnd.openxmlformats-officedocument.theme+xml" PartName="/ppt/theme/theme2.xml"/>
  <Override ContentType="application/vnd.openxmlformats-officedocument.theme+xml" PartName="/ppt/theme/theme1.xml"/>
  <Override ContentType="application/vnd.openxmlformats-officedocument.presentationml.slideMaster+xml" PartName="/ppt/slideMasters/slideMaster1.xml"/>
  <Override ContentType="application/vnd.openxmlformats-officedocument.presentationml.slide+xml" PartName="/ppt/slides/slide37.xml"/>
  <Override ContentType="application/vnd.openxmlformats-officedocument.presentationml.slide+xml" PartName="/ppt/slides/slide47.xml"/>
  <Override ContentType="application/vnd.openxmlformats-officedocument.presentationml.slide+xml" PartName="/ppt/slides/slide45.xml"/>
  <Override ContentType="application/vnd.openxmlformats-officedocument.presentationml.slide+xml" PartName="/ppt/slides/slide6.xml"/>
  <Override ContentType="application/vnd.openxmlformats-officedocument.presentationml.slide+xml" PartName="/ppt/slides/slide33.xml"/>
  <Override ContentType="application/vnd.openxmlformats-officedocument.presentationml.slide+xml" PartName="/ppt/slides/slide36.xml"/>
  <Override ContentType="application/vnd.openxmlformats-officedocument.presentationml.slide+xml" PartName="/ppt/slides/slide35.xml"/>
  <Override ContentType="application/vnd.openxmlformats-officedocument.presentationml.slide+xml" PartName="/ppt/slides/slide56.xml"/>
  <Override ContentType="application/vnd.openxmlformats-officedocument.presentationml.slide+xml" PartName="/ppt/slides/slide24.xml"/>
  <Override ContentType="application/vnd.openxmlformats-officedocument.presentationml.slide+xml" PartName="/ppt/slides/slide61.xml"/>
  <Override ContentType="application/vnd.openxmlformats-officedocument.presentationml.slide+xml" PartName="/ppt/slides/slide50.xml"/>
  <Override ContentType="application/vnd.openxmlformats-officedocument.presentationml.slide+xml" PartName="/ppt/slides/slide11.xml"/>
  <Override ContentType="application/vnd.openxmlformats-officedocument.presentationml.slide+xml" PartName="/ppt/slides/slide42.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1.xml"/>
  <Override ContentType="application/vnd.openxmlformats-officedocument.presentationml.slide+xml" PartName="/ppt/slides/slide44.xml"/>
  <Override ContentType="application/vnd.openxmlformats-officedocument.presentationml.slide+xml" PartName="/ppt/slides/slide46.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8.xml"/>
  <Override ContentType="application/vnd.openxmlformats-officedocument.presentationml.slide+xml" PartName="/ppt/slides/slide58.xml"/>
  <Override ContentType="application/vnd.openxmlformats-officedocument.presentationml.slide+xml" PartName="/ppt/slides/slide30.xml"/>
  <Override ContentType="application/vnd.openxmlformats-officedocument.presentationml.slide+xml" PartName="/ppt/slides/slide8.xml"/>
  <Override ContentType="application/vnd.openxmlformats-officedocument.presentationml.slide+xml" PartName="/ppt/slides/slide49.xml"/>
  <Override ContentType="application/vnd.openxmlformats-officedocument.presentationml.slide+xml" PartName="/ppt/slides/slide4.xml"/>
  <Override ContentType="application/vnd.openxmlformats-officedocument.presentationml.slide+xml" PartName="/ppt/slides/slide28.xml"/>
  <Override ContentType="application/vnd.openxmlformats-officedocument.presentationml.slide+xml" PartName="/ppt/slides/slide14.xml"/>
  <Override ContentType="application/vnd.openxmlformats-officedocument.presentationml.slide+xml" PartName="/ppt/slides/slide52.xml"/>
  <Override ContentType="application/vnd.openxmlformats-officedocument.presentationml.slide+xml" PartName="/ppt/slides/slide22.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62.xml"/>
  <Override ContentType="application/vnd.openxmlformats-officedocument.presentationml.slide+xml" PartName="/ppt/slides/slide65.xml"/>
  <Override ContentType="application/vnd.openxmlformats-officedocument.presentationml.slide+xml" PartName="/ppt/slides/slide48.xml"/>
  <Override ContentType="application/vnd.openxmlformats-officedocument.presentationml.slide+xml" PartName="/ppt/slides/slide2.xml"/>
  <Override ContentType="application/vnd.openxmlformats-officedocument.presentationml.slide+xml" PartName="/ppt/slides/slide67.xml"/>
  <Override ContentType="application/vnd.openxmlformats-officedocument.presentationml.slide+xml" PartName="/ppt/slides/slide26.xml"/>
  <Override ContentType="application/vnd.openxmlformats-officedocument.presentationml.slide+xml" PartName="/ppt/slides/slide3.xml"/>
  <Override ContentType="application/vnd.openxmlformats-officedocument.presentationml.slide+xml" PartName="/ppt/slides/slide25.xml"/>
  <Override ContentType="application/vnd.openxmlformats-officedocument.presentationml.slide+xml" PartName="/ppt/slides/slide54.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34.xml"/>
  <Override ContentType="application/vnd.openxmlformats-officedocument.presentationml.slide+xml" PartName="/ppt/slides/slide60.xml"/>
  <Override ContentType="application/vnd.openxmlformats-officedocument.presentationml.slide+xml" PartName="/ppt/slides/slide10.xml"/>
  <Override ContentType="application/vnd.openxmlformats-officedocument.presentationml.slide+xml" PartName="/ppt/slides/slide51.xml"/>
  <Override ContentType="application/vnd.openxmlformats-officedocument.presentationml.slide+xml" PartName="/ppt/slides/slide57.xml"/>
  <Override ContentType="application/vnd.openxmlformats-officedocument.presentationml.slide+xml" PartName="/ppt/slides/slide31.xml"/>
  <Override ContentType="application/vnd.openxmlformats-officedocument.presentationml.slide+xml" PartName="/ppt/slides/slide43.xml"/>
  <Override ContentType="application/vnd.openxmlformats-officedocument.presentationml.slide+xml" PartName="/ppt/slides/slide3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12.xml"/>
  <Override ContentType="application/vnd.openxmlformats-officedocument.presentationml.slide+xml" PartName="/ppt/slides/slide64.xml"/>
  <Override ContentType="application/vnd.openxmlformats-officedocument.presentationml.slide+xml" PartName="/ppt/slides/slide13.xml"/>
  <Override ContentType="application/vnd.openxmlformats-officedocument.presentationml.slide+xml" PartName="/ppt/slides/slide29.xml"/>
  <Override ContentType="application/vnd.openxmlformats-officedocument.presentationml.slide+xml" PartName="/ppt/slides/slide66.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59.xml"/>
  <Override ContentType="application/vnd.openxmlformats-officedocument.presentationml.slide+xml" PartName="/ppt/slides/slide27.xml"/>
  <Override ContentType="application/vnd.openxmlformats-officedocument.presentationml.slide+xml" PartName="/ppt/slides/slide19.xml"/>
  <Override ContentType="application/vnd.openxmlformats-officedocument.presentationml.slide+xml" PartName="/ppt/slides/slide41.xml"/>
  <Override ContentType="application/vnd.openxmlformats-officedocument.presentationml.slide+xml" PartName="/ppt/slides/slide55.xml"/>
  <Override ContentType="application/vnd.openxmlformats-officedocument.presentationml.slide+xml" PartName="/ppt/slides/slide5.xml"/>
  <Override ContentType="application/vnd.openxmlformats-officedocument.presentationml.slide+xml" PartName="/ppt/slides/slide63.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1968746A-78F9-45E1-B6AE-1E34CCE8EB8D}">
  <a:tblStyle styleId="{1968746A-78F9-45E1-B6AE-1E34CCE8EB8D}" styleName="Table_0">
    <a:wholeTbl>
      <a:tcStyle>
        <a:tcBdr>
          <a:left>
            <a:ln cap="flat" w="9525">
              <a:solidFill>
                <a:srgbClr val="000000"/>
              </a:solidFill>
              <a:prstDash val="solid"/>
              <a:round/>
              <a:headEnd len="med" w="med" type="none"/>
              <a:tailEnd len="med" w="med" type="none"/>
            </a:ln>
          </a:left>
          <a:right>
            <a:ln cap="flat" w="9525">
              <a:solidFill>
                <a:srgbClr val="000000"/>
              </a:solidFill>
              <a:prstDash val="solid"/>
              <a:round/>
              <a:headEnd len="med" w="med" type="none"/>
              <a:tailEnd len="med" w="med" type="none"/>
            </a:ln>
          </a:right>
          <a:top>
            <a:ln cap="flat" w="9525">
              <a:solidFill>
                <a:srgbClr val="000000"/>
              </a:solidFill>
              <a:prstDash val="solid"/>
              <a:round/>
              <a:headEnd len="med" w="med" type="none"/>
              <a:tailEnd len="med" w="med" type="none"/>
            </a:ln>
          </a:top>
          <a:bottom>
            <a:ln cap="flat" w="9525">
              <a:solidFill>
                <a:srgbClr val="000000"/>
              </a:solidFill>
              <a:prstDash val="solid"/>
              <a:round/>
              <a:headEnd len="med" w="med" type="none"/>
              <a:tailEnd len="med" w="med" type="none"/>
            </a:ln>
          </a:bottom>
          <a:insideH>
            <a:ln cap="flat" w="9525">
              <a:solidFill>
                <a:srgbClr val="000000"/>
              </a:solidFill>
              <a:prstDash val="solid"/>
              <a:round/>
              <a:headEnd len="med" w="med" type="none"/>
              <a:tailEnd len="med" w="med" type="none"/>
            </a:ln>
          </a:insideH>
          <a:insideV>
            <a:ln cap="flat" w="9525">
              <a:solidFill>
                <a:srgbClr val="000000"/>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0" Type="http://schemas.openxmlformats.org/officeDocument/2006/relationships/slide" Target="slides/slide25.xml"/><Relationship Id="rId31" Type="http://schemas.openxmlformats.org/officeDocument/2006/relationships/slide" Target="slides/slide26.xml"/><Relationship Id="rId71" Type="http://schemas.openxmlformats.org/officeDocument/2006/relationships/slide" Target="slides/slide66.xml"/><Relationship Id="rId34" Type="http://schemas.openxmlformats.org/officeDocument/2006/relationships/slide" Target="slides/slide29.xml"/><Relationship Id="rId70" Type="http://schemas.openxmlformats.org/officeDocument/2006/relationships/slide" Target="slides/slide65.xml"/><Relationship Id="rId35" Type="http://schemas.openxmlformats.org/officeDocument/2006/relationships/slide" Target="slides/slide30.xml"/><Relationship Id="rId32" Type="http://schemas.openxmlformats.org/officeDocument/2006/relationships/slide" Target="slides/slide27.xml"/><Relationship Id="rId33" Type="http://schemas.openxmlformats.org/officeDocument/2006/relationships/slide" Target="slides/slide28.xml"/><Relationship Id="rId72" Type="http://schemas.openxmlformats.org/officeDocument/2006/relationships/slide" Target="slides/slide67.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2" Type="http://schemas.openxmlformats.org/officeDocument/2006/relationships/presProps" Target="presProps.xml"/><Relationship Id="rId1" Type="http://schemas.openxmlformats.org/officeDocument/2006/relationships/theme" Target="theme/theme3.xml"/><Relationship Id="rId40" Type="http://schemas.openxmlformats.org/officeDocument/2006/relationships/slide" Target="slides/slide35.xml"/><Relationship Id="rId4" Type="http://schemas.openxmlformats.org/officeDocument/2006/relationships/slideMaster" Target="slideMasters/slideMaster1.xml"/><Relationship Id="rId41" Type="http://schemas.openxmlformats.org/officeDocument/2006/relationships/slide" Target="slides/slide36.xml"/><Relationship Id="rId3" Type="http://schemas.openxmlformats.org/officeDocument/2006/relationships/tableStyles" Target="tableStyles.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9" Type="http://schemas.openxmlformats.org/officeDocument/2006/relationships/slide" Target="slides/slide4.xml"/><Relationship Id="rId6" Type="http://schemas.openxmlformats.org/officeDocument/2006/relationships/slide" Target="slides/slide1.xml"/><Relationship Id="rId5"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58" Type="http://schemas.openxmlformats.org/officeDocument/2006/relationships/slide" Target="slides/slide53.xml"/><Relationship Id="rId59" Type="http://schemas.openxmlformats.org/officeDocument/2006/relationships/slide" Target="slides/slide54.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2" Type="http://schemas.openxmlformats.org/officeDocument/2006/relationships/slide" Target="slides/slide7.xml"/><Relationship Id="rId13" Type="http://schemas.openxmlformats.org/officeDocument/2006/relationships/slide" Target="slides/slide8.xml"/><Relationship Id="rId10" Type="http://schemas.openxmlformats.org/officeDocument/2006/relationships/slide" Target="slides/slide5.xml"/><Relationship Id="rId11" Type="http://schemas.openxmlformats.org/officeDocument/2006/relationships/slide" Target="slides/slide6.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69" Type="http://schemas.openxmlformats.org/officeDocument/2006/relationships/slide" Target="slides/slide64.xml"/><Relationship Id="rId29" Type="http://schemas.openxmlformats.org/officeDocument/2006/relationships/slide" Target="slides/slide2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1" Type="http://schemas.openxmlformats.org/officeDocument/2006/relationships/slide" Target="slides/slide16.xml"/><Relationship Id="rId22" Type="http://schemas.openxmlformats.org/officeDocument/2006/relationships/slide" Target="slides/slide17.xml"/><Relationship Id="rId60" Type="http://schemas.openxmlformats.org/officeDocument/2006/relationships/slide" Target="slides/slide55.xml"/><Relationship Id="rId23" Type="http://schemas.openxmlformats.org/officeDocument/2006/relationships/slide" Target="slides/slide18.xml"/><Relationship Id="rId24" Type="http://schemas.openxmlformats.org/officeDocument/2006/relationships/slide" Target="slides/slide19.xml"/><Relationship Id="rId20" Type="http://schemas.openxmlformats.org/officeDocument/2006/relationships/slide" Target="slides/slide15.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hyperlink" Target="http://en.wikipedia.org/wiki/Unit_of_measurement" TargetMode="External"/><Relationship Id="rId1" Type="http://schemas.openxmlformats.org/officeDocument/2006/relationships/notesMaster" Target="../notesMasters/notesMaster1.xml"/><Relationship Id="rId3" Type="http://schemas.openxmlformats.org/officeDocument/2006/relationships/hyperlink" Target="http://en.wikipedia.org/wiki/Transportation"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22" name="Shape 222"/>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solidFill>
                  <a:schemeClr val="dk1"/>
                </a:solidFill>
              </a:rPr>
              <a:t>Say thank you</a:t>
            </a:r>
          </a:p>
          <a:p>
            <a:pPr rtl="0">
              <a:spcBef>
                <a:spcPts val="0"/>
              </a:spcBef>
              <a:buNone/>
            </a:pPr>
            <a:r>
              <a:rPr lang="en-US"/>
              <a:t>Introduce ourselves</a:t>
            </a:r>
          </a:p>
          <a:p>
            <a:pPr rtl="0">
              <a:spcBef>
                <a:spcPts val="0"/>
              </a:spcBef>
              <a:buNone/>
            </a:pPr>
            <a:r>
              <a:rPr lang="en-US"/>
              <a:t>talk about who we are as students</a:t>
            </a:r>
          </a:p>
          <a:p>
            <a:pPr>
              <a:spcBef>
                <a:spcPts val="0"/>
              </a:spcBef>
              <a:buNone/>
            </a:pPr>
            <a:r>
              <a:rPr lang="en-US"/>
              <a:t>Talk about our role in on the Superway team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86" name="Shape 28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introduce the concept and ATN</a:t>
            </a:r>
          </a:p>
          <a:p>
            <a:pPr rtl="0">
              <a:spcBef>
                <a:spcPts val="0"/>
              </a:spcBef>
              <a:buNone/>
            </a:pPr>
            <a:r>
              <a:t/>
            </a:r>
            <a:endParaRPr/>
          </a:p>
          <a:p>
            <a:pPr>
              <a:spcBef>
                <a:spcPts val="0"/>
              </a:spcBef>
              <a:buNone/>
            </a:pPr>
            <a:r>
              <a:rPr lang="en-US"/>
              <a:t>Comment: make next slide includes an offline station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91" name="Shape 29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Off-line station picture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00" name="Shape 30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brief history of ATN (30sec)</a:t>
            </a:r>
          </a:p>
          <a:p>
            <a:pPr rtl="0">
              <a:spcBef>
                <a:spcPts val="0"/>
              </a:spcBef>
              <a:buNone/>
            </a:pPr>
            <a:r>
              <a:rPr lang="en-US"/>
              <a:t>A small vehicle is personal, not necessary small</a:t>
            </a:r>
          </a:p>
          <a:p>
            <a:pPr>
              <a:spcBef>
                <a:spcPts val="0"/>
              </a:spcBef>
              <a:buNone/>
            </a:pPr>
            <a:r>
              <a:rPr lang="en-US"/>
              <a:t>Comment: Change picture to some suspended system, check previous Superway teams, Bengt’s picture in the mineta report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15" name="Shape 31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Quickly go through the list (30sec)</a:t>
            </a:r>
          </a:p>
          <a:p>
            <a:pPr rtl="0">
              <a:spcBef>
                <a:spcPts val="0"/>
              </a:spcBef>
              <a:buNone/>
            </a:pPr>
            <a:r>
              <a:t/>
            </a:r>
            <a:endParaRPr/>
          </a:p>
          <a:p>
            <a:pPr>
              <a:spcBef>
                <a:spcPts val="0"/>
              </a:spcBef>
              <a:buNone/>
            </a:pPr>
            <a:r>
              <a:rPr lang="en-US"/>
              <a:t>make images appear with click, or expand to help guide audience’s attention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20" name="Shape 32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26" name="Shape 32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Comment: Add next slide that shows </a:t>
            </a:r>
            <a:r>
              <a:rPr lang="en-US">
                <a:solidFill>
                  <a:schemeClr val="dk1"/>
                </a:solidFill>
              </a:rPr>
              <a:t>change graphic to a pie chart, energy usage by sector</a:t>
            </a:r>
          </a:p>
          <a:p>
            <a:pPr rtl="0">
              <a:spcBef>
                <a:spcPts val="0"/>
              </a:spcBef>
              <a:buNone/>
            </a:pPr>
            <a:r>
              <a:t/>
            </a:r>
            <a:endParaRPr>
              <a:solidFill>
                <a:schemeClr val="dk1"/>
              </a:solidFill>
            </a:endParaRPr>
          </a:p>
          <a:p>
            <a:pPr rtl="0">
              <a:spcBef>
                <a:spcPts val="0"/>
              </a:spcBef>
              <a:buNone/>
            </a:pPr>
            <a:r>
              <a:rPr lang="en-US">
                <a:solidFill>
                  <a:schemeClr val="dk1"/>
                </a:solidFill>
              </a:rPr>
              <a:t>2012-08-29</a:t>
            </a:r>
          </a:p>
          <a:p>
            <a:pPr rtl="0">
              <a:spcBef>
                <a:spcPts val="0"/>
              </a:spcBef>
              <a:buNone/>
            </a:pPr>
            <a:r>
              <a:t/>
            </a:r>
            <a:endParaRPr>
              <a:solidFill>
                <a:schemeClr val="dk1"/>
              </a:solidFill>
            </a:endParaRPr>
          </a:p>
          <a:p>
            <a:pPr rtl="0">
              <a:spcBef>
                <a:spcPts val="0"/>
              </a:spcBef>
              <a:buNone/>
            </a:pPr>
            <a:r>
              <a:rPr lang="en-US">
                <a:solidFill>
                  <a:schemeClr val="dk1"/>
                </a:solidFill>
              </a:rPr>
              <a:t>mention that we past the hubbert peak for fossil fuel production and that we’ll never run out, only slow down production</a:t>
            </a:r>
          </a:p>
          <a:p>
            <a:pPr rtl="0">
              <a:spcBef>
                <a:spcPts val="0"/>
              </a:spcBef>
              <a:buNone/>
            </a:pPr>
            <a:r>
              <a:t/>
            </a:r>
            <a:endParaRPr>
              <a:solidFill>
                <a:schemeClr val="dk1"/>
              </a:solidFill>
            </a:endParaRPr>
          </a:p>
          <a:p>
            <a:pPr rtl="0">
              <a:spcBef>
                <a:spcPts val="0"/>
              </a:spcBef>
              <a:buNone/>
            </a:pPr>
            <a:r>
              <a:rPr lang="en-US">
                <a:solidFill>
                  <a:schemeClr val="dk1"/>
                </a:solidFill>
              </a:rPr>
              <a:t>See Ron’s slide on peak oil well</a:t>
            </a:r>
          </a:p>
          <a:p>
            <a:pPr>
              <a:spcBef>
                <a:spcPts val="0"/>
              </a:spcBef>
              <a:buNone/>
            </a:pPr>
            <a:r>
              <a:rPr lang="en-US">
                <a:solidFill>
                  <a:schemeClr val="dk1"/>
                </a:solidFill>
              </a:rPr>
              <a:t>talk to Chris about peak oil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31" name="Shape 33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7" name="Shape 337"/>
        <p:cNvGrpSpPr/>
        <p:nvPr/>
      </p:nvGrpSpPr>
      <p:grpSpPr>
        <a:xfrm>
          <a:off x="0" y="0"/>
          <a:ext cx="0" cy="0"/>
          <a:chOff x="0" y="0"/>
          <a:chExt cx="0" cy="0"/>
        </a:xfrm>
      </p:grpSpPr>
      <p:sp>
        <p:nvSpPr>
          <p:cNvPr id="338" name="Shape 33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39" name="Shape 33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Briefly talk through the FOSSIL FREE STANFORD project…   (30sec)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45" name="Shape 34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Add slide that shows a  picture of Ron’s plantronic solar installation pi chart?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50" name="Shape 35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Combining the use of renewable energy and ATN system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30" name="Shape 23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Run from Powerpoint</a:t>
            </a:r>
          </a:p>
          <a:p>
            <a:pPr rtl="0">
              <a:spcBef>
                <a:spcPts val="0"/>
              </a:spcBef>
              <a:buNone/>
            </a:pPr>
            <a:r>
              <a:rPr lang="en-US"/>
              <a:t>watch movement</a:t>
            </a:r>
          </a:p>
          <a:p>
            <a:pPr>
              <a:spcBef>
                <a:spcPts val="0"/>
              </a:spcBef>
              <a:buNone/>
            </a:pPr>
            <a:r>
              <a:rPr lang="en-US"/>
              <a:t>sit down when other people move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57" name="Shape 35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As some of you who live nearby know, the VTA begun a project last summer to put a new lane spanning 3.2 miles in hopes to ease traffic congestion. VTA.org state that this will cost approximatly $72M, thats $22.5M per mile! The band-aid fix of extending freeways wider or changing an offramp to ease traffic is backward thinking. As Cheng-Hsien mentioned before, a mile segment of an ATN’s built in South Korea and Sweden averaged around $15 - $20 M per mile. In order to decrease traffic, a city needs to get cars OFF the road, not make room for MORE. On a dollar to dollar basis, an ATN is vastly more valuable than extending a Highway</a:t>
            </a:r>
          </a:p>
          <a:p>
            <a:pPr rtl="0">
              <a:spcBef>
                <a:spcPts val="0"/>
              </a:spcBef>
              <a:buNone/>
            </a:pPr>
            <a:r>
              <a:t/>
            </a:r>
            <a:endParaRPr/>
          </a:p>
          <a:p>
            <a:pPr rtl="0">
              <a:spcBef>
                <a:spcPts val="0"/>
              </a:spcBef>
              <a:buNone/>
            </a:pPr>
            <a:r>
              <a:rPr lang="en-US" sz="1200">
                <a:solidFill>
                  <a:schemeClr val="dk1"/>
                </a:solidFill>
              </a:rPr>
              <a:t>BART wants $4 billion for a 2 mile extension down into santa clara and alum rock</a:t>
            </a:r>
          </a:p>
          <a:p>
            <a:pPr rtl="0">
              <a:spcBef>
                <a:spcPts val="0"/>
              </a:spcBef>
              <a:buNone/>
            </a:pPr>
            <a:r>
              <a:t/>
            </a:r>
            <a:endParaRPr/>
          </a:p>
          <a:p>
            <a:pPr rtl="0">
              <a:spcBef>
                <a:spcPts val="0"/>
              </a:spcBef>
              <a:buNone/>
            </a:pPr>
            <a:r>
              <a:rPr lang="en-US" sz="1200">
                <a:solidFill>
                  <a:schemeClr val="dk1"/>
                </a:solidFill>
              </a:rPr>
              <a:t>Significant improvement in utilization of resources</a:t>
            </a:r>
          </a:p>
          <a:p>
            <a:pPr rtl="0">
              <a:spcBef>
                <a:spcPts val="0"/>
              </a:spcBef>
              <a:buNone/>
            </a:pPr>
            <a:r>
              <a:t/>
            </a:r>
            <a:endParaRPr sz="1200">
              <a:solidFill>
                <a:schemeClr val="dk1"/>
              </a:solidFill>
            </a:endParaRPr>
          </a:p>
          <a:p>
            <a:pPr rtl="0">
              <a:spcBef>
                <a:spcPts val="0"/>
              </a:spcBef>
              <a:buNone/>
            </a:pPr>
            <a:r>
              <a:rPr lang="en-US" sz="1200">
                <a:solidFill>
                  <a:schemeClr val="dk1"/>
                </a:solidFill>
              </a:rPr>
              <a:t>About $2 million per mile for adding a lane in a freeway</a:t>
            </a:r>
          </a:p>
          <a:p>
            <a:pPr rtl="0">
              <a:spcBef>
                <a:spcPts val="0"/>
              </a:spcBef>
              <a:buNone/>
            </a:pPr>
            <a:r>
              <a:t/>
            </a:r>
            <a:endParaRPr sz="1200">
              <a:solidFill>
                <a:schemeClr val="dk1"/>
              </a:solidFill>
            </a:endParaRPr>
          </a:p>
          <a:p>
            <a:pPr rtl="0">
              <a:spcBef>
                <a:spcPts val="0"/>
              </a:spcBef>
              <a:buNone/>
            </a:pPr>
            <a:r>
              <a:rPr lang="en-US" sz="1200">
                <a:solidFill>
                  <a:schemeClr val="dk1"/>
                </a:solidFill>
              </a:rPr>
              <a:t>ATN would only require $120,000 per mile and 10,000 per pod (page 172)</a:t>
            </a:r>
          </a:p>
          <a:p>
            <a:pPr rtl="0">
              <a:spcBef>
                <a:spcPts val="0"/>
              </a:spcBef>
              <a:buNone/>
            </a:pPr>
            <a:r>
              <a:t/>
            </a:r>
            <a:endParaRPr sz="1200">
              <a:solidFill>
                <a:schemeClr val="dk1"/>
              </a:solidFill>
            </a:endParaRPr>
          </a:p>
          <a:p>
            <a:pPr rtl="0">
              <a:spcBef>
                <a:spcPts val="0"/>
              </a:spcBef>
              <a:buNone/>
            </a:pPr>
            <a:r>
              <a:t/>
            </a:r>
            <a:endParaRPr sz="1200">
              <a:solidFill>
                <a:schemeClr val="dk1"/>
              </a:solidFill>
            </a:endParaRPr>
          </a:p>
          <a:p>
            <a:pPr rtl="0">
              <a:spcBef>
                <a:spcPts val="0"/>
              </a:spcBef>
              <a:buNone/>
            </a:pPr>
            <a:r>
              <a:t/>
            </a:r>
            <a:endParaRPr sz="1200">
              <a:solidFill>
                <a:schemeClr val="dk1"/>
              </a:solidFill>
            </a:endParaRPr>
          </a:p>
          <a:p>
            <a:pPr>
              <a:spcBef>
                <a:spcPts val="0"/>
              </a:spcBef>
              <a:buNone/>
            </a:pPr>
            <a:r>
              <a:t/>
            </a: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2" name="Shape 362"/>
        <p:cNvGrpSpPr/>
        <p:nvPr/>
      </p:nvGrpSpPr>
      <p:grpSpPr>
        <a:xfrm>
          <a:off x="0" y="0"/>
          <a:ext cx="0" cy="0"/>
          <a:chOff x="0" y="0"/>
          <a:chExt cx="0" cy="0"/>
        </a:xfrm>
      </p:grpSpPr>
      <p:sp>
        <p:nvSpPr>
          <p:cNvPr id="363" name="Shape 36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64" name="Shape 364"/>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marL="0" rtl="0">
              <a:lnSpc>
                <a:spcPct val="115000"/>
              </a:lnSpc>
              <a:spcBef>
                <a:spcPts val="0"/>
              </a:spcBef>
              <a:buNone/>
            </a:pPr>
            <a:r>
              <a:rPr lang="en-US" sz="1200">
                <a:solidFill>
                  <a:schemeClr val="dk1"/>
                </a:solidFill>
              </a:rPr>
              <a:t>They still get stuck in traffic, Point to car</a:t>
            </a:r>
          </a:p>
          <a:p>
            <a:pPr indent="0" marL="0" rtl="0">
              <a:lnSpc>
                <a:spcPct val="115000"/>
              </a:lnSpc>
              <a:spcBef>
                <a:spcPts val="0"/>
              </a:spcBef>
              <a:buNone/>
            </a:pPr>
            <a:r>
              <a:rPr lang="en-US" sz="1200">
                <a:solidFill>
                  <a:schemeClr val="dk1"/>
                </a:solidFill>
              </a:rPr>
              <a:t>enough gas, engine problems</a:t>
            </a:r>
          </a:p>
          <a:p>
            <a:pPr indent="0" marL="0" rtl="0">
              <a:lnSpc>
                <a:spcPct val="115000"/>
              </a:lnSpc>
              <a:spcBef>
                <a:spcPts val="0"/>
              </a:spcBef>
              <a:buNone/>
            </a:pPr>
            <a:r>
              <a:rPr lang="en-US" sz="1200">
                <a:solidFill>
                  <a:schemeClr val="dk1"/>
                </a:solidFill>
              </a:rPr>
              <a:t>carbon emissions</a:t>
            </a: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rPr lang="en-US" sz="1200">
                <a:solidFill>
                  <a:schemeClr val="dk1"/>
                </a:solidFill>
              </a:rPr>
              <a:t>ATN’s go at a constant speed and weave in and out from one another. So no stop and go. </a:t>
            </a: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rPr lang="en-US" sz="1200">
                <a:solidFill>
                  <a:schemeClr val="dk1"/>
                </a:solidFill>
              </a:rPr>
              <a:t>So many things that go wrong, enough gas, engine problems and again, the carbon emissions and traffic problem. See that Google self-driving car stuck in traffic? Again, the solution is to get cars OFF the road. </a:t>
            </a: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rPr lang="en-US" sz="1200">
                <a:solidFill>
                  <a:schemeClr val="dk1"/>
                </a:solidFill>
              </a:rPr>
              <a:t>Google should be in the conversation because of how related their cars and ATN overlap. </a:t>
            </a:r>
          </a:p>
          <a:p>
            <a:pPr indent="0" lvl="0" marL="0" rtl="0">
              <a:lnSpc>
                <a:spcPct val="115000"/>
              </a:lnSpc>
              <a:spcBef>
                <a:spcPts val="0"/>
              </a:spcBef>
              <a:buNone/>
            </a:pPr>
            <a:r>
              <a:t/>
            </a:r>
            <a:endParaRPr sz="1200">
              <a:solidFill>
                <a:schemeClr val="dk1"/>
              </a:solidFill>
            </a:endParaRPr>
          </a:p>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t/>
            </a:r>
            <a:endParaRPr>
              <a:solidFill>
                <a:schemeClr val="dk1"/>
              </a:solidFill>
            </a:endParaRPr>
          </a:p>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70" name="Shape 370"/>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304800" lvl="0" marL="457200" rtl="0">
              <a:lnSpc>
                <a:spcPct val="150000"/>
              </a:lnSpc>
              <a:spcBef>
                <a:spcPts val="0"/>
              </a:spcBef>
              <a:spcAft>
                <a:spcPts val="1700"/>
              </a:spcAft>
              <a:buClr>
                <a:srgbClr val="474A4D"/>
              </a:buClr>
              <a:buSzPct val="100000"/>
              <a:buFont typeface="Arial"/>
              <a:buChar char="●"/>
            </a:pPr>
            <a:r>
              <a:rPr lang="en-US" sz="1200">
                <a:solidFill>
                  <a:srgbClr val="474A4D"/>
                </a:solidFill>
              </a:rPr>
              <a:t>Reduced household driving and thus lowered regional congestion, air pollution and greenhouse gas emissions</a:t>
            </a:r>
          </a:p>
          <a:p>
            <a:pPr indent="-304800" lvl="0" marL="457200" rtl="0">
              <a:lnSpc>
                <a:spcPct val="150000"/>
              </a:lnSpc>
              <a:spcBef>
                <a:spcPts val="0"/>
              </a:spcBef>
              <a:spcAft>
                <a:spcPts val="1700"/>
              </a:spcAft>
              <a:buClr>
                <a:srgbClr val="474A4D"/>
              </a:buClr>
              <a:buSzPct val="100000"/>
              <a:buFont typeface="Arial"/>
              <a:buChar char="●"/>
            </a:pPr>
            <a:r>
              <a:rPr lang="en-US" sz="1200">
                <a:solidFill>
                  <a:srgbClr val="474A4D"/>
                </a:solidFill>
              </a:rPr>
              <a:t>Walkable communities that accommodate more healthy and active lifestyles</a:t>
            </a:r>
          </a:p>
          <a:p>
            <a:pPr indent="-304800" lvl="0" marL="457200" rtl="0">
              <a:lnSpc>
                <a:spcPct val="150000"/>
              </a:lnSpc>
              <a:spcBef>
                <a:spcPts val="0"/>
              </a:spcBef>
              <a:spcAft>
                <a:spcPts val="1700"/>
              </a:spcAft>
              <a:buClr>
                <a:srgbClr val="474A4D"/>
              </a:buClr>
              <a:buSzPct val="100000"/>
              <a:buFont typeface="Arial"/>
              <a:buChar char="●"/>
            </a:pPr>
            <a:r>
              <a:rPr lang="en-US" sz="1200">
                <a:solidFill>
                  <a:srgbClr val="474A4D"/>
                </a:solidFill>
              </a:rPr>
              <a:t>Increased transit ridership and fare revenue</a:t>
            </a:r>
          </a:p>
          <a:p>
            <a:pPr indent="-304800" lvl="0" marL="457200" rtl="0">
              <a:lnSpc>
                <a:spcPct val="150000"/>
              </a:lnSpc>
              <a:spcBef>
                <a:spcPts val="0"/>
              </a:spcBef>
              <a:spcAft>
                <a:spcPts val="1700"/>
              </a:spcAft>
              <a:buClr>
                <a:srgbClr val="474A4D"/>
              </a:buClr>
              <a:buSzPct val="100000"/>
              <a:buFont typeface="Arial"/>
              <a:buChar char="●"/>
            </a:pPr>
            <a:r>
              <a:rPr lang="en-US" sz="1200">
                <a:solidFill>
                  <a:srgbClr val="474A4D"/>
                </a:solidFill>
              </a:rPr>
              <a:t>Potential for added value created through increased and/or sustained property values where transit investments have occurred</a:t>
            </a:r>
          </a:p>
          <a:p>
            <a:pPr indent="-304800" lvl="0" marL="457200" rtl="0">
              <a:lnSpc>
                <a:spcPct val="150000"/>
              </a:lnSpc>
              <a:spcBef>
                <a:spcPts val="0"/>
              </a:spcBef>
              <a:spcAft>
                <a:spcPts val="1700"/>
              </a:spcAft>
              <a:buClr>
                <a:srgbClr val="474A4D"/>
              </a:buClr>
              <a:buSzPct val="100000"/>
              <a:buFont typeface="Arial"/>
              <a:buChar char="●"/>
            </a:pPr>
            <a:r>
              <a:rPr lang="en-US" sz="1200">
                <a:solidFill>
                  <a:srgbClr val="474A4D"/>
                </a:solidFill>
              </a:rPr>
              <a:t>Improved access to jobs and economic opportunity for low-income people and working families</a:t>
            </a:r>
          </a:p>
          <a:p>
            <a:pPr indent="-304800" lvl="0" marL="457200" rtl="0">
              <a:lnSpc>
                <a:spcPct val="150000"/>
              </a:lnSpc>
              <a:spcBef>
                <a:spcPts val="0"/>
              </a:spcBef>
              <a:spcAft>
                <a:spcPts val="1700"/>
              </a:spcAft>
              <a:buClr>
                <a:srgbClr val="474A4D"/>
              </a:buClr>
              <a:buSzPct val="100000"/>
              <a:buFont typeface="Arial"/>
              <a:buChar char="●"/>
            </a:pPr>
            <a:r>
              <a:rPr lang="en-US" sz="1200">
                <a:solidFill>
                  <a:srgbClr val="474A4D"/>
                </a:solidFill>
              </a:rPr>
              <a:t>Expanded mobility choices that reduce dependence on the automobile, reduce transportation costs and free up household income for other purpose</a:t>
            </a:r>
          </a:p>
          <a:p>
            <a:pPr lvl="0" rtl="0">
              <a:lnSpc>
                <a:spcPct val="150000"/>
              </a:lnSpc>
              <a:spcBef>
                <a:spcPts val="0"/>
              </a:spcBef>
              <a:spcAft>
                <a:spcPts val="1100"/>
              </a:spcAft>
              <a:buClr>
                <a:schemeClr val="dk1"/>
              </a:buClr>
              <a:buSzPct val="91666"/>
              <a:buFont typeface="Arial"/>
              <a:buNone/>
            </a:pPr>
            <a:r>
              <a:rPr lang="en-US" sz="1200">
                <a:solidFill>
                  <a:srgbClr val="474A4D"/>
                </a:solidFill>
              </a:rPr>
              <a:t>Transit-oriented development, or TOD, is a type of community development that includes a mixture of housing, office, retail and/or other amenities integrated into a walkable neighborhood and located within a half-mile of quality public transportation. At Reconnecting America, we believe it is essential that TOD creates better access to jobs, housing and opportunity for people of all ages and incomes.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3" name="Shape 373"/>
        <p:cNvGrpSpPr/>
        <p:nvPr/>
      </p:nvGrpSpPr>
      <p:grpSpPr>
        <a:xfrm>
          <a:off x="0" y="0"/>
          <a:ext cx="0" cy="0"/>
          <a:chOff x="0" y="0"/>
          <a:chExt cx="0" cy="0"/>
        </a:xfrm>
      </p:grpSpPr>
      <p:sp>
        <p:nvSpPr>
          <p:cNvPr id="374" name="Shape 37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75" name="Shape 37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sz="1200">
                <a:solidFill>
                  <a:srgbClr val="474A4D"/>
                </a:solidFill>
              </a:rPr>
              <a:t>Successful TOD provides people convenience</a:t>
            </a:r>
          </a:p>
          <a:p>
            <a:pPr rtl="0">
              <a:spcBef>
                <a:spcPts val="0"/>
              </a:spcBef>
              <a:buNone/>
            </a:pPr>
            <a:r>
              <a:rPr lang="en-US" sz="1200">
                <a:solidFill>
                  <a:srgbClr val="474A4D"/>
                </a:solidFill>
              </a:rPr>
              <a:t>affordable</a:t>
            </a:r>
          </a:p>
          <a:p>
            <a:pPr rtl="0">
              <a:spcBef>
                <a:spcPts val="0"/>
              </a:spcBef>
              <a:buNone/>
            </a:pPr>
            <a:r>
              <a:rPr lang="en-US" sz="1200">
                <a:solidFill>
                  <a:srgbClr val="474A4D"/>
                </a:solidFill>
              </a:rPr>
              <a:t>and active lifestyles</a:t>
            </a:r>
          </a:p>
          <a:p>
            <a:pPr>
              <a:spcBef>
                <a:spcPts val="0"/>
              </a:spcBef>
              <a:buNone/>
            </a:pPr>
            <a:r>
              <a:rPr lang="en-US" sz="1200">
                <a:solidFill>
                  <a:srgbClr val="474A4D"/>
                </a:solidFill>
              </a:rPr>
              <a:t> create places where our children can play and our parents can grow old comfortably.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83" name="Shape 383"/>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Research was from Uppsala university on solar powered ATN shows that 1 meter wide solar panels collect more than enough energy to run the system.</a:t>
            </a:r>
          </a:p>
          <a:p>
            <a:pPr rtl="0">
              <a:spcBef>
                <a:spcPts val="0"/>
              </a:spcBef>
              <a:buNone/>
            </a:pPr>
            <a:r>
              <a:t/>
            </a:r>
            <a:endParaRPr/>
          </a:p>
          <a:p>
            <a:pPr rtl="0">
              <a:spcBef>
                <a:spcPts val="0"/>
              </a:spcBef>
              <a:buNone/>
            </a:pPr>
            <a:r>
              <a:rPr lang="en-US"/>
              <a:t>Jake:</a:t>
            </a:r>
          </a:p>
          <a:p>
            <a:pPr indent="0" marL="0" rtl="0">
              <a:lnSpc>
                <a:spcPct val="115000"/>
              </a:lnSpc>
              <a:spcBef>
                <a:spcPts val="0"/>
              </a:spcBef>
              <a:buNone/>
            </a:pPr>
            <a:r>
              <a:rPr lang="en-US" sz="1200">
                <a:solidFill>
                  <a:schemeClr val="dk1"/>
                </a:solidFill>
              </a:rPr>
              <a:t>Why solar powered ATN makes sense? Engineering design will enable pods to travel up to 30 mph solely by solar energy. This is all possible by using solar cells mounted on top of the ATN</a:t>
            </a:r>
          </a:p>
          <a:p>
            <a:pPr indent="0" marL="0" rtl="0">
              <a:lnSpc>
                <a:spcPct val="115000"/>
              </a:lnSpc>
              <a:spcBef>
                <a:spcPts val="0"/>
              </a:spcBef>
              <a:buNone/>
            </a:pPr>
            <a:r>
              <a:rPr lang="en-US" sz="1200">
                <a:solidFill>
                  <a:schemeClr val="dk1"/>
                </a:solidFill>
              </a:rPr>
              <a:t>A study was completed on the power consuption/production that a Solar powered ATN would use anually. As you can see in the graph, production from the solar cells vastly outwieghs the ATN</a:t>
            </a:r>
          </a:p>
          <a:p>
            <a:pPr indent="0" marL="0" rtl="0">
              <a:lnSpc>
                <a:spcPct val="115000"/>
              </a:lnSpc>
              <a:spcBef>
                <a:spcPts val="0"/>
              </a:spcBef>
              <a:buNone/>
            </a:pPr>
            <a:r>
              <a:rPr lang="en-US" sz="1200">
                <a:solidFill>
                  <a:schemeClr val="dk1"/>
                </a:solidFill>
              </a:rPr>
              <a:t>consumptoin. All thie extra energy can then be supplied back into the grid. Especially when a city needs it most, during peak hours!</a:t>
            </a:r>
          </a:p>
          <a:p>
            <a:pPr lvl="0" rtl="0">
              <a:lnSpc>
                <a:spcPct val="115000"/>
              </a:lnSpc>
              <a:spcBef>
                <a:spcPts val="0"/>
              </a:spcBef>
              <a:buClr>
                <a:schemeClr val="dk1"/>
              </a:buClr>
              <a:buFont typeface="Arial"/>
              <a:buNone/>
            </a:pPr>
            <a:r>
              <a:t/>
            </a:r>
            <a:endParaRPr sz="1200">
              <a:solidFill>
                <a:schemeClr val="dk1"/>
              </a:solidFill>
            </a:endParaRPr>
          </a:p>
          <a:p>
            <a:pPr lvl="0" rtl="0">
              <a:lnSpc>
                <a:spcPct val="150000"/>
              </a:lnSpc>
              <a:spcBef>
                <a:spcPts val="0"/>
              </a:spcBef>
              <a:buClr>
                <a:schemeClr val="dk1"/>
              </a:buClr>
              <a:buSzPct val="91666"/>
              <a:buFont typeface="Arial"/>
              <a:buNone/>
            </a:pPr>
            <a:r>
              <a:rPr lang="en-US" sz="1200">
                <a:solidFill>
                  <a:schemeClr val="dk1"/>
                </a:solidFill>
              </a:rPr>
              <a:t>Beamways: Calculated to 0,05 kWh/vkm.</a:t>
            </a:r>
          </a:p>
          <a:p>
            <a:pPr lvl="0" rtl="0">
              <a:lnSpc>
                <a:spcPct val="150000"/>
              </a:lnSpc>
              <a:spcBef>
                <a:spcPts val="0"/>
              </a:spcBef>
              <a:buClr>
                <a:schemeClr val="dk1"/>
              </a:buClr>
              <a:buSzPct val="91666"/>
              <a:buFont typeface="Arial"/>
              <a:buNone/>
            </a:pPr>
            <a:r>
              <a:rPr lang="en-US" sz="1200">
                <a:solidFill>
                  <a:schemeClr val="dk1"/>
                </a:solidFill>
              </a:rPr>
              <a:t>ULTra/2GetThere: About 0,1 kWh/vkm.</a:t>
            </a:r>
          </a:p>
          <a:p>
            <a:pPr lvl="0" rtl="0">
              <a:lnSpc>
                <a:spcPct val="150000"/>
              </a:lnSpc>
              <a:spcBef>
                <a:spcPts val="0"/>
              </a:spcBef>
              <a:buClr>
                <a:schemeClr val="dk1"/>
              </a:buClr>
              <a:buSzPct val="91666"/>
              <a:buFont typeface="Arial"/>
              <a:buNone/>
            </a:pPr>
            <a:r>
              <a:rPr lang="en-US" sz="1200">
                <a:solidFill>
                  <a:schemeClr val="dk1"/>
                </a:solidFill>
              </a:rPr>
              <a:t>Vectus: About 0,15 kWh/vkm. (Linear motor).</a:t>
            </a:r>
          </a:p>
          <a:p>
            <a:pPr lvl="0" rtl="0">
              <a:lnSpc>
                <a:spcPct val="150000"/>
              </a:lnSpc>
              <a:spcBef>
                <a:spcPts val="0"/>
              </a:spcBef>
              <a:buClr>
                <a:schemeClr val="dk1"/>
              </a:buClr>
              <a:buSzPct val="91666"/>
              <a:buFont typeface="Arial"/>
              <a:buNone/>
            </a:pPr>
            <a:r>
              <a:rPr lang="en-US" sz="1200">
                <a:solidFill>
                  <a:schemeClr val="dk1"/>
                </a:solidFill>
              </a:rPr>
              <a:t>Electric car: 0,25 kWh/vkm (Nissan Leaf).</a:t>
            </a:r>
          </a:p>
          <a:p>
            <a:pPr lvl="0" rtl="0">
              <a:lnSpc>
                <a:spcPct val="150000"/>
              </a:lnSpc>
              <a:spcBef>
                <a:spcPts val="0"/>
              </a:spcBef>
              <a:buClr>
                <a:schemeClr val="dk1"/>
              </a:buClr>
              <a:buSzPct val="91666"/>
              <a:buFont typeface="Arial"/>
              <a:buNone/>
            </a:pPr>
            <a:r>
              <a:rPr lang="en-US" sz="1200">
                <a:solidFill>
                  <a:schemeClr val="dk1"/>
                </a:solidFill>
              </a:rPr>
              <a:t>Electric Bus: Around 0.15 kWh/pkm (1.5 kW/vkm).</a:t>
            </a:r>
          </a:p>
          <a:p>
            <a:pPr lvl="0" rtl="0">
              <a:lnSpc>
                <a:spcPct val="150000"/>
              </a:lnSpc>
              <a:spcBef>
                <a:spcPts val="0"/>
              </a:spcBef>
              <a:buClr>
                <a:schemeClr val="dk1"/>
              </a:buClr>
              <a:buSzPct val="91666"/>
              <a:buFont typeface="Arial"/>
              <a:buNone/>
            </a:pPr>
            <a:r>
              <a:rPr lang="en-US" sz="1200">
                <a:solidFill>
                  <a:schemeClr val="dk1"/>
                </a:solidFill>
              </a:rPr>
              <a:t>Tram: 0.15 kWh/pkm (2.9 kWh/vkm, Göteborg).</a:t>
            </a:r>
          </a:p>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93" name="Shape 39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marL="0" rtl="0">
              <a:lnSpc>
                <a:spcPct val="115000"/>
              </a:lnSpc>
              <a:spcBef>
                <a:spcPts val="0"/>
              </a:spcBef>
              <a:buNone/>
            </a:pPr>
            <a:r>
              <a:rPr lang="en-US" sz="1200">
                <a:solidFill>
                  <a:schemeClr val="dk1"/>
                </a:solidFill>
              </a:rPr>
              <a:t>This is a model that shows the capacity and cost efficiency associated with implementing a solar powered system</a:t>
            </a: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rPr lang="en-US" sz="1200">
                <a:solidFill>
                  <a:schemeClr val="dk1"/>
                </a:solidFill>
              </a:rPr>
              <a:t>Bottom LIne: A 1.12 m wide solar panel placed on top of an ATN would provide about 46,000 passengers/km per day and cost about $750,000 to establish. This essentially pays for itself in about 2 years time!!</a:t>
            </a: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t/>
            </a:r>
            <a:endParaRPr sz="1200">
              <a:solidFill>
                <a:schemeClr val="dk1"/>
              </a:solidFill>
            </a:endParaRPr>
          </a:p>
          <a:p>
            <a:pPr indent="0" marL="0" rtl="0">
              <a:lnSpc>
                <a:spcPct val="115000"/>
              </a:lnSpc>
              <a:spcBef>
                <a:spcPts val="0"/>
              </a:spcBef>
              <a:buNone/>
            </a:pPr>
            <a:r>
              <a:rPr lang="en-US" sz="1200">
                <a:solidFill>
                  <a:schemeClr val="dk1"/>
                </a:solidFill>
              </a:rPr>
              <a:t>A hypothetical study was completed which compared cars to a solar PRT [or personal rapid transit] system. The bottom line here is that just over a meter wide solar panel mounted on top of an ATN would could cart over 48,000 people per day in one direction. </a:t>
            </a:r>
          </a:p>
          <a:p>
            <a:pPr indent="0" lvl="0" marL="0" rtl="0">
              <a:lnSpc>
                <a:spcPct val="115000"/>
              </a:lnSpc>
              <a:spcBef>
                <a:spcPts val="0"/>
              </a:spcBef>
              <a:buNone/>
            </a:pPr>
            <a:r>
              <a:t/>
            </a:r>
            <a:endParaRPr sz="1200">
              <a:solidFill>
                <a:schemeClr val="dk1"/>
              </a:solidFill>
            </a:endParaRPr>
          </a:p>
          <a:p>
            <a:pPr indent="0" lvl="0" marL="0" marR="0" rtl="0" algn="l">
              <a:lnSpc>
                <a:spcPct val="115000"/>
              </a:lnSpc>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6" name="Shape 396"/>
        <p:cNvGrpSpPr/>
        <p:nvPr/>
      </p:nvGrpSpPr>
      <p:grpSpPr>
        <a:xfrm>
          <a:off x="0" y="0"/>
          <a:ext cx="0" cy="0"/>
          <a:chOff x="0" y="0"/>
          <a:chExt cx="0" cy="0"/>
        </a:xfrm>
      </p:grpSpPr>
      <p:sp>
        <p:nvSpPr>
          <p:cNvPr id="397" name="Shape 39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98" name="Shape 3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US"/>
              <a:t>Combining the use of renewable energy and ATN system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07" name="Shape 407"/>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marL="0" rtl="0">
              <a:lnSpc>
                <a:spcPct val="115000"/>
              </a:lnSpc>
              <a:spcBef>
                <a:spcPts val="0"/>
              </a:spcBef>
              <a:buNone/>
            </a:pPr>
            <a:r>
              <a:rPr lang="en-US" sz="1200">
                <a:solidFill>
                  <a:schemeClr val="dk1"/>
                </a:solidFill>
              </a:rPr>
              <a:t>A suspended railway wouldn’t only bring value to a city, but also increase the safety of it’s inhabitants. As you may know, people can’t drive in the U.S</a:t>
            </a:r>
          </a:p>
          <a:p>
            <a:pPr indent="0" marL="0" rtl="0">
              <a:lnSpc>
                <a:spcPct val="115000"/>
              </a:lnSpc>
              <a:spcBef>
                <a:spcPts val="0"/>
              </a:spcBef>
              <a:buNone/>
            </a:pPr>
            <a:r>
              <a:t/>
            </a:r>
            <a:endParaRPr sz="1200">
              <a:solidFill>
                <a:schemeClr val="dk1"/>
              </a:solidFill>
            </a:endParaRPr>
          </a:p>
          <a:p>
            <a:pPr indent="0" lvl="0" marL="0" rtl="0">
              <a:lnSpc>
                <a:spcPct val="115000"/>
              </a:lnSpc>
              <a:spcBef>
                <a:spcPts val="0"/>
              </a:spcBef>
              <a:buNone/>
            </a:pPr>
            <a:r>
              <a:rPr lang="en-US" sz="1200">
                <a:solidFill>
                  <a:schemeClr val="dk1"/>
                </a:solidFill>
              </a:rPr>
              <a:t>Implementing an ATN is a simpler problem. Cars = 2 degree of freedom, it can move forwards and turn. On the other hand, a pod has 1 degree freedom because it is on a track. The  result is simpler problem to solve. No way to fall, swerve, ect</a:t>
            </a:r>
          </a:p>
          <a:p>
            <a:pPr indent="0" lvl="2" marL="0" rtl="0">
              <a:lnSpc>
                <a:spcPct val="115000"/>
              </a:lnSpc>
              <a:spcBef>
                <a:spcPts val="0"/>
              </a:spcBef>
              <a:buSzPct val="100000"/>
              <a:buNone/>
            </a:pPr>
            <a:r>
              <a:rPr lang="en-US" sz="1200">
                <a:solidFill>
                  <a:srgbClr val="666666"/>
                </a:solidFill>
                <a:latin typeface="Verdana"/>
                <a:ea typeface="Verdana"/>
                <a:cs typeface="Verdana"/>
                <a:sym typeface="Verdana"/>
              </a:rPr>
              <a:t> The National Highway Traffic Safety Administration stated that in 2012, 4,743 pedestrians and 726 bicyclists were killed in crashes </a:t>
            </a:r>
          </a:p>
          <a:p>
            <a:pPr indent="0" lvl="2" marL="0" rtl="0">
              <a:lnSpc>
                <a:spcPct val="115000"/>
              </a:lnSpc>
              <a:spcBef>
                <a:spcPts val="0"/>
              </a:spcBef>
              <a:buNone/>
            </a:pPr>
            <a:r>
              <a:t/>
            </a:r>
            <a:endParaRPr sz="1200">
              <a:solidFill>
                <a:srgbClr val="666666"/>
              </a:solidFill>
              <a:latin typeface="Verdana"/>
              <a:ea typeface="Verdana"/>
              <a:cs typeface="Verdana"/>
              <a:sym typeface="Verdana"/>
            </a:endParaRPr>
          </a:p>
          <a:p>
            <a:pPr indent="0" lvl="2" marL="0" rtl="0">
              <a:lnSpc>
                <a:spcPct val="115000"/>
              </a:lnSpc>
              <a:spcBef>
                <a:spcPts val="0"/>
              </a:spcBef>
              <a:buSzPct val="100000"/>
              <a:buNone/>
            </a:pPr>
            <a:r>
              <a:rPr lang="en-US" sz="1200">
                <a:solidFill>
                  <a:srgbClr val="666666"/>
                </a:solidFill>
                <a:latin typeface="Verdana"/>
                <a:ea typeface="Verdana"/>
                <a:cs typeface="Verdana"/>
                <a:sym typeface="Verdana"/>
              </a:rPr>
              <a:t> and an estimated 76,000 were injured in traffic crashes in the United States </a:t>
            </a:r>
          </a:p>
          <a:p>
            <a:pPr indent="0" lvl="2" marL="0" rtl="0">
              <a:lnSpc>
                <a:spcPct val="115000"/>
              </a:lnSpc>
              <a:spcBef>
                <a:spcPts val="0"/>
              </a:spcBef>
              <a:buNone/>
            </a:pPr>
            <a:r>
              <a:t/>
            </a:r>
            <a:endParaRPr sz="1200">
              <a:solidFill>
                <a:srgbClr val="666666"/>
              </a:solidFill>
              <a:latin typeface="Verdana"/>
              <a:ea typeface="Verdana"/>
              <a:cs typeface="Verdana"/>
              <a:sym typeface="Verdana"/>
            </a:endParaRPr>
          </a:p>
          <a:p>
            <a:pPr indent="0" lvl="2" marL="0" rtl="0">
              <a:lnSpc>
                <a:spcPct val="115000"/>
              </a:lnSpc>
              <a:spcBef>
                <a:spcPts val="0"/>
              </a:spcBef>
              <a:buSzPct val="100000"/>
              <a:buNone/>
            </a:pPr>
            <a:r>
              <a:rPr lang="en-US" sz="1200">
                <a:solidFill>
                  <a:srgbClr val="666666"/>
                </a:solidFill>
                <a:latin typeface="Verdana"/>
                <a:ea typeface="Verdana"/>
                <a:cs typeface="Verdana"/>
                <a:sym typeface="Verdana"/>
              </a:rPr>
              <a:t>This means, on average, a pedestrian was killed every 2 hours and injured every 7 minutes in traffic crashes and accounts for 14% of fatalities in the U.S. </a:t>
            </a:r>
          </a:p>
          <a:p>
            <a:pPr indent="0" lvl="2" marL="0" rtl="0">
              <a:lnSpc>
                <a:spcPct val="115000"/>
              </a:lnSpc>
              <a:spcBef>
                <a:spcPts val="0"/>
              </a:spcBef>
              <a:buNone/>
            </a:pPr>
            <a:r>
              <a:t/>
            </a:r>
            <a:endParaRPr sz="1200">
              <a:solidFill>
                <a:srgbClr val="666666"/>
              </a:solidFill>
              <a:latin typeface="Verdana"/>
              <a:ea typeface="Verdana"/>
              <a:cs typeface="Verdana"/>
              <a:sym typeface="Verdana"/>
            </a:endParaRPr>
          </a:p>
          <a:p>
            <a:pPr indent="0" lvl="2" marL="0" rtl="0">
              <a:lnSpc>
                <a:spcPct val="115000"/>
              </a:lnSpc>
              <a:spcBef>
                <a:spcPts val="0"/>
              </a:spcBef>
              <a:buSzPct val="100000"/>
              <a:buNone/>
            </a:pPr>
            <a:r>
              <a:rPr lang="en-US" sz="1200">
                <a:solidFill>
                  <a:srgbClr val="666666"/>
                </a:solidFill>
                <a:latin typeface="Verdana"/>
                <a:ea typeface="Verdana"/>
                <a:cs typeface="Verdana"/>
                <a:sym typeface="Verdana"/>
              </a:rPr>
              <a:t>Drunk driving would decrease because the pods are automated, less cars would be on the road, thus </a:t>
            </a:r>
          </a:p>
          <a:p>
            <a:pPr indent="0" lvl="2" marL="0" rtl="0">
              <a:lnSpc>
                <a:spcPct val="115000"/>
              </a:lnSpc>
              <a:spcBef>
                <a:spcPts val="0"/>
              </a:spcBef>
              <a:buNone/>
            </a:pPr>
            <a:r>
              <a:t/>
            </a:r>
            <a:endParaRPr sz="1200">
              <a:solidFill>
                <a:srgbClr val="666666"/>
              </a:solidFill>
              <a:latin typeface="Verdana"/>
              <a:ea typeface="Verdana"/>
              <a:cs typeface="Verdana"/>
              <a:sym typeface="Verdana"/>
            </a:endParaRPr>
          </a:p>
          <a:p>
            <a:pPr indent="0" lvl="2" marL="0" rtl="0">
              <a:lnSpc>
                <a:spcPct val="115000"/>
              </a:lnSpc>
              <a:spcBef>
                <a:spcPts val="0"/>
              </a:spcBef>
              <a:buSzPct val="100000"/>
              <a:buNone/>
            </a:pPr>
            <a:r>
              <a:rPr lang="en-US" sz="1200">
                <a:solidFill>
                  <a:srgbClr val="666666"/>
                </a:solidFill>
                <a:latin typeface="Verdana"/>
                <a:ea typeface="Verdana"/>
                <a:cs typeface="Verdana"/>
                <a:sym typeface="Verdana"/>
              </a:rPr>
              <a:t>Touch on less smog in a major city</a:t>
            </a:r>
          </a:p>
          <a:p>
            <a:pPr indent="0" lvl="2" marL="0" rtl="0">
              <a:lnSpc>
                <a:spcPct val="115000"/>
              </a:lnSpc>
              <a:spcBef>
                <a:spcPts val="0"/>
              </a:spcBef>
              <a:buNone/>
            </a:pPr>
            <a:r>
              <a:t/>
            </a:r>
            <a:endParaRPr sz="1200">
              <a:solidFill>
                <a:schemeClr val="dk1"/>
              </a:solidFill>
            </a:endParaRPr>
          </a:p>
          <a:p>
            <a:pPr indent="0" lvl="2" marL="0" rtl="0">
              <a:lnSpc>
                <a:spcPct val="115000"/>
              </a:lnSpc>
              <a:spcBef>
                <a:spcPts val="0"/>
              </a:spcBef>
              <a:buNone/>
            </a:pPr>
            <a:r>
              <a:t/>
            </a:r>
            <a:endParaRPr sz="1200">
              <a:solidFill>
                <a:schemeClr val="dk1"/>
              </a:solidFill>
            </a:endParaRPr>
          </a:p>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24" name="Shape 424"/>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Start with “our cities are going vertical</a:t>
            </a:r>
          </a:p>
          <a:p>
            <a:pPr rtl="0">
              <a:spcBef>
                <a:spcPts val="0"/>
              </a:spcBef>
              <a:buNone/>
            </a:pPr>
            <a:r>
              <a:rPr lang="en-US"/>
              <a:t>emphasize that vertical growth for transportation is cheap and inexpensive</a:t>
            </a:r>
          </a:p>
          <a:p>
            <a:pPr rtl="0">
              <a:spcBef>
                <a:spcPts val="0"/>
              </a:spcBef>
              <a:buNone/>
            </a:pPr>
            <a:r>
              <a:rPr lang="en-US"/>
              <a:t>more cost efficient than car overpass</a:t>
            </a:r>
          </a:p>
          <a:p>
            <a:pPr rtl="0">
              <a:spcBef>
                <a:spcPts val="0"/>
              </a:spcBef>
              <a:buNone/>
            </a:pPr>
            <a:r>
              <a:t/>
            </a:r>
            <a:endParaRPr/>
          </a:p>
          <a:p>
            <a:pPr rtl="0">
              <a:spcBef>
                <a:spcPts val="0"/>
              </a:spcBef>
              <a:buNone/>
            </a:pPr>
            <a:r>
              <a:t/>
            </a:r>
            <a:endParaRPr/>
          </a:p>
          <a:p>
            <a:pPr rtl="0">
              <a:spcBef>
                <a:spcPts val="0"/>
              </a:spcBef>
              <a:buNone/>
            </a:pPr>
            <a:r>
              <a:rPr lang="en-US"/>
              <a:t>Jake:</a:t>
            </a:r>
          </a:p>
          <a:p>
            <a:pPr lvl="0" rtl="0">
              <a:spcBef>
                <a:spcPts val="0"/>
              </a:spcBef>
              <a:buNone/>
            </a:pPr>
            <a:r>
              <a:rPr lang="en-US"/>
              <a:t>Vertical space is valuable real estate. Anywhere tall buildings exist, an increase in real estate value follows. As seen here...</a:t>
            </a:r>
          </a:p>
          <a:p>
            <a:pPr lvl="0" rtl="0">
              <a:spcBef>
                <a:spcPts val="0"/>
              </a:spcBef>
              <a:buNone/>
            </a:pPr>
            <a:r>
              <a:t/>
            </a:r>
            <a:endParaRPr sz="1200">
              <a:solidFill>
                <a:srgbClr val="4D4D4D"/>
              </a:solidFill>
              <a:latin typeface="Verdana"/>
              <a:ea typeface="Verdana"/>
              <a:cs typeface="Verdana"/>
              <a:sym typeface="Verdana"/>
            </a:endParaRPr>
          </a:p>
          <a:p>
            <a:pPr lvl="0" rtl="0">
              <a:spcBef>
                <a:spcPts val="0"/>
              </a:spcBef>
              <a:buClr>
                <a:schemeClr val="dk1"/>
              </a:buClr>
              <a:buSzPct val="91666"/>
              <a:buFont typeface="Arial"/>
              <a:buNone/>
            </a:pPr>
            <a:r>
              <a:rPr lang="en-US" sz="1200">
                <a:solidFill>
                  <a:srgbClr val="4D4D4D"/>
                </a:solidFill>
                <a:latin typeface="Verdana"/>
                <a:ea typeface="Verdana"/>
                <a:cs typeface="Verdana"/>
                <a:sym typeface="Verdana"/>
              </a:rPr>
              <a:t>Between 1901 and 1998 all of the buildings to have held the title of “world’s tallest” (9) were in the US. Their height</a:t>
            </a:r>
          </a:p>
          <a:p>
            <a:pPr rtl="0">
              <a:spcBef>
                <a:spcPts val="0"/>
              </a:spcBef>
              <a:buNone/>
            </a:pPr>
            <a:r>
              <a:rPr lang="en-US" sz="1200">
                <a:solidFill>
                  <a:srgbClr val="4D4D4D"/>
                </a:solidFill>
                <a:latin typeface="Verdana"/>
                <a:ea typeface="Verdana"/>
                <a:cs typeface="Verdana"/>
                <a:sym typeface="Verdana"/>
              </a:rPr>
              <a:t>increased by 275m during this period. Over the past 16 years the world’s tallest buildings (3) have been in Asia/Middle East with a 386m height increase. </a:t>
            </a:r>
            <a:r>
              <a:rPr lang="en-US" sz="1200">
                <a:solidFill>
                  <a:srgbClr val="222222"/>
                </a:solidFill>
              </a:rPr>
              <a:t>When the Kingdom Tower development (1km) is completed in 2019 it will mean the height of the world's tallest building will have doubled in 10 years.</a:t>
            </a:r>
          </a:p>
          <a:p>
            <a:pPr rtl="0">
              <a:spcBef>
                <a:spcPts val="0"/>
              </a:spcBef>
              <a:buNone/>
            </a:pPr>
            <a:r>
              <a:t/>
            </a:r>
            <a:endParaRPr sz="1200">
              <a:solidFill>
                <a:srgbClr val="222222"/>
              </a:solidFill>
            </a:endParaRPr>
          </a:p>
          <a:p>
            <a:pPr>
              <a:spcBef>
                <a:spcPts val="0"/>
              </a:spcBef>
              <a:buNone/>
            </a:pPr>
            <a:r>
              <a:rPr lang="en-US" sz="1200">
                <a:solidFill>
                  <a:srgbClr val="222222"/>
                </a:solidFill>
              </a:rPr>
              <a:t>The trend of looking up for new value is in line with an ATN that is suspended about the current roadways. Implementing this sort of system would only increase the value of urban real estate. Thus, bringing more value and new growth with it.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3" name="Shape 433"/>
        <p:cNvGrpSpPr/>
        <p:nvPr/>
      </p:nvGrpSpPr>
      <p:grpSpPr>
        <a:xfrm>
          <a:off x="0" y="0"/>
          <a:ext cx="0" cy="0"/>
          <a:chOff x="0" y="0"/>
          <a:chExt cx="0" cy="0"/>
        </a:xfrm>
      </p:grpSpPr>
      <p:sp>
        <p:nvSpPr>
          <p:cNvPr id="434" name="Shape 43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35" name="Shape 43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sz="1200"/>
              <a:t>Jake:</a:t>
            </a:r>
          </a:p>
          <a:p>
            <a:pPr rtl="0">
              <a:spcBef>
                <a:spcPts val="0"/>
              </a:spcBef>
              <a:buNone/>
            </a:pPr>
            <a:r>
              <a:rPr lang="en-US" sz="1200"/>
              <a:t>Fresno state: </a:t>
            </a:r>
            <a:r>
              <a:rPr b="1" lang="en-US" sz="1200">
                <a:solidFill>
                  <a:schemeClr val="dk1"/>
                </a:solidFill>
              </a:rPr>
              <a:t>A Photovoltaic (PV) Solar Parking Structure: </a:t>
            </a:r>
            <a:r>
              <a:rPr lang="en-US" sz="1200">
                <a:solidFill>
                  <a:srgbClr val="333333"/>
                </a:solidFill>
              </a:rPr>
              <a:t>The structure covers 722 parking spaces on 5.5 acres in Parking Lot V. This solar system is estimated to provide 20% of core campus power.</a:t>
            </a:r>
          </a:p>
          <a:p>
            <a:pPr lvl="0" rtl="0">
              <a:spcBef>
                <a:spcPts val="0"/>
              </a:spcBef>
              <a:buNone/>
            </a:pPr>
            <a:r>
              <a:t/>
            </a:r>
            <a:endParaRPr sz="1200">
              <a:solidFill>
                <a:srgbClr val="333333"/>
              </a:solidFill>
            </a:endParaRPr>
          </a:p>
          <a:p>
            <a:pPr rtl="0">
              <a:spcBef>
                <a:spcPts val="0"/>
              </a:spcBef>
              <a:buNone/>
            </a:pPr>
            <a:r>
              <a:rPr lang="en-US" sz="1200"/>
              <a:t>uppsalla: </a:t>
            </a:r>
            <a:r>
              <a:rPr lang="en-US" sz="1200">
                <a:solidFill>
                  <a:srgbClr val="252525"/>
                </a:solidFill>
              </a:rPr>
              <a:t>400-metre (1,312 ft) test track in Uppsala, Sweden which has 40 pods and 2 stations.</a:t>
            </a:r>
            <a:r>
              <a:rPr baseline="30000" lang="en-US" sz="1200">
                <a:solidFill>
                  <a:srgbClr val="252525"/>
                </a:solidFill>
              </a:rPr>
              <a:t> </a:t>
            </a:r>
            <a:r>
              <a:rPr lang="en-US" sz="1200">
                <a:solidFill>
                  <a:srgbClr val="252525"/>
                </a:solidFill>
              </a:rPr>
              <a:t> This test system was presented at the 2007 PodCar City conference in Uppsala, Sweden. </a:t>
            </a:r>
          </a:p>
          <a:p>
            <a:pPr rtl="0">
              <a:spcBef>
                <a:spcPts val="0"/>
              </a:spcBef>
              <a:buNone/>
            </a:pPr>
            <a:r>
              <a:t/>
            </a:r>
            <a:endParaRPr sz="1200">
              <a:solidFill>
                <a:srgbClr val="252525"/>
              </a:solidFill>
            </a:endParaRPr>
          </a:p>
          <a:p>
            <a:pPr rtl="0">
              <a:spcBef>
                <a:spcPts val="0"/>
              </a:spcBef>
              <a:buNone/>
            </a:pPr>
            <a:r>
              <a:rPr lang="en-US" sz="1200">
                <a:solidFill>
                  <a:srgbClr val="252525"/>
                </a:solidFill>
              </a:rPr>
              <a:t>Presido MBA students made a business plan for an ATN. </a:t>
            </a:r>
          </a:p>
          <a:p>
            <a:pPr>
              <a:spcBef>
                <a:spcPts val="0"/>
              </a:spcBef>
              <a:buNone/>
            </a:pPr>
            <a:r>
              <a:t/>
            </a:r>
            <a:endParaRPr>
              <a:solidFill>
                <a:srgbClr val="252525"/>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36" name="Shape 23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Jake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41" name="Shape 44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51" name="Shape 4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58" name="Shape 4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3" name="Shape 463"/>
        <p:cNvGrpSpPr/>
        <p:nvPr/>
      </p:nvGrpSpPr>
      <p:grpSpPr>
        <a:xfrm>
          <a:off x="0" y="0"/>
          <a:ext cx="0" cy="0"/>
          <a:chOff x="0" y="0"/>
          <a:chExt cx="0" cy="0"/>
        </a:xfrm>
      </p:grpSpPr>
      <p:sp>
        <p:nvSpPr>
          <p:cNvPr id="464" name="Shape 46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65" name="Shape 465"/>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marL="0" rtl="0">
              <a:spcBef>
                <a:spcPts val="0"/>
              </a:spcBef>
              <a:buNone/>
            </a:pPr>
            <a:r>
              <a:rPr lang="en-US" sz="1200">
                <a:solidFill>
                  <a:srgbClr val="262626"/>
                </a:solidFill>
              </a:rPr>
              <a:t>Further develop a ATN solution by:</a:t>
            </a:r>
          </a:p>
          <a:p>
            <a:pPr indent="0" marL="0" rtl="0">
              <a:spcBef>
                <a:spcPts val="0"/>
              </a:spcBef>
              <a:buNone/>
            </a:pPr>
            <a:r>
              <a:rPr lang="en-US" sz="1200">
                <a:solidFill>
                  <a:srgbClr val="262626"/>
                </a:solidFill>
              </a:rPr>
              <a:t>	Build a 1/12th scale demonstrating overall controls part </a:t>
            </a:r>
          </a:p>
          <a:p>
            <a:pPr indent="0" marL="0" rtl="0">
              <a:spcBef>
                <a:spcPts val="0"/>
              </a:spcBef>
              <a:buNone/>
            </a:pPr>
            <a:r>
              <a:rPr lang="en-US" sz="1200">
                <a:solidFill>
                  <a:srgbClr val="262626"/>
                </a:solidFill>
              </a:rPr>
              <a:t>	Further research and develop the feasibility and implementation of powering an ATN using solar energy</a:t>
            </a:r>
          </a:p>
          <a:p>
            <a:pPr indent="0" marL="0" rtl="0">
              <a:spcBef>
                <a:spcPts val="0"/>
              </a:spcBef>
              <a:buNone/>
            </a:pPr>
            <a:r>
              <a:rPr lang="en-US" sz="1200">
                <a:solidFill>
                  <a:srgbClr val="262626"/>
                </a:solidFill>
              </a:rPr>
              <a:t>	Build to demonstrate a full scale portion of the track</a:t>
            </a:r>
          </a:p>
          <a:p>
            <a:pPr indent="0" marL="0" rtl="0">
              <a:spcBef>
                <a:spcPts val="0"/>
              </a:spcBef>
              <a:buNone/>
            </a:pPr>
            <a:r>
              <a:rPr lang="en-US" sz="1200">
                <a:solidFill>
                  <a:srgbClr val="262626"/>
                </a:solidFill>
              </a:rPr>
              <a:t>	Design a pod that satisfies both aerodynamic constraints as well as user experience/confort</a:t>
            </a:r>
          </a:p>
          <a:p>
            <a:pPr indent="0" marL="0" rtl="0">
              <a:spcBef>
                <a:spcPts val="0"/>
              </a:spcBef>
              <a:buNone/>
            </a:pPr>
            <a:r>
              <a:rPr lang="en-US" sz="1200">
                <a:solidFill>
                  <a:srgbClr val="262626"/>
                </a:solidFill>
              </a:rPr>
              <a:t>	Maker Fair</a:t>
            </a:r>
          </a:p>
          <a:p>
            <a:pPr indent="0" marL="0" rtl="0">
              <a:spcBef>
                <a:spcPts val="0"/>
              </a:spcBef>
              <a:buNone/>
            </a:pPr>
            <a:r>
              <a:t/>
            </a:r>
            <a:endParaRPr sz="1200">
              <a:solidFill>
                <a:srgbClr val="262626"/>
              </a:solidFill>
            </a:endParaRPr>
          </a:p>
          <a:p>
            <a:pPr indent="0" marL="0" rtl="0">
              <a:spcBef>
                <a:spcPts val="0"/>
              </a:spcBef>
              <a:buNone/>
            </a:pPr>
            <a:r>
              <a:rPr lang="en-US" sz="1200">
                <a:solidFill>
                  <a:srgbClr val="262626"/>
                </a:solidFill>
              </a:rPr>
              <a:t>	Pretty much flush out the details and push the ATN envelope </a:t>
            </a:r>
          </a:p>
          <a:p>
            <a:pPr indent="0" marL="0" rtl="0">
              <a:spcBef>
                <a:spcPts val="0"/>
              </a:spcBef>
              <a:buNone/>
            </a:pPr>
            <a:r>
              <a:t/>
            </a:r>
            <a:endParaRPr sz="1200">
              <a:solidFill>
                <a:srgbClr val="262626"/>
              </a:solidFill>
            </a:endParaRPr>
          </a:p>
          <a:p>
            <a:pPr indent="0" marL="0" rtl="0">
              <a:spcBef>
                <a:spcPts val="0"/>
              </a:spcBef>
              <a:buNone/>
            </a:pPr>
            <a:r>
              <a:rPr lang="en-US" sz="1200">
                <a:solidFill>
                  <a:srgbClr val="262626"/>
                </a:solidFill>
              </a:rPr>
              <a:t>	</a:t>
            </a:r>
          </a:p>
          <a:p>
            <a:pPr indent="0" lvl="0" marL="0" rtl="0">
              <a:spcBef>
                <a:spcPts val="0"/>
              </a:spcBef>
              <a:buNone/>
            </a:pPr>
            <a:r>
              <a:rPr lang="en-US" sz="1200">
                <a:solidFill>
                  <a:srgbClr val="262626"/>
                </a:solidFill>
              </a:rPr>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76" name="Shape 47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marL="0" rtl="0">
              <a:lnSpc>
                <a:spcPct val="115000"/>
              </a:lnSpc>
              <a:spcBef>
                <a:spcPts val="0"/>
              </a:spcBef>
              <a:buNone/>
            </a:pPr>
            <a:r>
              <a:rPr lang="en-US" sz="1200">
                <a:solidFill>
                  <a:srgbClr val="262626"/>
                </a:solidFill>
              </a:rPr>
              <a:t>About the General Superway Team Jake (4-6 minutes)</a:t>
            </a:r>
          </a:p>
          <a:p>
            <a:pPr indent="0" marL="0" rtl="0">
              <a:lnSpc>
                <a:spcPct val="115000"/>
              </a:lnSpc>
              <a:spcBef>
                <a:spcPts val="0"/>
              </a:spcBef>
              <a:buNone/>
            </a:pPr>
            <a:r>
              <a:rPr lang="en-US" sz="1200">
                <a:solidFill>
                  <a:srgbClr val="262626"/>
                </a:solidFill>
              </a:rPr>
              <a:t>3 year effort formed in 2012-2013 academic school year, group not shown. It is primarily a mechanical engineering senior design project, but other departments such as</a:t>
            </a:r>
          </a:p>
          <a:p>
            <a:pPr indent="0" marL="0" rtl="0">
              <a:lnSpc>
                <a:spcPct val="115000"/>
              </a:lnSpc>
              <a:spcBef>
                <a:spcPts val="0"/>
              </a:spcBef>
              <a:buNone/>
            </a:pPr>
            <a:r>
              <a:rPr lang="en-US" sz="1200">
                <a:solidFill>
                  <a:srgbClr val="262626"/>
                </a:solidFill>
              </a:rPr>
              <a:t>computer engineering, computer science, Civil engineering, urban and regional planning department. </a:t>
            </a:r>
          </a:p>
          <a:p>
            <a:pPr indent="0" marL="0" rtl="0">
              <a:lnSpc>
                <a:spcPct val="115000"/>
              </a:lnSpc>
              <a:spcBef>
                <a:spcPts val="0"/>
              </a:spcBef>
              <a:buNone/>
            </a:pPr>
            <a:r>
              <a:t/>
            </a:r>
            <a:endParaRPr sz="1200">
              <a:solidFill>
                <a:srgbClr val="262626"/>
              </a:solidFill>
            </a:endParaRPr>
          </a:p>
          <a:p>
            <a:pPr indent="0" marL="0" rtl="0">
              <a:lnSpc>
                <a:spcPct val="115000"/>
              </a:lnSpc>
              <a:spcBef>
                <a:spcPts val="0"/>
              </a:spcBef>
              <a:buNone/>
            </a:pPr>
            <a:r>
              <a:rPr lang="en-US" sz="1200">
                <a:solidFill>
                  <a:srgbClr val="262626"/>
                </a:solidFill>
              </a:rPr>
              <a:t>1st year- general concept design and 1/12th scale iteration</a:t>
            </a:r>
          </a:p>
          <a:p>
            <a:pPr indent="0" marL="0" rtl="0">
              <a:lnSpc>
                <a:spcPct val="115000"/>
              </a:lnSpc>
              <a:spcBef>
                <a:spcPts val="0"/>
              </a:spcBef>
              <a:buNone/>
            </a:pPr>
            <a:r>
              <a:rPr lang="en-US" sz="1200">
                <a:solidFill>
                  <a:srgbClr val="262626"/>
                </a:solidFill>
              </a:rPr>
              <a:t>2nd year - revamp of 1/12th scale, full scale, industrial design, user interface</a:t>
            </a:r>
          </a:p>
          <a:p>
            <a:pPr indent="0" marL="0" rtl="0">
              <a:lnSpc>
                <a:spcPct val="115000"/>
              </a:lnSpc>
              <a:spcBef>
                <a:spcPts val="0"/>
              </a:spcBef>
              <a:buNone/>
            </a:pPr>
            <a:r>
              <a:rPr lang="en-US" sz="1200">
                <a:solidFill>
                  <a:srgbClr val="262626"/>
                </a:solidFill>
              </a:rPr>
              <a:t>bob will go into what we are currently doing</a:t>
            </a:r>
          </a:p>
          <a:p>
            <a:pPr indent="0" lvl="0" marL="0" rtl="0">
              <a:lnSpc>
                <a:spcPct val="115000"/>
              </a:lnSpc>
              <a:spcBef>
                <a:spcPts val="0"/>
              </a:spcBef>
              <a:buNone/>
            </a:pPr>
            <a:r>
              <a:t/>
            </a:r>
            <a:endParaRPr sz="1200">
              <a:solidFill>
                <a:srgbClr val="262626"/>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0" name="Shape 480"/>
        <p:cNvGrpSpPr/>
        <p:nvPr/>
      </p:nvGrpSpPr>
      <p:grpSpPr>
        <a:xfrm>
          <a:off x="0" y="0"/>
          <a:ext cx="0" cy="0"/>
          <a:chOff x="0" y="0"/>
          <a:chExt cx="0" cy="0"/>
        </a:xfrm>
      </p:grpSpPr>
      <p:sp>
        <p:nvSpPr>
          <p:cNvPr id="481" name="Shape 48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82" name="Shape 4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91666"/>
              <a:buFont typeface="Arial"/>
              <a:buNone/>
            </a:pPr>
            <a:r>
              <a:rPr lang="en-US" sz="1200">
                <a:solidFill>
                  <a:schemeClr val="dk1"/>
                </a:solidFill>
              </a:rPr>
              <a:t>improved scale model</a:t>
            </a:r>
          </a:p>
          <a:p>
            <a:pPr lvl="0" rtl="0">
              <a:spcBef>
                <a:spcPts val="0"/>
              </a:spcBef>
              <a:buClr>
                <a:schemeClr val="dk1"/>
              </a:buClr>
              <a:buFont typeface="Arial"/>
              <a:buNone/>
            </a:pPr>
            <a:r>
              <a:t/>
            </a:r>
            <a:endParaRPr sz="1200">
              <a:solidFill>
                <a:schemeClr val="dk1"/>
              </a:solidFill>
            </a:endParaRPr>
          </a:p>
          <a:p>
            <a:pPr lvl="0" rtl="0">
              <a:spcBef>
                <a:spcPts val="0"/>
              </a:spcBef>
              <a:buClr>
                <a:schemeClr val="dk1"/>
              </a:buClr>
              <a:buSzPct val="91666"/>
              <a:buFont typeface="Arial"/>
              <a:buNone/>
            </a:pPr>
            <a:r>
              <a:rPr lang="en-US" sz="1200">
                <a:solidFill>
                  <a:schemeClr val="dk1"/>
                </a:solidFill>
              </a:rPr>
              <a:t>built full</a:t>
            </a:r>
          </a:p>
          <a:p>
            <a:pPr indent="-304800" lvl="0" marL="457200" rtl="0">
              <a:lnSpc>
                <a:spcPct val="200000"/>
              </a:lnSpc>
              <a:spcBef>
                <a:spcPts val="2000"/>
              </a:spcBef>
              <a:buClr>
                <a:srgbClr val="A5A5A5"/>
              </a:buClr>
              <a:buSzPct val="100000"/>
              <a:buFont typeface="Noto Symbol"/>
              <a:buChar char="❖"/>
            </a:pPr>
            <a:r>
              <a:rPr lang="en-US" sz="1200">
                <a:solidFill>
                  <a:schemeClr val="dk1"/>
                </a:solidFill>
              </a:rPr>
              <a:t>Built Full Scale</a:t>
            </a:r>
          </a:p>
          <a:p>
            <a:pPr indent="-304800" lvl="0" marL="457200" rtl="0">
              <a:lnSpc>
                <a:spcPct val="200000"/>
              </a:lnSpc>
              <a:spcBef>
                <a:spcPts val="2000"/>
              </a:spcBef>
              <a:buClr>
                <a:srgbClr val="A5A5A5"/>
              </a:buClr>
              <a:buSzPct val="100000"/>
              <a:buFont typeface="Noto Symbol"/>
              <a:buChar char="❖"/>
            </a:pPr>
            <a:r>
              <a:rPr lang="en-US" sz="1200">
                <a:solidFill>
                  <a:schemeClr val="dk1"/>
                </a:solidFill>
              </a:rPr>
              <a:t>ReVamped 1/12th scale</a:t>
            </a:r>
          </a:p>
          <a:p>
            <a:pPr indent="-304800" lvl="0" marL="457200" rtl="0">
              <a:lnSpc>
                <a:spcPct val="200000"/>
              </a:lnSpc>
              <a:spcBef>
                <a:spcPts val="2000"/>
              </a:spcBef>
              <a:buClr>
                <a:srgbClr val="A5A5A5"/>
              </a:buClr>
              <a:buSzPct val="100000"/>
              <a:buFont typeface="Noto Symbol"/>
              <a:buChar char="❖"/>
            </a:pPr>
            <a:r>
              <a:rPr lang="en-US" sz="1200">
                <a:solidFill>
                  <a:schemeClr val="dk1"/>
                </a:solidFill>
              </a:rPr>
              <a:t>Industrial Design Cabin</a:t>
            </a:r>
          </a:p>
          <a:p>
            <a:pPr indent="-304800" lvl="0" marL="457200" rtl="0">
              <a:lnSpc>
                <a:spcPct val="200000"/>
              </a:lnSpc>
              <a:spcBef>
                <a:spcPts val="2000"/>
              </a:spcBef>
              <a:buClr>
                <a:srgbClr val="A5A5A5"/>
              </a:buClr>
              <a:buSzPct val="100000"/>
              <a:buFont typeface="Noto Symbol"/>
              <a:buChar char="❖"/>
            </a:pPr>
            <a:r>
              <a:rPr lang="en-US" sz="1200">
                <a:solidFill>
                  <a:schemeClr val="dk1"/>
                </a:solidFill>
              </a:rPr>
              <a:t>Maker Faire </a:t>
            </a:r>
          </a:p>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8" name="Shape 488"/>
        <p:cNvGrpSpPr/>
        <p:nvPr/>
      </p:nvGrpSpPr>
      <p:grpSpPr>
        <a:xfrm>
          <a:off x="0" y="0"/>
          <a:ext cx="0" cy="0"/>
          <a:chOff x="0" y="0"/>
          <a:chExt cx="0" cy="0"/>
        </a:xfrm>
      </p:grpSpPr>
      <p:sp>
        <p:nvSpPr>
          <p:cNvPr id="489" name="Shape 48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90" name="Shape 49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Mention patent by Bengt Gustaffson’ who works at beamways in sweden</a:t>
            </a:r>
          </a:p>
          <a:p>
            <a:pPr rtl="0">
              <a:spcBef>
                <a:spcPts val="0"/>
              </a:spcBef>
              <a:buNone/>
            </a:pPr>
            <a:r>
              <a:t/>
            </a:r>
            <a:endParaRPr/>
          </a:p>
          <a:p>
            <a:pPr>
              <a:spcBef>
                <a:spcPts val="0"/>
              </a:spcBef>
              <a:buNone/>
            </a:pPr>
            <a:r>
              <a:rPr lang="en-US"/>
              <a:t>we are refining, make presentation positive. Do not say we are fixing problems, only learning a better way to solve them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5" name="Shape 495"/>
        <p:cNvGrpSpPr/>
        <p:nvPr/>
      </p:nvGrpSpPr>
      <p:grpSpPr>
        <a:xfrm>
          <a:off x="0" y="0"/>
          <a:ext cx="0" cy="0"/>
          <a:chOff x="0" y="0"/>
          <a:chExt cx="0" cy="0"/>
        </a:xfrm>
      </p:grpSpPr>
      <p:sp>
        <p:nvSpPr>
          <p:cNvPr id="496" name="Shape 49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97" name="Shape 49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Show Video? </a:t>
            </a:r>
          </a:p>
          <a:p>
            <a:pPr rtl="0">
              <a:spcBef>
                <a:spcPts val="0"/>
              </a:spcBef>
              <a:buNone/>
            </a:pPr>
            <a:r>
              <a:t/>
            </a:r>
            <a:endParaRPr/>
          </a:p>
          <a:p>
            <a:pPr rtl="0">
              <a:spcBef>
                <a:spcPts val="0"/>
              </a:spcBef>
              <a:buNone/>
            </a:pPr>
            <a:r>
              <a:rPr lang="en-US"/>
              <a:t>Then explain Made of both cut acrylic and steel  beams</a:t>
            </a:r>
          </a:p>
          <a:p>
            <a:pPr rtl="0">
              <a:spcBef>
                <a:spcPts val="0"/>
              </a:spcBef>
              <a:buNone/>
            </a:pPr>
            <a:r>
              <a:t/>
            </a:r>
            <a:endParaRPr/>
          </a:p>
          <a:p>
            <a:pPr rtl="0">
              <a:spcBef>
                <a:spcPts val="0"/>
              </a:spcBef>
              <a:buNone/>
            </a:pPr>
            <a:r>
              <a:rPr lang="en-US"/>
              <a:t>3d printed cabin and bogie</a:t>
            </a:r>
          </a:p>
          <a:p>
            <a:pPr rtl="0">
              <a:spcBef>
                <a:spcPts val="0"/>
              </a:spcBef>
              <a:buNone/>
            </a:pPr>
            <a:r>
              <a:t/>
            </a:r>
            <a:endParaRPr/>
          </a:p>
          <a:p>
            <a:pPr rtl="0">
              <a:spcBef>
                <a:spcPts val="0"/>
              </a:spcBef>
              <a:buNone/>
            </a:pPr>
            <a:r>
              <a:rPr lang="en-US"/>
              <a:t>control system was composed of SJSU one board and arduinos</a:t>
            </a:r>
          </a:p>
          <a:p>
            <a:pPr rtl="0">
              <a:spcBef>
                <a:spcPts val="0"/>
              </a:spcBef>
              <a:buNone/>
            </a:pPr>
            <a:r>
              <a:t/>
            </a:r>
            <a:endParaRPr/>
          </a:p>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04" name="Shape 50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8" name="Shape 508"/>
        <p:cNvGrpSpPr/>
        <p:nvPr/>
      </p:nvGrpSpPr>
      <p:grpSpPr>
        <a:xfrm>
          <a:off x="0" y="0"/>
          <a:ext cx="0" cy="0"/>
          <a:chOff x="0" y="0"/>
          <a:chExt cx="0" cy="0"/>
        </a:xfrm>
      </p:grpSpPr>
      <p:sp>
        <p:nvSpPr>
          <p:cNvPr id="509" name="Shape 50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10" name="Shape 51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46" name="Shape 24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solidFill>
                  <a:srgbClr val="5A5A5A"/>
                </a:solidFill>
              </a:rPr>
              <a:t>Ron Swenson </a:t>
            </a:r>
          </a:p>
          <a:p>
            <a:pPr indent="457200" rtl="0">
              <a:spcBef>
                <a:spcPts val="0"/>
              </a:spcBef>
              <a:buNone/>
            </a:pPr>
            <a:r>
              <a:rPr lang="en-US">
                <a:solidFill>
                  <a:srgbClr val="5A5A5A"/>
                </a:solidFill>
              </a:rPr>
              <a:t>Co-founder of INIST, the International Institute of Sustainable Transportation and Lead Advisor for the Spartan Superway</a:t>
            </a:r>
          </a:p>
          <a:p>
            <a:pPr indent="457200" rtl="0">
              <a:spcBef>
                <a:spcPts val="0"/>
              </a:spcBef>
              <a:buNone/>
            </a:pPr>
            <a:r>
              <a:rPr lang="en-US">
                <a:solidFill>
                  <a:srgbClr val="5A5A5A"/>
                </a:solidFill>
              </a:rPr>
              <a:t>Ron's company Swenson Solar has developed a number of commercial solar systems. </a:t>
            </a:r>
          </a:p>
          <a:p>
            <a:pPr indent="457200" rtl="0">
              <a:spcBef>
                <a:spcPts val="0"/>
              </a:spcBef>
              <a:buNone/>
            </a:pPr>
            <a:r>
              <a:rPr lang="en-US">
                <a:solidFill>
                  <a:srgbClr val="5A5A5A"/>
                </a:solidFill>
              </a:rPr>
              <a:t>In the 1990s he co-founded Tonatiuh, Mexico's solar race car team</a:t>
            </a:r>
          </a:p>
          <a:p>
            <a:pPr indent="457200" rtl="0">
              <a:spcBef>
                <a:spcPts val="0"/>
              </a:spcBef>
              <a:buNone/>
            </a:pPr>
            <a:r>
              <a:rPr lang="en-US">
                <a:solidFill>
                  <a:srgbClr val="5A5A5A"/>
                </a:solidFill>
              </a:rPr>
              <a:t>He previously taught mechanical design, computer programming, and cybernetic systems at SJSU</a:t>
            </a:r>
          </a:p>
          <a:p>
            <a:pPr indent="457200" rtl="0">
              <a:spcBef>
                <a:spcPts val="0"/>
              </a:spcBef>
              <a:buNone/>
            </a:pPr>
            <a:r>
              <a:t/>
            </a:r>
            <a:endParaRPr>
              <a:solidFill>
                <a:srgbClr val="5A5A5A"/>
              </a:solidFill>
            </a:endParaRPr>
          </a:p>
          <a:p>
            <a:pPr indent="0" marL="0" rtl="0">
              <a:spcBef>
                <a:spcPts val="0"/>
              </a:spcBef>
              <a:buNone/>
            </a:pPr>
            <a:r>
              <a:rPr lang="en-US">
                <a:solidFill>
                  <a:srgbClr val="5A5A5A"/>
                </a:solidFill>
              </a:rPr>
              <a:t>Dr. Buff Furman</a:t>
            </a:r>
          </a:p>
          <a:p>
            <a:pPr indent="0" marL="0" rtl="0">
              <a:spcBef>
                <a:spcPts val="0"/>
              </a:spcBef>
              <a:buNone/>
            </a:pPr>
            <a:r>
              <a:rPr lang="en-US">
                <a:solidFill>
                  <a:srgbClr val="5A5A5A"/>
                </a:solidFill>
              </a:rPr>
              <a:t>	Buff is a professor in the Mechanical Engineering Department at San Jose State University and University Advisor for the Spartan Superway</a:t>
            </a:r>
          </a:p>
          <a:p>
            <a:pPr indent="0" marL="0" rtl="0">
              <a:spcBef>
                <a:spcPts val="0"/>
              </a:spcBef>
              <a:buNone/>
            </a:pPr>
            <a:r>
              <a:rPr lang="en-US">
                <a:solidFill>
                  <a:srgbClr val="5A5A5A"/>
                </a:solidFill>
              </a:rPr>
              <a:t>	His areas of teaching and research are focused primarily in Automated Transit Networks, mechatronics, precision machine design, and engineering measurements.</a:t>
            </a:r>
          </a:p>
          <a:p>
            <a:pPr indent="457200" marL="0" rtl="0">
              <a:spcBef>
                <a:spcPts val="0"/>
              </a:spcBef>
              <a:buNone/>
            </a:pPr>
            <a:r>
              <a:rPr lang="en-US">
                <a:solidFill>
                  <a:srgbClr val="5A5A5A"/>
                </a:solidFill>
              </a:rPr>
              <a:t>He is also a registered professional engineer in the state of California in mechanical engineerings</a:t>
            </a:r>
          </a:p>
          <a:p>
            <a:pPr indent="457200" marL="0" rtl="0">
              <a:spcBef>
                <a:spcPts val="0"/>
              </a:spcBef>
              <a:buNone/>
            </a:pPr>
            <a:r>
              <a:rPr lang="en-US">
                <a:solidFill>
                  <a:srgbClr val="5A5A5A"/>
                </a:solidFill>
              </a:rPr>
              <a:t>He worked at IBM in San Jose in the development of disk drive actuators and spindle motors and consults in the optomechanical and laboratory automation industries. </a:t>
            </a:r>
          </a:p>
          <a:p>
            <a:pPr indent="457200" marL="0">
              <a:spcBef>
                <a:spcPts val="0"/>
              </a:spcBef>
              <a:buNone/>
            </a:pPr>
            <a:r>
              <a:t/>
            </a:r>
            <a:endParaRPr>
              <a:solidFill>
                <a:srgbClr val="5A5A5A"/>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19" name="Shape 51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3" name="Shape 523"/>
        <p:cNvGrpSpPr/>
        <p:nvPr/>
      </p:nvGrpSpPr>
      <p:grpSpPr>
        <a:xfrm>
          <a:off x="0" y="0"/>
          <a:ext cx="0" cy="0"/>
          <a:chOff x="0" y="0"/>
          <a:chExt cx="0" cy="0"/>
        </a:xfrm>
      </p:grpSpPr>
      <p:sp>
        <p:nvSpPr>
          <p:cNvPr id="524" name="Shape 52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25" name="Shape 5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lang="en-US">
                <a:solidFill>
                  <a:schemeClr val="dk1"/>
                </a:solidFill>
              </a:rPr>
              <a:t>Demonstration of the automated control system</a:t>
            </a:r>
          </a:p>
          <a:p>
            <a:pPr lvl="0" rtl="0">
              <a:spcBef>
                <a:spcPts val="0"/>
              </a:spcBef>
              <a:buClr>
                <a:schemeClr val="dk1"/>
              </a:buClr>
              <a:buFont typeface="Arial"/>
              <a:buNone/>
            </a:pPr>
            <a:r>
              <a:t/>
            </a:r>
            <a:endParaRPr>
              <a:solidFill>
                <a:schemeClr val="dk1"/>
              </a:solidFill>
            </a:endParaRPr>
          </a:p>
          <a:p>
            <a:pPr lvl="0" rtl="0">
              <a:spcBef>
                <a:spcPts val="0"/>
              </a:spcBef>
              <a:buClr>
                <a:schemeClr val="dk1"/>
              </a:buClr>
              <a:buSzPct val="100000"/>
              <a:buFont typeface="Arial"/>
              <a:buNone/>
            </a:pPr>
            <a:r>
              <a:rPr lang="en-US">
                <a:solidFill>
                  <a:schemeClr val="dk1"/>
                </a:solidFill>
              </a:rPr>
              <a:t>Follows a line using a digital encoder</a:t>
            </a:r>
          </a:p>
          <a:p>
            <a:pPr lvl="0" rtl="0">
              <a:spcBef>
                <a:spcPts val="0"/>
              </a:spcBef>
              <a:buClr>
                <a:schemeClr val="dk1"/>
              </a:buClr>
              <a:buFont typeface="Arial"/>
              <a:buNone/>
            </a:pPr>
            <a:r>
              <a:t/>
            </a:r>
            <a:endParaRPr>
              <a:solidFill>
                <a:schemeClr val="dk1"/>
              </a:solidFill>
            </a:endParaRPr>
          </a:p>
          <a:p>
            <a:pPr lvl="0">
              <a:spcBef>
                <a:spcPts val="0"/>
              </a:spcBef>
              <a:buClr>
                <a:schemeClr val="dk1"/>
              </a:buClr>
              <a:buSzPct val="100000"/>
              <a:buFont typeface="Arial"/>
              <a:buNone/>
            </a:pPr>
            <a:r>
              <a:rPr lang="en-US">
                <a:solidFill>
                  <a:schemeClr val="dk1"/>
                </a:solidFill>
              </a:rPr>
              <a:t>Computer engineer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9" name="Shape 529"/>
        <p:cNvGrpSpPr/>
        <p:nvPr/>
      </p:nvGrpSpPr>
      <p:grpSpPr>
        <a:xfrm>
          <a:off x="0" y="0"/>
          <a:ext cx="0" cy="0"/>
          <a:chOff x="0" y="0"/>
          <a:chExt cx="0" cy="0"/>
        </a:xfrm>
      </p:grpSpPr>
      <p:sp>
        <p:nvSpPr>
          <p:cNvPr id="530" name="Shape 53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31" name="Shape 531"/>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A track was built to show an autonomusly vehicle circle around the track while utilizing encoder sensors, proximity sensors, amongst others. </a:t>
            </a:r>
          </a:p>
          <a:p>
            <a:pPr>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5" name="Shape 535"/>
        <p:cNvGrpSpPr/>
        <p:nvPr/>
      </p:nvGrpSpPr>
      <p:grpSpPr>
        <a:xfrm>
          <a:off x="0" y="0"/>
          <a:ext cx="0" cy="0"/>
          <a:chOff x="0" y="0"/>
          <a:chExt cx="0" cy="0"/>
        </a:xfrm>
      </p:grpSpPr>
      <p:sp>
        <p:nvSpPr>
          <p:cNvPr id="536" name="Shape 53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37" name="Shape 53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48" name="Shape 54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4" name="Shape 554"/>
        <p:cNvGrpSpPr/>
        <p:nvPr/>
      </p:nvGrpSpPr>
      <p:grpSpPr>
        <a:xfrm>
          <a:off x="0" y="0"/>
          <a:ext cx="0" cy="0"/>
          <a:chOff x="0" y="0"/>
          <a:chExt cx="0" cy="0"/>
        </a:xfrm>
      </p:grpSpPr>
      <p:sp>
        <p:nvSpPr>
          <p:cNvPr id="555" name="Shape 55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56" name="Shape 55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3" name="Shape 563"/>
        <p:cNvGrpSpPr/>
        <p:nvPr/>
      </p:nvGrpSpPr>
      <p:grpSpPr>
        <a:xfrm>
          <a:off x="0" y="0"/>
          <a:ext cx="0" cy="0"/>
          <a:chOff x="0" y="0"/>
          <a:chExt cx="0" cy="0"/>
        </a:xfrm>
      </p:grpSpPr>
      <p:sp>
        <p:nvSpPr>
          <p:cNvPr id="564" name="Shape 56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65" name="Shape 5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5" name="Shape 575"/>
        <p:cNvGrpSpPr/>
        <p:nvPr/>
      </p:nvGrpSpPr>
      <p:grpSpPr>
        <a:xfrm>
          <a:off x="0" y="0"/>
          <a:ext cx="0" cy="0"/>
          <a:chOff x="0" y="0"/>
          <a:chExt cx="0" cy="0"/>
        </a:xfrm>
      </p:grpSpPr>
      <p:sp>
        <p:nvSpPr>
          <p:cNvPr id="576" name="Shape 57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77" name="Shape 57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4" name="Shape 584"/>
        <p:cNvGrpSpPr/>
        <p:nvPr/>
      </p:nvGrpSpPr>
      <p:grpSpPr>
        <a:xfrm>
          <a:off x="0" y="0"/>
          <a:ext cx="0" cy="0"/>
          <a:chOff x="0" y="0"/>
          <a:chExt cx="0" cy="0"/>
        </a:xfrm>
      </p:grpSpPr>
      <p:sp>
        <p:nvSpPr>
          <p:cNvPr id="585" name="Shape 58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86" name="Shape 58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7" name="Shape 597"/>
        <p:cNvGrpSpPr/>
        <p:nvPr/>
      </p:nvGrpSpPr>
      <p:grpSpPr>
        <a:xfrm>
          <a:off x="0" y="0"/>
          <a:ext cx="0" cy="0"/>
          <a:chOff x="0" y="0"/>
          <a:chExt cx="0" cy="0"/>
        </a:xfrm>
      </p:grpSpPr>
      <p:sp>
        <p:nvSpPr>
          <p:cNvPr id="598" name="Shape 59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99" name="Shape 59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51" name="Shape 2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3" name="Shape 603"/>
        <p:cNvGrpSpPr/>
        <p:nvPr/>
      </p:nvGrpSpPr>
      <p:grpSpPr>
        <a:xfrm>
          <a:off x="0" y="0"/>
          <a:ext cx="0" cy="0"/>
          <a:chOff x="0" y="0"/>
          <a:chExt cx="0" cy="0"/>
        </a:xfrm>
      </p:grpSpPr>
      <p:sp>
        <p:nvSpPr>
          <p:cNvPr id="604" name="Shape 60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05" name="Shape 6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9" name="Shape 609"/>
        <p:cNvGrpSpPr/>
        <p:nvPr/>
      </p:nvGrpSpPr>
      <p:grpSpPr>
        <a:xfrm>
          <a:off x="0" y="0"/>
          <a:ext cx="0" cy="0"/>
          <a:chOff x="0" y="0"/>
          <a:chExt cx="0" cy="0"/>
        </a:xfrm>
      </p:grpSpPr>
      <p:sp>
        <p:nvSpPr>
          <p:cNvPr id="610" name="Shape 61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11" name="Shape 61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RECAP and CONCLUSION… we’re not done yet, and we invite you to make history with 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6" name="Shape 616"/>
        <p:cNvGrpSpPr/>
        <p:nvPr/>
      </p:nvGrpSpPr>
      <p:grpSpPr>
        <a:xfrm>
          <a:off x="0" y="0"/>
          <a:ext cx="0" cy="0"/>
          <a:chOff x="0" y="0"/>
          <a:chExt cx="0" cy="0"/>
        </a:xfrm>
      </p:grpSpPr>
      <p:sp>
        <p:nvSpPr>
          <p:cNvPr id="617" name="Shape 61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18" name="Shape 618"/>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Maker Faire</a:t>
            </a:r>
          </a:p>
          <a:p>
            <a:pPr rtl="0">
              <a:spcBef>
                <a:spcPts val="0"/>
              </a:spcBef>
              <a:buNone/>
            </a:pPr>
            <a:r>
              <a:t/>
            </a:r>
            <a:endParaRPr/>
          </a:p>
          <a:p>
            <a:pPr rtl="0">
              <a:spcBef>
                <a:spcPts val="0"/>
              </a:spcBef>
              <a:buNone/>
            </a:pPr>
            <a:r>
              <a:rPr lang="en-US"/>
              <a:t>get it into San Jose</a:t>
            </a:r>
          </a:p>
          <a:p>
            <a:pPr rtl="0">
              <a:spcBef>
                <a:spcPts val="0"/>
              </a:spcBef>
              <a:buNone/>
            </a:pPr>
            <a:r>
              <a:t/>
            </a:r>
            <a:endParaRPr/>
          </a:p>
          <a:p>
            <a:pPr>
              <a:spcBef>
                <a:spcPts val="0"/>
              </a:spcBef>
              <a:buNone/>
            </a:pPr>
            <a:r>
              <a:rPr lang="en-US"/>
              <a:t>Ask ron and Furman about next steps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24" name="Shape 6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9" name="Shape 629"/>
        <p:cNvGrpSpPr/>
        <p:nvPr/>
      </p:nvGrpSpPr>
      <p:grpSpPr>
        <a:xfrm>
          <a:off x="0" y="0"/>
          <a:ext cx="0" cy="0"/>
          <a:chOff x="0" y="0"/>
          <a:chExt cx="0" cy="0"/>
        </a:xfrm>
      </p:grpSpPr>
      <p:sp>
        <p:nvSpPr>
          <p:cNvPr id="630" name="Shape 63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31" name="Shape 63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6" name="Shape 636"/>
        <p:cNvGrpSpPr/>
        <p:nvPr/>
      </p:nvGrpSpPr>
      <p:grpSpPr>
        <a:xfrm>
          <a:off x="0" y="0"/>
          <a:ext cx="0" cy="0"/>
          <a:chOff x="0" y="0"/>
          <a:chExt cx="0" cy="0"/>
        </a:xfrm>
      </p:grpSpPr>
      <p:sp>
        <p:nvSpPr>
          <p:cNvPr id="637" name="Shape 63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38" name="Shape 63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4" name="Shape 644"/>
        <p:cNvGrpSpPr/>
        <p:nvPr/>
      </p:nvGrpSpPr>
      <p:grpSpPr>
        <a:xfrm>
          <a:off x="0" y="0"/>
          <a:ext cx="0" cy="0"/>
          <a:chOff x="0" y="0"/>
          <a:chExt cx="0" cy="0"/>
        </a:xfrm>
      </p:grpSpPr>
      <p:sp>
        <p:nvSpPr>
          <p:cNvPr id="645" name="Shape 64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46" name="Shape 64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1" name="Shape 651"/>
        <p:cNvGrpSpPr/>
        <p:nvPr/>
      </p:nvGrpSpPr>
      <p:grpSpPr>
        <a:xfrm>
          <a:off x="0" y="0"/>
          <a:ext cx="0" cy="0"/>
          <a:chOff x="0" y="0"/>
          <a:chExt cx="0" cy="0"/>
        </a:xfrm>
      </p:grpSpPr>
      <p:sp>
        <p:nvSpPr>
          <p:cNvPr id="652" name="Shape 65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53" name="Shape 6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30000"/>
              </a:lnSpc>
              <a:spcBef>
                <a:spcPts val="0"/>
              </a:spcBef>
              <a:spcAft>
                <a:spcPts val="600"/>
              </a:spcAft>
              <a:buNone/>
            </a:pPr>
            <a:r>
              <a:rPr lang="en-US">
                <a:solidFill>
                  <a:srgbClr val="252525"/>
                </a:solidFill>
              </a:rPr>
              <a:t>vkm = </a:t>
            </a:r>
            <a:r>
              <a:rPr lang="en-US" sz="1200">
                <a:solidFill>
                  <a:schemeClr val="dk1"/>
                </a:solidFill>
                <a:latin typeface="Georgia"/>
                <a:ea typeface="Georgia"/>
                <a:cs typeface="Georgia"/>
                <a:sym typeface="Georgia"/>
              </a:rPr>
              <a:t>Units of transportation measurement: </a:t>
            </a:r>
            <a:r>
              <a:rPr lang="en-US">
                <a:solidFill>
                  <a:srgbClr val="252525"/>
                </a:solidFill>
              </a:rPr>
              <a:t>describes the </a:t>
            </a:r>
            <a:r>
              <a:rPr lang="en-US">
                <a:solidFill>
                  <a:srgbClr val="0B0080"/>
                </a:solidFill>
                <a:hlinkClick r:id="rId2"/>
              </a:rPr>
              <a:t>unit of measurement</a:t>
            </a:r>
            <a:r>
              <a:rPr lang="en-US">
                <a:solidFill>
                  <a:srgbClr val="252525"/>
                </a:solidFill>
              </a:rPr>
              <a:t> used to measure the quantity and traffic of </a:t>
            </a:r>
            <a:r>
              <a:rPr lang="en-US">
                <a:solidFill>
                  <a:srgbClr val="0B0080"/>
                </a:solidFill>
                <a:hlinkClick r:id="rId3"/>
              </a:rPr>
              <a:t>transportation</a:t>
            </a:r>
            <a:r>
              <a:rPr lang="en-US">
                <a:solidFill>
                  <a:srgbClr val="252525"/>
                </a:solidFill>
              </a:rPr>
              <a:t> used in transportation statistics, planning, and their related fields.</a:t>
            </a:r>
          </a:p>
          <a:p>
            <a:pPr lvl="0" rtl="0">
              <a:lnSpc>
                <a:spcPct val="130000"/>
              </a:lnSpc>
              <a:spcBef>
                <a:spcPts val="0"/>
              </a:spcBef>
              <a:spcAft>
                <a:spcPts val="600"/>
              </a:spcAft>
              <a:buNone/>
            </a:pPr>
            <a:r>
              <a:rPr b="1" lang="en-US">
                <a:solidFill>
                  <a:srgbClr val="252525"/>
                </a:solidFill>
              </a:rPr>
              <a:t>vehicle-kilometre[vkm]</a:t>
            </a:r>
            <a:r>
              <a:rPr lang="en-US">
                <a:solidFill>
                  <a:srgbClr val="252525"/>
                </a:solidFill>
              </a:rPr>
              <a:t> as a measure of traffic flow, determined by multiplying the number of vehicles on a given road or traffic network by the average length of their trips measured in kilometres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8" name="Shape 658"/>
        <p:cNvGrpSpPr/>
        <p:nvPr/>
      </p:nvGrpSpPr>
      <p:grpSpPr>
        <a:xfrm>
          <a:off x="0" y="0"/>
          <a:ext cx="0" cy="0"/>
          <a:chOff x="0" y="0"/>
          <a:chExt cx="0" cy="0"/>
        </a:xfrm>
      </p:grpSpPr>
      <p:sp>
        <p:nvSpPr>
          <p:cNvPr id="659" name="Shape 65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60" name="Shape 66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4" name="Shape 664"/>
        <p:cNvGrpSpPr/>
        <p:nvPr/>
      </p:nvGrpSpPr>
      <p:grpSpPr>
        <a:xfrm>
          <a:off x="0" y="0"/>
          <a:ext cx="0" cy="0"/>
          <a:chOff x="0" y="0"/>
          <a:chExt cx="0" cy="0"/>
        </a:xfrm>
      </p:grpSpPr>
      <p:sp>
        <p:nvSpPr>
          <p:cNvPr id="665" name="Shape 66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66" name="Shape 66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58" name="Shape 2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Bob: Casual talk with examples illustrating the current transportation issues  (1min 30sec)</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3" name="Shape 673"/>
        <p:cNvGrpSpPr/>
        <p:nvPr/>
      </p:nvGrpSpPr>
      <p:grpSpPr>
        <a:xfrm>
          <a:off x="0" y="0"/>
          <a:ext cx="0" cy="0"/>
          <a:chOff x="0" y="0"/>
          <a:chExt cx="0" cy="0"/>
        </a:xfrm>
      </p:grpSpPr>
      <p:sp>
        <p:nvSpPr>
          <p:cNvPr id="674" name="Shape 67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75" name="Shape 67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0" name="Shape 680"/>
        <p:cNvGrpSpPr/>
        <p:nvPr/>
      </p:nvGrpSpPr>
      <p:grpSpPr>
        <a:xfrm>
          <a:off x="0" y="0"/>
          <a:ext cx="0" cy="0"/>
          <a:chOff x="0" y="0"/>
          <a:chExt cx="0" cy="0"/>
        </a:xfrm>
      </p:grpSpPr>
      <p:sp>
        <p:nvSpPr>
          <p:cNvPr id="681" name="Shape 68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82" name="Shape 68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6" name="Shape 686"/>
        <p:cNvGrpSpPr/>
        <p:nvPr/>
      </p:nvGrpSpPr>
      <p:grpSpPr>
        <a:xfrm>
          <a:off x="0" y="0"/>
          <a:ext cx="0" cy="0"/>
          <a:chOff x="0" y="0"/>
          <a:chExt cx="0" cy="0"/>
        </a:xfrm>
      </p:grpSpPr>
      <p:sp>
        <p:nvSpPr>
          <p:cNvPr id="687" name="Shape 68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88" name="Shape 68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3" name="Shape 693"/>
        <p:cNvGrpSpPr/>
        <p:nvPr/>
      </p:nvGrpSpPr>
      <p:grpSpPr>
        <a:xfrm>
          <a:off x="0" y="0"/>
          <a:ext cx="0" cy="0"/>
          <a:chOff x="0" y="0"/>
          <a:chExt cx="0" cy="0"/>
        </a:xfrm>
      </p:grpSpPr>
      <p:sp>
        <p:nvSpPr>
          <p:cNvPr id="694" name="Shape 69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95" name="Shape 69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9" name="Shape 699"/>
        <p:cNvGrpSpPr/>
        <p:nvPr/>
      </p:nvGrpSpPr>
      <p:grpSpPr>
        <a:xfrm>
          <a:off x="0" y="0"/>
          <a:ext cx="0" cy="0"/>
          <a:chOff x="0" y="0"/>
          <a:chExt cx="0" cy="0"/>
        </a:xfrm>
      </p:grpSpPr>
      <p:sp>
        <p:nvSpPr>
          <p:cNvPr id="700" name="Shape 70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701" name="Shape 70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5" name="Shape 705"/>
        <p:cNvGrpSpPr/>
        <p:nvPr/>
      </p:nvGrpSpPr>
      <p:grpSpPr>
        <a:xfrm>
          <a:off x="0" y="0"/>
          <a:ext cx="0" cy="0"/>
          <a:chOff x="0" y="0"/>
          <a:chExt cx="0" cy="0"/>
        </a:xfrm>
      </p:grpSpPr>
      <p:sp>
        <p:nvSpPr>
          <p:cNvPr id="706" name="Shape 70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707" name="Shape 70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0" name="Shape 710"/>
        <p:cNvGrpSpPr/>
        <p:nvPr/>
      </p:nvGrpSpPr>
      <p:grpSpPr>
        <a:xfrm>
          <a:off x="0" y="0"/>
          <a:ext cx="0" cy="0"/>
          <a:chOff x="0" y="0"/>
          <a:chExt cx="0" cy="0"/>
        </a:xfrm>
      </p:grpSpPr>
      <p:sp>
        <p:nvSpPr>
          <p:cNvPr id="711" name="Shape 71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712" name="Shape 71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6" name="Shape 716"/>
        <p:cNvGrpSpPr/>
        <p:nvPr/>
      </p:nvGrpSpPr>
      <p:grpSpPr>
        <a:xfrm>
          <a:off x="0" y="0"/>
          <a:ext cx="0" cy="0"/>
          <a:chOff x="0" y="0"/>
          <a:chExt cx="0" cy="0"/>
        </a:xfrm>
      </p:grpSpPr>
      <p:sp>
        <p:nvSpPr>
          <p:cNvPr id="717" name="Shape 71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718" name="Shape 71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65" name="Shape 2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73" name="Shape 2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79" name="Shape 27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see ron’s slide for bus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0" name="Shape 10"/>
        <p:cNvGrpSpPr/>
        <p:nvPr/>
      </p:nvGrpSpPr>
      <p:grpSpPr>
        <a:xfrm>
          <a:off x="0" y="0"/>
          <a:ext cx="0" cy="0"/>
          <a:chOff x="0" y="0"/>
          <a:chExt cx="0" cy="0"/>
        </a:xfrm>
      </p:grpSpPr>
      <p:sp>
        <p:nvSpPr>
          <p:cNvPr id="11" name="Shape 11"/>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2" name="Shape 12"/>
          <p:cNvSpPr txBox="1"/>
          <p:nvPr>
            <p:ph idx="11" type="ftr"/>
          </p:nvPr>
        </p:nvSpPr>
        <p:spPr>
          <a:xfrm>
            <a:off x="199697" y="6437032"/>
            <a:ext cx="6124902"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 name="Shape 13"/>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
        <p:nvSpPr>
          <p:cNvPr id="14" name="Shape 14"/>
          <p:cNvSpPr/>
          <p:nvPr/>
        </p:nvSpPr>
        <p:spPr>
          <a:xfrm>
            <a:off x="284162" y="444727"/>
            <a:ext cx="8574086" cy="1468437"/>
          </a:xfrm>
          <a:prstGeom prst="rect">
            <a:avLst/>
          </a:prstGeom>
          <a:solidFill>
            <a:srgbClr val="8EB4E4">
              <a:alpha val="84705"/>
            </a:srgbClr>
          </a:solidFill>
          <a:ln>
            <a:noFill/>
          </a:ln>
        </p:spPr>
        <p:txBody>
          <a:bodyPr anchorCtr="0" anchor="b" bIns="365750" lIns="91425" rIns="182875" tIns="45700">
            <a:noAutofit/>
          </a:bodyPr>
          <a:lstStyle/>
          <a:p>
            <a:pPr indent="0" lvl="0" marL="0" marR="0" rtl="0" algn="l">
              <a:spcBef>
                <a:spcPts val="0"/>
              </a:spcBef>
              <a:buClr>
                <a:schemeClr val="dk1"/>
              </a:buClr>
              <a:buFont typeface="Calibri"/>
              <a:buNone/>
            </a:pPr>
            <a:r>
              <a:t/>
            </a:r>
            <a:endParaRPr b="0" baseline="0" i="0" sz="4200" u="none" cap="none" strike="noStrike">
              <a:solidFill>
                <a:schemeClr val="lt1"/>
              </a:solidFill>
              <a:latin typeface="Cantarell"/>
              <a:ea typeface="Cantarell"/>
              <a:cs typeface="Cantarell"/>
              <a:sym typeface="Cantarell"/>
            </a:endParaRPr>
          </a:p>
        </p:txBody>
      </p:sp>
      <p:grpSp>
        <p:nvGrpSpPr>
          <p:cNvPr id="15" name="Shape 15"/>
          <p:cNvGrpSpPr/>
          <p:nvPr/>
        </p:nvGrpSpPr>
        <p:grpSpPr>
          <a:xfrm>
            <a:off x="284162" y="1906542"/>
            <a:ext cx="8576373" cy="137410"/>
            <a:chOff x="284162" y="1759424"/>
            <a:chExt cx="8576373" cy="137410"/>
          </a:xfrm>
        </p:grpSpPr>
        <p:sp>
          <p:nvSpPr>
            <p:cNvPr id="16" name="Shape 16"/>
            <p:cNvSpPr/>
            <p:nvPr/>
          </p:nvSpPr>
          <p:spPr>
            <a:xfrm>
              <a:off x="284162" y="1759424"/>
              <a:ext cx="2743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7" name="Shape 17"/>
            <p:cNvSpPr/>
            <p:nvPr/>
          </p:nvSpPr>
          <p:spPr>
            <a:xfrm>
              <a:off x="3026391" y="1759424"/>
              <a:ext cx="1600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8" name="Shape 18"/>
            <p:cNvSpPr/>
            <p:nvPr/>
          </p:nvSpPr>
          <p:spPr>
            <a:xfrm>
              <a:off x="4626864" y="1759424"/>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19" name="Shape 19"/>
          <p:cNvSpPr txBox="1"/>
          <p:nvPr>
            <p:ph type="ctrTitle"/>
          </p:nvPr>
        </p:nvSpPr>
        <p:spPr>
          <a:xfrm>
            <a:off x="421341" y="449004"/>
            <a:ext cx="6986753" cy="1088135"/>
          </a:xfrm>
          <a:prstGeom prst="rect">
            <a:avLst/>
          </a:prstGeom>
          <a:noFill/>
          <a:ln>
            <a:noFill/>
          </a:ln>
        </p:spPr>
        <p:txBody>
          <a:bodyPr anchorCtr="0" anchor="b" bIns="91425" lIns="91425" rIns="91425" tIns="91425"/>
          <a:lstStyle>
            <a:lvl1pPr indent="0" marL="0" marR="0" rtl="0" algn="l">
              <a:lnSpc>
                <a:spcPct val="109523"/>
              </a:lnSpc>
              <a:spcBef>
                <a:spcPts val="0"/>
              </a:spcBef>
              <a:buClr>
                <a:srgbClr val="031F43"/>
              </a:buClr>
              <a:buSzPct val="100000"/>
              <a:buFont typeface="Cantarell"/>
              <a:buNone/>
              <a:defRPr b="1" sz="6000"/>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20" name="Shape 20"/>
          <p:cNvSpPr txBox="1"/>
          <p:nvPr>
            <p:ph idx="1" type="subTitle"/>
          </p:nvPr>
        </p:nvSpPr>
        <p:spPr>
          <a:xfrm>
            <a:off x="476204" y="1532426"/>
            <a:ext cx="6931890" cy="484631"/>
          </a:xfrm>
          <a:prstGeom prst="rect">
            <a:avLst/>
          </a:prstGeom>
          <a:noFill/>
          <a:ln>
            <a:noFill/>
          </a:ln>
        </p:spPr>
        <p:txBody>
          <a:bodyPr anchorCtr="0" anchor="t" bIns="91425" lIns="91425" rIns="91425" tIns="91425"/>
          <a:lstStyle>
            <a:lvl1pPr indent="0" marL="0" marR="0" rtl="0" algn="l">
              <a:lnSpc>
                <a:spcPct val="100000"/>
              </a:lnSpc>
              <a:spcBef>
                <a:spcPts val="0"/>
              </a:spcBef>
              <a:buClr>
                <a:srgbClr val="A5A5A5"/>
              </a:buClr>
              <a:buSzPct val="100000"/>
              <a:buFont typeface="Arial"/>
              <a:buNone/>
              <a:defRPr sz="3600"/>
            </a:lvl1pPr>
            <a:lvl2pPr indent="0" marL="457200" marR="0" rtl="0" algn="ctr">
              <a:spcBef>
                <a:spcPts val="600"/>
              </a:spcBef>
              <a:buClr>
                <a:srgbClr val="3F3F3F"/>
              </a:buClr>
              <a:buFont typeface="Noto Symbol"/>
              <a:buNone/>
              <a:defRPr/>
            </a:lvl2pPr>
            <a:lvl3pPr indent="0" marL="914400" marR="0" rtl="0" algn="ctr">
              <a:spcBef>
                <a:spcPts val="600"/>
              </a:spcBef>
              <a:buClr>
                <a:srgbClr val="A5A5A5"/>
              </a:buClr>
              <a:buFont typeface="Noto Symbol"/>
              <a:buNone/>
              <a:defRPr/>
            </a:lvl3pPr>
            <a:lvl4pPr indent="0" marL="1371600" marR="0" rtl="0" algn="ctr">
              <a:spcBef>
                <a:spcPts val="600"/>
              </a:spcBef>
              <a:buClr>
                <a:srgbClr val="3F3F3F"/>
              </a:buClr>
              <a:buFont typeface="Noto Symbol"/>
              <a:buNone/>
              <a:defRPr/>
            </a:lvl4pPr>
            <a:lvl5pPr indent="0" marL="1828800" marR="0" rtl="0" algn="ctr">
              <a:spcBef>
                <a:spcPts val="600"/>
              </a:spcBef>
              <a:buClr>
                <a:srgbClr val="A5A5A5"/>
              </a:buClr>
              <a:buFont typeface="Noto Symbol"/>
              <a:buNone/>
              <a:defRPr/>
            </a:lvl5pPr>
            <a:lvl6pPr indent="0" marL="2286000" marR="0" rtl="0" algn="ctr">
              <a:spcBef>
                <a:spcPts val="600"/>
              </a:spcBef>
              <a:buClr>
                <a:srgbClr val="3F3F3F"/>
              </a:buClr>
              <a:buFont typeface="Noto Symbol"/>
              <a:buNone/>
              <a:defRPr/>
            </a:lvl6pPr>
            <a:lvl7pPr indent="0" marL="2743200" marR="0" rtl="0" algn="ctr">
              <a:spcBef>
                <a:spcPts val="600"/>
              </a:spcBef>
              <a:buClr>
                <a:srgbClr val="A5A5A5"/>
              </a:buClr>
              <a:buFont typeface="Noto Symbol"/>
              <a:buNone/>
              <a:defRPr/>
            </a:lvl7pPr>
            <a:lvl8pPr indent="0" marL="3200400" marR="0" rtl="0" algn="ctr">
              <a:spcBef>
                <a:spcPts val="600"/>
              </a:spcBef>
              <a:buClr>
                <a:srgbClr val="3F3F3F"/>
              </a:buClr>
              <a:buFont typeface="Noto Symbol"/>
              <a:buNone/>
              <a:defRPr/>
            </a:lvl8pPr>
            <a:lvl9pPr indent="0" marL="3657600" marR="0" rtl="0" algn="ctr">
              <a:spcBef>
                <a:spcPts val="600"/>
              </a:spcBef>
              <a:buClr>
                <a:srgbClr val="A5A5A5"/>
              </a:buClr>
              <a:buFont typeface="Noto Symbol"/>
              <a:buNone/>
              <a:defRPr/>
            </a:lvl9pPr>
          </a:lstStyle>
          <a:p/>
        </p:txBody>
      </p:sp>
      <p:sp>
        <p:nvSpPr>
          <p:cNvPr id="21" name="Shape 21"/>
          <p:cNvSpPr/>
          <p:nvPr/>
        </p:nvSpPr>
        <p:spPr>
          <a:xfrm>
            <a:off x="284162" y="6227064"/>
            <a:ext cx="8574086" cy="173735"/>
          </a:xfrm>
          <a:prstGeom prst="rect">
            <a:avLst/>
          </a:prstGeom>
          <a:solidFill>
            <a:srgbClr val="262626">
              <a:alpha val="69803"/>
            </a:srgbClr>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pic>
        <p:nvPicPr>
          <p:cNvPr id="22" name="Shape 22"/>
          <p:cNvPicPr preferRelativeResize="0"/>
          <p:nvPr/>
        </p:nvPicPr>
        <p:blipFill rotWithShape="1">
          <a:blip r:embed="rId2">
            <a:alphaModFix/>
          </a:blip>
          <a:srcRect b="0" l="0" r="0" t="0"/>
          <a:stretch/>
        </p:blipFill>
        <p:spPr>
          <a:xfrm>
            <a:off x="7247386" y="527106"/>
            <a:ext cx="1689692" cy="13969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24" name="Shape 124"/>
        <p:cNvGrpSpPr/>
        <p:nvPr/>
      </p:nvGrpSpPr>
      <p:grpSpPr>
        <a:xfrm>
          <a:off x="0" y="0"/>
          <a:ext cx="0" cy="0"/>
          <a:chOff x="0" y="0"/>
          <a:chExt cx="0" cy="0"/>
        </a:xfrm>
      </p:grpSpPr>
      <p:sp>
        <p:nvSpPr>
          <p:cNvPr id="125" name="Shape 125"/>
          <p:cNvSpPr txBox="1"/>
          <p:nvPr>
            <p:ph type="title"/>
          </p:nvPr>
        </p:nvSpPr>
        <p:spPr>
          <a:xfrm>
            <a:off x="268940" y="1298762"/>
            <a:ext cx="4069079" cy="1162049"/>
          </a:xfrm>
          <a:prstGeom prst="rect">
            <a:avLst/>
          </a:prstGeom>
          <a:noFill/>
          <a:ln>
            <a:noFill/>
          </a:ln>
        </p:spPr>
        <p:txBody>
          <a:bodyPr anchorCtr="0" anchor="b" bIns="91425" lIns="91425" rIns="91425" tIns="91425"/>
          <a:lstStyle>
            <a:lvl1pPr rtl="0" algn="ctr">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6" name="Shape 126"/>
          <p:cNvSpPr txBox="1"/>
          <p:nvPr>
            <p:ph idx="1" type="body"/>
          </p:nvPr>
        </p:nvSpPr>
        <p:spPr>
          <a:xfrm>
            <a:off x="4783567" y="914400"/>
            <a:ext cx="4069079" cy="5211763"/>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7" name="Shape 127"/>
          <p:cNvSpPr txBox="1"/>
          <p:nvPr>
            <p:ph idx="2" type="body"/>
          </p:nvPr>
        </p:nvSpPr>
        <p:spPr>
          <a:xfrm>
            <a:off x="268940" y="2456328"/>
            <a:ext cx="4069079" cy="3182472"/>
          </a:xfrm>
          <a:prstGeom prst="rect">
            <a:avLst/>
          </a:prstGeom>
          <a:noFill/>
          <a:ln>
            <a:noFill/>
          </a:ln>
        </p:spPr>
        <p:txBody>
          <a:bodyPr anchorCtr="0" anchor="t" bIns="91425" lIns="91425" rIns="91425" tIns="91425"/>
          <a:lstStyle>
            <a:lvl1pPr indent="0" marL="0" rtl="0" algn="ctr">
              <a:spcBef>
                <a:spcPts val="60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128" name="Shape 128"/>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29" name="Shape 129"/>
          <p:cNvSpPr txBox="1"/>
          <p:nvPr>
            <p:ph idx="11" type="ftr"/>
          </p:nvPr>
        </p:nvSpPr>
        <p:spPr>
          <a:xfrm>
            <a:off x="552995"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0" name="Shape 130"/>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grpSp>
        <p:nvGrpSpPr>
          <p:cNvPr id="131" name="Shape 131"/>
          <p:cNvGrpSpPr/>
          <p:nvPr/>
        </p:nvGrpSpPr>
        <p:grpSpPr>
          <a:xfrm>
            <a:off x="284162" y="452717"/>
            <a:ext cx="8576373" cy="137410"/>
            <a:chOff x="284162" y="1577846"/>
            <a:chExt cx="8576373" cy="137410"/>
          </a:xfrm>
        </p:grpSpPr>
        <p:sp>
          <p:nvSpPr>
            <p:cNvPr id="132" name="Shape 132"/>
            <p:cNvSpPr/>
            <p:nvPr/>
          </p:nvSpPr>
          <p:spPr>
            <a:xfrm>
              <a:off x="284162" y="1577846"/>
              <a:ext cx="1600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3" name="Shape 133"/>
            <p:cNvSpPr/>
            <p:nvPr/>
          </p:nvSpPr>
          <p:spPr>
            <a:xfrm>
              <a:off x="1885174" y="1577846"/>
              <a:ext cx="2743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4" name="Shape 134"/>
            <p:cNvSpPr/>
            <p:nvPr/>
          </p:nvSpPr>
          <p:spPr>
            <a:xfrm>
              <a:off x="4626864" y="1577846"/>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pic>
        <p:nvPicPr>
          <p:cNvPr id="135" name="Shape 135"/>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36" name="Shape 136"/>
        <p:cNvGrpSpPr/>
        <p:nvPr/>
      </p:nvGrpSpPr>
      <p:grpSpPr>
        <a:xfrm>
          <a:off x="0" y="0"/>
          <a:ext cx="0" cy="0"/>
          <a:chOff x="0" y="0"/>
          <a:chExt cx="0" cy="0"/>
        </a:xfrm>
      </p:grpSpPr>
      <p:sp>
        <p:nvSpPr>
          <p:cNvPr id="137" name="Shape 137"/>
          <p:cNvSpPr/>
          <p:nvPr/>
        </p:nvSpPr>
        <p:spPr>
          <a:xfrm>
            <a:off x="284162" y="4801575"/>
            <a:ext cx="8574086" cy="1468437"/>
          </a:xfrm>
          <a:prstGeom prst="rect">
            <a:avLst/>
          </a:prstGeom>
          <a:solidFill>
            <a:srgbClr val="8EB4E4">
              <a:alpha val="84705"/>
            </a:srgbClr>
          </a:solidFill>
          <a:ln>
            <a:noFill/>
          </a:ln>
        </p:spPr>
        <p:txBody>
          <a:bodyPr anchorCtr="0" anchor="b" bIns="365750" lIns="91425" rIns="182875" tIns="45700">
            <a:noAutofit/>
          </a:bodyPr>
          <a:lstStyle/>
          <a:p>
            <a:pPr indent="0" lvl="0" marL="0" marR="0" rtl="0" algn="l">
              <a:spcBef>
                <a:spcPts val="0"/>
              </a:spcBef>
              <a:buClr>
                <a:schemeClr val="dk1"/>
              </a:buClr>
              <a:buFont typeface="Calibri"/>
              <a:buNone/>
            </a:pPr>
            <a:r>
              <a:t/>
            </a:r>
            <a:endParaRPr b="0" baseline="0" i="0" sz="4200" u="none" cap="none" strike="noStrike">
              <a:solidFill>
                <a:schemeClr val="lt1"/>
              </a:solidFill>
              <a:latin typeface="Cantarell"/>
              <a:ea typeface="Cantarell"/>
              <a:cs typeface="Cantarell"/>
              <a:sym typeface="Cantarell"/>
            </a:endParaRPr>
          </a:p>
        </p:txBody>
      </p:sp>
      <p:grpSp>
        <p:nvGrpSpPr>
          <p:cNvPr id="138" name="Shape 138"/>
          <p:cNvGrpSpPr/>
          <p:nvPr/>
        </p:nvGrpSpPr>
        <p:grpSpPr>
          <a:xfrm>
            <a:off x="284162" y="6263388"/>
            <a:ext cx="8576373" cy="137410"/>
            <a:chOff x="284162" y="1759424"/>
            <a:chExt cx="8576373" cy="137410"/>
          </a:xfrm>
        </p:grpSpPr>
        <p:sp>
          <p:nvSpPr>
            <p:cNvPr id="139" name="Shape 139"/>
            <p:cNvSpPr/>
            <p:nvPr/>
          </p:nvSpPr>
          <p:spPr>
            <a:xfrm>
              <a:off x="284162" y="1759424"/>
              <a:ext cx="2743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40" name="Shape 140"/>
            <p:cNvSpPr/>
            <p:nvPr/>
          </p:nvSpPr>
          <p:spPr>
            <a:xfrm>
              <a:off x="3026391" y="1759424"/>
              <a:ext cx="1600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41" name="Shape 141"/>
            <p:cNvSpPr/>
            <p:nvPr/>
          </p:nvSpPr>
          <p:spPr>
            <a:xfrm>
              <a:off x="4626864" y="1759424"/>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142" name="Shape 142"/>
          <p:cNvSpPr txBox="1"/>
          <p:nvPr>
            <p:ph type="title"/>
          </p:nvPr>
        </p:nvSpPr>
        <p:spPr>
          <a:xfrm>
            <a:off x="363070" y="4800600"/>
            <a:ext cx="7712912" cy="566737"/>
          </a:xfrm>
          <a:prstGeom prst="rect">
            <a:avLst/>
          </a:prstGeom>
          <a:noFill/>
          <a:ln>
            <a:noFill/>
          </a:ln>
        </p:spPr>
        <p:txBody>
          <a:bodyPr anchorCtr="0" anchor="b" bIns="91425" lIns="91425" rIns="91425" tIns="91425"/>
          <a:lstStyle>
            <a:lvl1pPr rtl="0" algn="l">
              <a:spcBef>
                <a:spcPts val="0"/>
              </a:spcBef>
              <a:buClr>
                <a:srgbClr val="031F43"/>
              </a:buClr>
              <a:buFont typeface="Cantarel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43" name="Shape 143"/>
          <p:cNvSpPr/>
          <p:nvPr>
            <p:ph idx="2" type="pic"/>
          </p:nvPr>
        </p:nvSpPr>
        <p:spPr>
          <a:xfrm>
            <a:off x="284162" y="457199"/>
            <a:ext cx="8577072" cy="4352543"/>
          </a:xfrm>
          <a:prstGeom prst="rect">
            <a:avLst/>
          </a:prstGeom>
          <a:noFill/>
          <a:ln>
            <a:noFill/>
          </a:ln>
        </p:spPr>
      </p:sp>
      <p:sp>
        <p:nvSpPr>
          <p:cNvPr id="144" name="Shape 144"/>
          <p:cNvSpPr txBox="1"/>
          <p:nvPr>
            <p:ph idx="1" type="body"/>
          </p:nvPr>
        </p:nvSpPr>
        <p:spPr>
          <a:xfrm>
            <a:off x="419100" y="5367337"/>
            <a:ext cx="7656882" cy="804861"/>
          </a:xfrm>
          <a:prstGeom prst="rect">
            <a:avLst/>
          </a:prstGeom>
          <a:noFill/>
          <a:ln>
            <a:noFill/>
          </a:ln>
        </p:spPr>
        <p:txBody>
          <a:bodyPr anchorCtr="0" anchor="t" bIns="91425" lIns="91425" rIns="91425" tIns="91425"/>
          <a:lstStyle>
            <a:lvl1pPr indent="0" marL="0" rtl="0">
              <a:spcBef>
                <a:spcPts val="0"/>
              </a:spcBef>
              <a:buClr>
                <a:srgbClr val="031F43"/>
              </a:buClr>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145" name="Shape 145"/>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46" name="Shape 146"/>
          <p:cNvSpPr txBox="1"/>
          <p:nvPr>
            <p:ph idx="11" type="ftr"/>
          </p:nvPr>
        </p:nvSpPr>
        <p:spPr>
          <a:xfrm>
            <a:off x="552997" y="6437032"/>
            <a:ext cx="5771602"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47" name="Shape 147"/>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pic>
        <p:nvPicPr>
          <p:cNvPr id="148" name="Shape 148"/>
          <p:cNvPicPr preferRelativeResize="0"/>
          <p:nvPr/>
        </p:nvPicPr>
        <p:blipFill rotWithShape="1">
          <a:blip r:embed="rId2">
            <a:alphaModFix/>
          </a:blip>
          <a:srcRect b="0" l="0" r="0" t="0"/>
          <a:stretch/>
        </p:blipFill>
        <p:spPr>
          <a:xfrm>
            <a:off x="8072997" y="4800600"/>
            <a:ext cx="785252" cy="649223"/>
          </a:xfrm>
          <a:prstGeom prst="rect">
            <a:avLst/>
          </a:prstGeom>
          <a:noFill/>
          <a:ln>
            <a:noFill/>
          </a:ln>
        </p:spPr>
      </p:pic>
      <p:pic>
        <p:nvPicPr>
          <p:cNvPr id="149" name="Shape 149"/>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Alt.">
    <p:spTree>
      <p:nvGrpSpPr>
        <p:cNvPr id="150" name="Shape 150"/>
        <p:cNvGrpSpPr/>
        <p:nvPr/>
      </p:nvGrpSpPr>
      <p:grpSpPr>
        <a:xfrm>
          <a:off x="0" y="0"/>
          <a:ext cx="0" cy="0"/>
          <a:chOff x="0" y="0"/>
          <a:chExt cx="0" cy="0"/>
        </a:xfrm>
      </p:grpSpPr>
      <p:grpSp>
        <p:nvGrpSpPr>
          <p:cNvPr id="151" name="Shape 151"/>
          <p:cNvGrpSpPr/>
          <p:nvPr/>
        </p:nvGrpSpPr>
        <p:grpSpPr>
          <a:xfrm>
            <a:off x="284162" y="4280647"/>
            <a:ext cx="8576373" cy="137410"/>
            <a:chOff x="284162" y="1759424"/>
            <a:chExt cx="8576373" cy="137410"/>
          </a:xfrm>
        </p:grpSpPr>
        <p:sp>
          <p:nvSpPr>
            <p:cNvPr id="152" name="Shape 152"/>
            <p:cNvSpPr/>
            <p:nvPr/>
          </p:nvSpPr>
          <p:spPr>
            <a:xfrm>
              <a:off x="284162" y="1759424"/>
              <a:ext cx="2743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3" name="Shape 153"/>
            <p:cNvSpPr/>
            <p:nvPr/>
          </p:nvSpPr>
          <p:spPr>
            <a:xfrm>
              <a:off x="3026391" y="1759424"/>
              <a:ext cx="1600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4" name="Shape 154"/>
            <p:cNvSpPr/>
            <p:nvPr/>
          </p:nvSpPr>
          <p:spPr>
            <a:xfrm>
              <a:off x="4626864" y="1759424"/>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155" name="Shape 155"/>
          <p:cNvSpPr txBox="1"/>
          <p:nvPr>
            <p:ph type="title"/>
          </p:nvPr>
        </p:nvSpPr>
        <p:spPr>
          <a:xfrm>
            <a:off x="363070" y="4778189"/>
            <a:ext cx="8360241" cy="566737"/>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6" name="Shape 156"/>
          <p:cNvSpPr/>
          <p:nvPr>
            <p:ph idx="2" type="pic"/>
          </p:nvPr>
        </p:nvSpPr>
        <p:spPr>
          <a:xfrm>
            <a:off x="284162" y="457200"/>
            <a:ext cx="8577072" cy="3822191"/>
          </a:xfrm>
          <a:prstGeom prst="rect">
            <a:avLst/>
          </a:prstGeom>
          <a:noFill/>
          <a:ln>
            <a:noFill/>
          </a:ln>
        </p:spPr>
      </p:sp>
      <p:sp>
        <p:nvSpPr>
          <p:cNvPr id="157" name="Shape 157"/>
          <p:cNvSpPr txBox="1"/>
          <p:nvPr>
            <p:ph idx="1" type="body"/>
          </p:nvPr>
        </p:nvSpPr>
        <p:spPr>
          <a:xfrm>
            <a:off x="419099" y="5344926"/>
            <a:ext cx="8304212" cy="804861"/>
          </a:xfrm>
          <a:prstGeom prst="rect">
            <a:avLst/>
          </a:prstGeom>
          <a:noFill/>
          <a:ln>
            <a:noFill/>
          </a:ln>
        </p:spPr>
        <p:txBody>
          <a:bodyPr anchorCtr="0" anchor="t" bIns="91425" lIns="91425" rIns="91425" tIns="91425"/>
          <a:lstStyle>
            <a:lvl1pPr indent="0" marL="0" rtl="0">
              <a:spcBef>
                <a:spcPts val="0"/>
              </a:spcBef>
              <a:buClr>
                <a:srgbClr val="262626"/>
              </a:buClr>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158" name="Shape 158"/>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59" name="Shape 159"/>
          <p:cNvSpPr txBox="1"/>
          <p:nvPr>
            <p:ph idx="11" type="ftr"/>
          </p:nvPr>
        </p:nvSpPr>
        <p:spPr>
          <a:xfrm>
            <a:off x="552997"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60" name="Shape 160"/>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pic>
        <p:nvPicPr>
          <p:cNvPr id="161" name="Shape 161"/>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Picture, and Caption">
    <p:spTree>
      <p:nvGrpSpPr>
        <p:cNvPr id="162" name="Shape 162"/>
        <p:cNvGrpSpPr/>
        <p:nvPr/>
      </p:nvGrpSpPr>
      <p:grpSpPr>
        <a:xfrm>
          <a:off x="0" y="0"/>
          <a:ext cx="0" cy="0"/>
          <a:chOff x="0" y="0"/>
          <a:chExt cx="0" cy="0"/>
        </a:xfrm>
      </p:grpSpPr>
      <p:sp>
        <p:nvSpPr>
          <p:cNvPr id="163" name="Shape 163"/>
          <p:cNvSpPr txBox="1"/>
          <p:nvPr>
            <p:ph idx="1" type="body"/>
          </p:nvPr>
        </p:nvSpPr>
        <p:spPr>
          <a:xfrm>
            <a:off x="3657600" y="914400"/>
            <a:ext cx="5195046" cy="5211763"/>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4" name="Shape 164"/>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65" name="Shape 165"/>
          <p:cNvSpPr txBox="1"/>
          <p:nvPr>
            <p:ph idx="11" type="ftr"/>
          </p:nvPr>
        </p:nvSpPr>
        <p:spPr>
          <a:xfrm>
            <a:off x="552997"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66" name="Shape 166"/>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
        <p:nvSpPr>
          <p:cNvPr id="167" name="Shape 167"/>
          <p:cNvSpPr/>
          <p:nvPr/>
        </p:nvSpPr>
        <p:spPr>
          <a:xfrm>
            <a:off x="284162" y="4267200"/>
            <a:ext cx="2743199" cy="2120153"/>
          </a:xfrm>
          <a:prstGeom prst="rect">
            <a:avLst/>
          </a:prstGeom>
          <a:solidFill>
            <a:srgbClr val="8EB4E4">
              <a:alpha val="84705"/>
            </a:srgbClr>
          </a:solidFill>
          <a:ln>
            <a:noFill/>
          </a:ln>
        </p:spPr>
        <p:txBody>
          <a:bodyPr anchorCtr="0" anchor="b" bIns="365750" lIns="91425" rIns="182875" tIns="45700">
            <a:noAutofit/>
          </a:bodyPr>
          <a:lstStyle/>
          <a:p>
            <a:pPr indent="0" lvl="0" marL="0" marR="0" rtl="0" algn="l">
              <a:spcBef>
                <a:spcPts val="0"/>
              </a:spcBef>
              <a:buClr>
                <a:schemeClr val="dk1"/>
              </a:buClr>
              <a:buFont typeface="Calibri"/>
              <a:buNone/>
            </a:pPr>
            <a:r>
              <a:t/>
            </a:r>
            <a:endParaRPr b="0" baseline="0" i="0" sz="4200" u="none" cap="none" strike="noStrike">
              <a:solidFill>
                <a:schemeClr val="lt1"/>
              </a:solidFill>
              <a:latin typeface="Cantarell"/>
              <a:ea typeface="Cantarell"/>
              <a:cs typeface="Cantarell"/>
              <a:sym typeface="Cantarell"/>
            </a:endParaRPr>
          </a:p>
        </p:txBody>
      </p:sp>
      <p:sp>
        <p:nvSpPr>
          <p:cNvPr id="168" name="Shape 168"/>
          <p:cNvSpPr txBox="1"/>
          <p:nvPr>
            <p:ph idx="2" type="body"/>
          </p:nvPr>
        </p:nvSpPr>
        <p:spPr>
          <a:xfrm>
            <a:off x="419100" y="4953001"/>
            <a:ext cx="2472016" cy="1246093"/>
          </a:xfrm>
          <a:prstGeom prst="rect">
            <a:avLst/>
          </a:prstGeom>
          <a:noFill/>
          <a:ln>
            <a:noFill/>
          </a:ln>
        </p:spPr>
        <p:txBody>
          <a:bodyPr anchorCtr="0" anchor="t" bIns="91425" lIns="91425" rIns="91425" tIns="91425"/>
          <a:lstStyle>
            <a:lvl1pPr indent="0" marL="0" rtl="0" algn="l">
              <a:spcBef>
                <a:spcPts val="0"/>
              </a:spcBef>
              <a:buClr>
                <a:srgbClr val="031F43"/>
              </a:buClr>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169" name="Shape 169"/>
          <p:cNvSpPr txBox="1"/>
          <p:nvPr>
            <p:ph type="title"/>
          </p:nvPr>
        </p:nvSpPr>
        <p:spPr>
          <a:xfrm>
            <a:off x="410764" y="4419600"/>
            <a:ext cx="2475394" cy="510987"/>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70" name="Shape 170"/>
          <p:cNvSpPr/>
          <p:nvPr>
            <p:ph idx="3" type="pic"/>
          </p:nvPr>
        </p:nvSpPr>
        <p:spPr>
          <a:xfrm>
            <a:off x="284163" y="594360"/>
            <a:ext cx="2743199" cy="3675888"/>
          </a:xfrm>
          <a:prstGeom prst="rect">
            <a:avLst/>
          </a:prstGeom>
          <a:noFill/>
          <a:ln>
            <a:noFill/>
          </a:ln>
        </p:spPr>
      </p:sp>
      <p:grpSp>
        <p:nvGrpSpPr>
          <p:cNvPr id="171" name="Shape 171"/>
          <p:cNvGrpSpPr/>
          <p:nvPr/>
        </p:nvGrpSpPr>
        <p:grpSpPr>
          <a:xfrm>
            <a:off x="284162" y="461682"/>
            <a:ext cx="8576373" cy="137410"/>
            <a:chOff x="284162" y="1759424"/>
            <a:chExt cx="8576373" cy="137410"/>
          </a:xfrm>
        </p:grpSpPr>
        <p:sp>
          <p:nvSpPr>
            <p:cNvPr id="172" name="Shape 172"/>
            <p:cNvSpPr/>
            <p:nvPr/>
          </p:nvSpPr>
          <p:spPr>
            <a:xfrm>
              <a:off x="284162" y="1759424"/>
              <a:ext cx="2743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73" name="Shape 173"/>
            <p:cNvSpPr/>
            <p:nvPr/>
          </p:nvSpPr>
          <p:spPr>
            <a:xfrm>
              <a:off x="3026391" y="1759424"/>
              <a:ext cx="1600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74" name="Shape 174"/>
            <p:cNvSpPr/>
            <p:nvPr/>
          </p:nvSpPr>
          <p:spPr>
            <a:xfrm>
              <a:off x="4626864" y="1759424"/>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pic>
        <p:nvPicPr>
          <p:cNvPr id="175" name="Shape 175"/>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3 Pictures with Caption">
    <p:spTree>
      <p:nvGrpSpPr>
        <p:cNvPr id="176" name="Shape 176"/>
        <p:cNvGrpSpPr/>
        <p:nvPr/>
      </p:nvGrpSpPr>
      <p:grpSpPr>
        <a:xfrm>
          <a:off x="0" y="0"/>
          <a:ext cx="0" cy="0"/>
          <a:chOff x="0" y="0"/>
          <a:chExt cx="0" cy="0"/>
        </a:xfrm>
      </p:grpSpPr>
      <p:sp>
        <p:nvSpPr>
          <p:cNvPr id="177" name="Shape 177"/>
          <p:cNvSpPr/>
          <p:nvPr/>
        </p:nvSpPr>
        <p:spPr>
          <a:xfrm>
            <a:off x="3021013" y="4801575"/>
            <a:ext cx="5837237" cy="1468437"/>
          </a:xfrm>
          <a:prstGeom prst="rect">
            <a:avLst/>
          </a:prstGeom>
          <a:solidFill>
            <a:srgbClr val="8EB4E4">
              <a:alpha val="84705"/>
            </a:srgbClr>
          </a:solidFill>
          <a:ln>
            <a:noFill/>
          </a:ln>
        </p:spPr>
        <p:txBody>
          <a:bodyPr anchorCtr="0" anchor="b" bIns="365750" lIns="91425" rIns="182875" tIns="45700">
            <a:noAutofit/>
          </a:bodyPr>
          <a:lstStyle/>
          <a:p>
            <a:pPr indent="0" lvl="0" marL="0" marR="0" rtl="0" algn="l">
              <a:spcBef>
                <a:spcPts val="0"/>
              </a:spcBef>
              <a:buClr>
                <a:schemeClr val="dk1"/>
              </a:buClr>
              <a:buFont typeface="Calibri"/>
              <a:buNone/>
            </a:pPr>
            <a:r>
              <a:t/>
            </a:r>
            <a:endParaRPr b="0" baseline="0" i="0" sz="4200" u="none" cap="none" strike="noStrike">
              <a:solidFill>
                <a:schemeClr val="lt1"/>
              </a:solidFill>
              <a:latin typeface="Cantarell"/>
              <a:ea typeface="Cantarell"/>
              <a:cs typeface="Cantarell"/>
              <a:sym typeface="Cantarell"/>
            </a:endParaRPr>
          </a:p>
        </p:txBody>
      </p:sp>
      <p:grpSp>
        <p:nvGrpSpPr>
          <p:cNvPr id="178" name="Shape 178"/>
          <p:cNvGrpSpPr/>
          <p:nvPr/>
        </p:nvGrpSpPr>
        <p:grpSpPr>
          <a:xfrm>
            <a:off x="284162" y="6263388"/>
            <a:ext cx="8576373" cy="137410"/>
            <a:chOff x="284162" y="1759424"/>
            <a:chExt cx="8576373" cy="137410"/>
          </a:xfrm>
        </p:grpSpPr>
        <p:sp>
          <p:nvSpPr>
            <p:cNvPr id="179" name="Shape 179"/>
            <p:cNvSpPr/>
            <p:nvPr/>
          </p:nvSpPr>
          <p:spPr>
            <a:xfrm>
              <a:off x="284162" y="1759424"/>
              <a:ext cx="2743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80" name="Shape 180"/>
            <p:cNvSpPr/>
            <p:nvPr/>
          </p:nvSpPr>
          <p:spPr>
            <a:xfrm>
              <a:off x="3026391" y="1759424"/>
              <a:ext cx="1600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81" name="Shape 181"/>
            <p:cNvSpPr/>
            <p:nvPr/>
          </p:nvSpPr>
          <p:spPr>
            <a:xfrm>
              <a:off x="4626864" y="1759424"/>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182" name="Shape 182"/>
          <p:cNvSpPr txBox="1"/>
          <p:nvPr>
            <p:ph type="title"/>
          </p:nvPr>
        </p:nvSpPr>
        <p:spPr>
          <a:xfrm>
            <a:off x="3031660" y="4800600"/>
            <a:ext cx="5691651" cy="566737"/>
          </a:xfrm>
          <a:prstGeom prst="rect">
            <a:avLst/>
          </a:prstGeom>
          <a:noFill/>
          <a:ln>
            <a:noFill/>
          </a:ln>
        </p:spPr>
        <p:txBody>
          <a:bodyPr anchorCtr="0" anchor="b" bIns="91425" lIns="91425" rIns="91425" tIns="91425"/>
          <a:lstStyle>
            <a:lvl1pPr rtl="0" algn="l">
              <a:spcBef>
                <a:spcPts val="0"/>
              </a:spcBef>
              <a:buClr>
                <a:srgbClr val="031F43"/>
              </a:buClr>
              <a:buFont typeface="Cantarel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83" name="Shape 183"/>
          <p:cNvSpPr/>
          <p:nvPr>
            <p:ph idx="2" type="pic"/>
          </p:nvPr>
        </p:nvSpPr>
        <p:spPr>
          <a:xfrm>
            <a:off x="3021014" y="457199"/>
            <a:ext cx="5833871" cy="4352543"/>
          </a:xfrm>
          <a:prstGeom prst="rect">
            <a:avLst/>
          </a:prstGeom>
          <a:noFill/>
          <a:ln>
            <a:noFill/>
          </a:ln>
        </p:spPr>
      </p:sp>
      <p:sp>
        <p:nvSpPr>
          <p:cNvPr id="184" name="Shape 184"/>
          <p:cNvSpPr txBox="1"/>
          <p:nvPr>
            <p:ph idx="1" type="body"/>
          </p:nvPr>
        </p:nvSpPr>
        <p:spPr>
          <a:xfrm>
            <a:off x="3069805" y="5367337"/>
            <a:ext cx="5653506" cy="804861"/>
          </a:xfrm>
          <a:prstGeom prst="rect">
            <a:avLst/>
          </a:prstGeom>
          <a:noFill/>
          <a:ln>
            <a:noFill/>
          </a:ln>
        </p:spPr>
        <p:txBody>
          <a:bodyPr anchorCtr="0" anchor="t" bIns="91425" lIns="91425" rIns="91425" tIns="91425"/>
          <a:lstStyle>
            <a:lvl1pPr indent="0" marL="0" rtl="0">
              <a:spcBef>
                <a:spcPts val="0"/>
              </a:spcBef>
              <a:buClr>
                <a:srgbClr val="031F43"/>
              </a:buClr>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185" name="Shape 185"/>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86" name="Shape 186"/>
          <p:cNvSpPr txBox="1"/>
          <p:nvPr>
            <p:ph idx="11" type="ftr"/>
          </p:nvPr>
        </p:nvSpPr>
        <p:spPr>
          <a:xfrm>
            <a:off x="552997"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87" name="Shape 187"/>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
        <p:nvSpPr>
          <p:cNvPr id="188" name="Shape 188"/>
          <p:cNvSpPr/>
          <p:nvPr>
            <p:ph idx="3" type="pic"/>
          </p:nvPr>
        </p:nvSpPr>
        <p:spPr>
          <a:xfrm>
            <a:off x="284163" y="457200"/>
            <a:ext cx="2736850" cy="2907791"/>
          </a:xfrm>
          <a:prstGeom prst="rect">
            <a:avLst/>
          </a:prstGeom>
          <a:noFill/>
          <a:ln>
            <a:noFill/>
          </a:ln>
        </p:spPr>
      </p:sp>
      <p:sp>
        <p:nvSpPr>
          <p:cNvPr id="189" name="Shape 189"/>
          <p:cNvSpPr/>
          <p:nvPr>
            <p:ph idx="4" type="pic"/>
          </p:nvPr>
        </p:nvSpPr>
        <p:spPr>
          <a:xfrm>
            <a:off x="284163" y="3364992"/>
            <a:ext cx="2736850" cy="2898648"/>
          </a:xfrm>
          <a:prstGeom prst="rect">
            <a:avLst/>
          </a:prstGeom>
          <a:noFill/>
          <a:ln>
            <a:noFill/>
          </a:ln>
        </p:spPr>
      </p:sp>
      <p:pic>
        <p:nvPicPr>
          <p:cNvPr id="190" name="Shape 190"/>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91" name="Shape 191"/>
        <p:cNvGrpSpPr/>
        <p:nvPr/>
      </p:nvGrpSpPr>
      <p:grpSpPr>
        <a:xfrm>
          <a:off x="0" y="0"/>
          <a:ext cx="0" cy="0"/>
          <a:chOff x="0" y="0"/>
          <a:chExt cx="0" cy="0"/>
        </a:xfrm>
      </p:grpSpPr>
      <p:sp>
        <p:nvSpPr>
          <p:cNvPr id="192" name="Shape 192"/>
          <p:cNvSpPr/>
          <p:nvPr/>
        </p:nvSpPr>
        <p:spPr>
          <a:xfrm>
            <a:off x="284162" y="455772"/>
            <a:ext cx="8574086" cy="1133949"/>
          </a:xfrm>
          <a:prstGeom prst="rect">
            <a:avLst/>
          </a:prstGeom>
          <a:solidFill>
            <a:srgbClr val="262626">
              <a:alpha val="69803"/>
            </a:srgbClr>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nvGrpSpPr>
          <p:cNvPr id="193" name="Shape 193"/>
          <p:cNvGrpSpPr/>
          <p:nvPr/>
        </p:nvGrpSpPr>
        <p:grpSpPr>
          <a:xfrm>
            <a:off x="284162" y="1577846"/>
            <a:ext cx="8576373" cy="137410"/>
            <a:chOff x="284162" y="1577846"/>
            <a:chExt cx="8576373" cy="137410"/>
          </a:xfrm>
        </p:grpSpPr>
        <p:sp>
          <p:nvSpPr>
            <p:cNvPr id="194" name="Shape 194"/>
            <p:cNvSpPr/>
            <p:nvPr/>
          </p:nvSpPr>
          <p:spPr>
            <a:xfrm>
              <a:off x="284162" y="1577846"/>
              <a:ext cx="1600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95" name="Shape 195"/>
            <p:cNvSpPr/>
            <p:nvPr/>
          </p:nvSpPr>
          <p:spPr>
            <a:xfrm>
              <a:off x="1885174" y="1577846"/>
              <a:ext cx="2743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96" name="Shape 196"/>
            <p:cNvSpPr/>
            <p:nvPr/>
          </p:nvSpPr>
          <p:spPr>
            <a:xfrm>
              <a:off x="4626864" y="1577846"/>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197" name="Shape 197"/>
          <p:cNvSpPr txBox="1"/>
          <p:nvPr>
            <p:ph type="title"/>
          </p:nvPr>
        </p:nvSpPr>
        <p:spPr>
          <a:xfrm>
            <a:off x="284162" y="630381"/>
            <a:ext cx="8574086" cy="967839"/>
          </a:xfrm>
          <a:prstGeom prst="rect">
            <a:avLst/>
          </a:prstGeom>
          <a:solidFill>
            <a:srgbClr val="8EB4E4">
              <a:alpha val="69803"/>
            </a:srgbClr>
          </a:solidFill>
          <a:ln>
            <a:noFill/>
          </a:ln>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98" name="Shape 198"/>
          <p:cNvSpPr txBox="1"/>
          <p:nvPr>
            <p:ph idx="1" type="body"/>
          </p:nvPr>
        </p:nvSpPr>
        <p:spPr>
          <a:xfrm rot="5400000">
            <a:off x="2564606" y="-146843"/>
            <a:ext cx="4013200" cy="8574086"/>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99" name="Shape 199"/>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00" name="Shape 200"/>
          <p:cNvSpPr txBox="1"/>
          <p:nvPr>
            <p:ph idx="11" type="ftr"/>
          </p:nvPr>
        </p:nvSpPr>
        <p:spPr>
          <a:xfrm>
            <a:off x="199697" y="6437032"/>
            <a:ext cx="6124902"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01" name="Shape 201"/>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202" name="Shape 202"/>
        <p:cNvGrpSpPr/>
        <p:nvPr/>
      </p:nvGrpSpPr>
      <p:grpSpPr>
        <a:xfrm>
          <a:off x="0" y="0"/>
          <a:ext cx="0" cy="0"/>
          <a:chOff x="0" y="0"/>
          <a:chExt cx="0" cy="0"/>
        </a:xfrm>
      </p:grpSpPr>
      <p:sp>
        <p:nvSpPr>
          <p:cNvPr id="203" name="Shape 203"/>
          <p:cNvSpPr/>
          <p:nvPr/>
        </p:nvSpPr>
        <p:spPr>
          <a:xfrm rot="5400000">
            <a:off x="5313882" y="2857534"/>
            <a:ext cx="5934614" cy="1133949"/>
          </a:xfrm>
          <a:prstGeom prst="rect">
            <a:avLst/>
          </a:prstGeom>
          <a:solidFill>
            <a:srgbClr val="262626">
              <a:alpha val="69803"/>
            </a:srgbClr>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204" name="Shape 204"/>
          <p:cNvSpPr txBox="1"/>
          <p:nvPr>
            <p:ph type="title"/>
          </p:nvPr>
        </p:nvSpPr>
        <p:spPr>
          <a:xfrm rot="5400000">
            <a:off x="5219068" y="2949130"/>
            <a:ext cx="5921375" cy="969263"/>
          </a:xfrm>
          <a:prstGeom prst="rect">
            <a:avLst/>
          </a:prstGeom>
          <a:solidFill>
            <a:srgbClr val="8EB4E4">
              <a:alpha val="69803"/>
            </a:srgbClr>
          </a:solidFill>
          <a:ln>
            <a:noFill/>
          </a:ln>
        </p:spPr>
        <p:txBody>
          <a:bodyPr anchorCtr="0" anchor="ctr"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05" name="Shape 205"/>
          <p:cNvSpPr txBox="1"/>
          <p:nvPr>
            <p:ph idx="1" type="body"/>
          </p:nvPr>
        </p:nvSpPr>
        <p:spPr>
          <a:xfrm rot="5400000">
            <a:off x="564356" y="177006"/>
            <a:ext cx="5937249" cy="6497637"/>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lgn="l">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06" name="Shape 206"/>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07" name="Shape 207"/>
          <p:cNvSpPr txBox="1"/>
          <p:nvPr>
            <p:ph idx="11" type="ftr"/>
          </p:nvPr>
        </p:nvSpPr>
        <p:spPr>
          <a:xfrm>
            <a:off x="199697" y="6437032"/>
            <a:ext cx="6124902"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08" name="Shape 208"/>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grpSp>
        <p:nvGrpSpPr>
          <p:cNvPr id="209" name="Shape 209"/>
          <p:cNvGrpSpPr/>
          <p:nvPr/>
        </p:nvGrpSpPr>
        <p:grpSpPr>
          <a:xfrm rot="5400000">
            <a:off x="4658724" y="3355722"/>
            <a:ext cx="5934455" cy="137410"/>
            <a:chOff x="284162" y="1577846"/>
            <a:chExt cx="8576373" cy="137410"/>
          </a:xfrm>
        </p:grpSpPr>
        <p:sp>
          <p:nvSpPr>
            <p:cNvPr id="210" name="Shape 210"/>
            <p:cNvSpPr/>
            <p:nvPr/>
          </p:nvSpPr>
          <p:spPr>
            <a:xfrm>
              <a:off x="284162" y="1577846"/>
              <a:ext cx="1600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211" name="Shape 211"/>
            <p:cNvSpPr/>
            <p:nvPr/>
          </p:nvSpPr>
          <p:spPr>
            <a:xfrm>
              <a:off x="1885174" y="1577846"/>
              <a:ext cx="2743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212" name="Shape 212"/>
            <p:cNvSpPr/>
            <p:nvPr/>
          </p:nvSpPr>
          <p:spPr>
            <a:xfrm>
              <a:off x="4626864" y="1577846"/>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3" name="Shape 23"/>
        <p:cNvGrpSpPr/>
        <p:nvPr/>
      </p:nvGrpSpPr>
      <p:grpSpPr>
        <a:xfrm>
          <a:off x="0" y="0"/>
          <a:ext cx="0" cy="0"/>
          <a:chOff x="0" y="0"/>
          <a:chExt cx="0" cy="0"/>
        </a:xfrm>
      </p:grpSpPr>
      <p:sp>
        <p:nvSpPr>
          <p:cNvPr id="24" name="Shape 24"/>
          <p:cNvSpPr/>
          <p:nvPr/>
        </p:nvSpPr>
        <p:spPr>
          <a:xfrm>
            <a:off x="284162" y="455772"/>
            <a:ext cx="8574086" cy="1133949"/>
          </a:xfrm>
          <a:prstGeom prst="rect">
            <a:avLst/>
          </a:prstGeom>
          <a:solidFill>
            <a:srgbClr val="262626">
              <a:alpha val="69803"/>
            </a:srgbClr>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nvGrpSpPr>
          <p:cNvPr id="25" name="Shape 25"/>
          <p:cNvGrpSpPr/>
          <p:nvPr/>
        </p:nvGrpSpPr>
        <p:grpSpPr>
          <a:xfrm>
            <a:off x="284162" y="1577846"/>
            <a:ext cx="8576373" cy="137410"/>
            <a:chOff x="284162" y="1577846"/>
            <a:chExt cx="8576373" cy="137410"/>
          </a:xfrm>
        </p:grpSpPr>
        <p:sp>
          <p:nvSpPr>
            <p:cNvPr id="26" name="Shape 26"/>
            <p:cNvSpPr/>
            <p:nvPr/>
          </p:nvSpPr>
          <p:spPr>
            <a:xfrm>
              <a:off x="284162" y="1577846"/>
              <a:ext cx="1600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27" name="Shape 27"/>
            <p:cNvSpPr/>
            <p:nvPr/>
          </p:nvSpPr>
          <p:spPr>
            <a:xfrm>
              <a:off x="1885174" y="1577846"/>
              <a:ext cx="2743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28" name="Shape 28"/>
            <p:cNvSpPr/>
            <p:nvPr/>
          </p:nvSpPr>
          <p:spPr>
            <a:xfrm>
              <a:off x="4626864" y="1577846"/>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29" name="Shape 29"/>
          <p:cNvSpPr txBox="1"/>
          <p:nvPr>
            <p:ph type="title"/>
          </p:nvPr>
        </p:nvSpPr>
        <p:spPr>
          <a:xfrm>
            <a:off x="284162" y="630381"/>
            <a:ext cx="8574086" cy="967839"/>
          </a:xfrm>
          <a:prstGeom prst="rect">
            <a:avLst/>
          </a:prstGeom>
          <a:solidFill>
            <a:srgbClr val="8EB4E4">
              <a:alpha val="69803"/>
            </a:srgbClr>
          </a:solidFill>
          <a:ln>
            <a:noFill/>
          </a:ln>
        </p:spPr>
        <p:txBody>
          <a:bodyPr anchorCtr="0" anchor="ctr" bIns="91425" lIns="91425" rIns="91425" tIns="91425"/>
          <a:lstStyle>
            <a:lvl1pPr rtl="0" algn="l">
              <a:spcBef>
                <a:spcPts val="0"/>
              </a:spcBef>
              <a:buSzPct val="100000"/>
              <a:defRPr sz="36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0" name="Shape 30"/>
          <p:cNvSpPr txBox="1"/>
          <p:nvPr>
            <p:ph idx="1" type="body"/>
          </p:nvPr>
        </p:nvSpPr>
        <p:spPr>
          <a:xfrm>
            <a:off x="1781502" y="2133600"/>
            <a:ext cx="7076746" cy="3992562"/>
          </a:xfrm>
          <a:prstGeom prst="rect">
            <a:avLst/>
          </a:prstGeom>
          <a:noFill/>
          <a:ln>
            <a:noFill/>
          </a:ln>
        </p:spPr>
        <p:txBody>
          <a:bodyPr anchorCtr="0" anchor="t" bIns="91425" lIns="91425" rIns="91425" tIns="91425"/>
          <a:lstStyle>
            <a:lvl1pPr rtl="0">
              <a:spcBef>
                <a:spcPts val="0"/>
              </a:spcBef>
              <a:buSzPct val="100000"/>
              <a:defRPr sz="2400"/>
            </a:lvl1pPr>
            <a:lvl2pPr rtl="0">
              <a:spcBef>
                <a:spcPts val="0"/>
              </a:spcBef>
              <a:buSzPct val="100000"/>
              <a:defRPr sz="2400"/>
            </a:lvl2pPr>
            <a:lvl3pPr rtl="0">
              <a:spcBef>
                <a:spcPts val="0"/>
              </a:spcBef>
              <a:buSzPct val="100000"/>
              <a:defRPr sz="2400"/>
            </a:lvl3pPr>
            <a:lvl4pPr rtl="0">
              <a:spcBef>
                <a:spcPts val="0"/>
              </a:spcBef>
              <a:buSzPct val="100000"/>
              <a:defRPr sz="2400"/>
            </a:lvl4pPr>
            <a:lvl5pPr rtl="0">
              <a:spcBef>
                <a:spcPts val="0"/>
              </a:spcBef>
              <a:buSzPct val="100000"/>
              <a:defRPr sz="2400"/>
            </a:lvl5pPr>
            <a:lvl6pPr rtl="0">
              <a:spcBef>
                <a:spcPts val="0"/>
              </a:spcBef>
              <a:buSzPct val="100000"/>
              <a:defRPr sz="2400"/>
            </a:lvl6pPr>
            <a:lvl7pPr rtl="0">
              <a:spcBef>
                <a:spcPts val="0"/>
              </a:spcBef>
              <a:buSzPct val="100000"/>
              <a:defRPr sz="2400"/>
            </a:lvl7pPr>
            <a:lvl8pPr rtl="0">
              <a:spcBef>
                <a:spcPts val="0"/>
              </a:spcBef>
              <a:buSzPct val="100000"/>
              <a:defRPr sz="2400"/>
            </a:lvl8pPr>
            <a:lvl9pPr rtl="0">
              <a:spcBef>
                <a:spcPts val="0"/>
              </a:spcBef>
              <a:buSzPct val="100000"/>
              <a:defRPr sz="2400"/>
            </a:lvl9pPr>
          </a:lstStyle>
          <a:p/>
        </p:txBody>
      </p:sp>
      <p:sp>
        <p:nvSpPr>
          <p:cNvPr id="31" name="Shape 31"/>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2" name="Shape 32"/>
          <p:cNvSpPr txBox="1"/>
          <p:nvPr>
            <p:ph idx="11" type="ftr"/>
          </p:nvPr>
        </p:nvSpPr>
        <p:spPr>
          <a:xfrm>
            <a:off x="552997"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3" name="Shape 33"/>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pic>
        <p:nvPicPr>
          <p:cNvPr id="34" name="Shape 34"/>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with Picture">
    <p:spTree>
      <p:nvGrpSpPr>
        <p:cNvPr id="35" name="Shape 35"/>
        <p:cNvGrpSpPr/>
        <p:nvPr/>
      </p:nvGrpSpPr>
      <p:grpSpPr>
        <a:xfrm>
          <a:off x="0" y="0"/>
          <a:ext cx="0" cy="0"/>
          <a:chOff x="0" y="0"/>
          <a:chExt cx="0" cy="0"/>
        </a:xfrm>
      </p:grpSpPr>
      <p:sp>
        <p:nvSpPr>
          <p:cNvPr id="36" name="Shape 36"/>
          <p:cNvSpPr/>
          <p:nvPr/>
        </p:nvSpPr>
        <p:spPr>
          <a:xfrm>
            <a:off x="284162" y="444727"/>
            <a:ext cx="8574086" cy="1468437"/>
          </a:xfrm>
          <a:prstGeom prst="rect">
            <a:avLst/>
          </a:prstGeom>
          <a:solidFill>
            <a:srgbClr val="8EB4E4">
              <a:alpha val="84705"/>
            </a:srgbClr>
          </a:solidFill>
          <a:ln>
            <a:noFill/>
          </a:ln>
        </p:spPr>
        <p:txBody>
          <a:bodyPr anchorCtr="0" anchor="b" bIns="365750" lIns="91425" rIns="182875" tIns="45700">
            <a:noAutofit/>
          </a:bodyPr>
          <a:lstStyle/>
          <a:p>
            <a:pPr indent="0" lvl="0" marL="0" marR="0" rtl="0" algn="l">
              <a:spcBef>
                <a:spcPts val="0"/>
              </a:spcBef>
              <a:buClr>
                <a:schemeClr val="dk1"/>
              </a:buClr>
              <a:buFont typeface="Calibri"/>
              <a:buNone/>
            </a:pPr>
            <a:r>
              <a:t/>
            </a:r>
            <a:endParaRPr b="0" baseline="0" i="0" sz="4200" u="none" cap="none" strike="noStrike">
              <a:solidFill>
                <a:schemeClr val="lt1"/>
              </a:solidFill>
              <a:latin typeface="Cantarell"/>
              <a:ea typeface="Cantarell"/>
              <a:cs typeface="Cantarell"/>
              <a:sym typeface="Cantarell"/>
            </a:endParaRPr>
          </a:p>
        </p:txBody>
      </p:sp>
      <p:sp>
        <p:nvSpPr>
          <p:cNvPr id="37" name="Shape 37"/>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8" name="Shape 38"/>
          <p:cNvSpPr txBox="1"/>
          <p:nvPr>
            <p:ph idx="11" type="ftr"/>
          </p:nvPr>
        </p:nvSpPr>
        <p:spPr>
          <a:xfrm>
            <a:off x="472420" y="6437032"/>
            <a:ext cx="585217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9" name="Shape 39"/>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
        <p:nvSpPr>
          <p:cNvPr id="40" name="Shape 40"/>
          <p:cNvSpPr/>
          <p:nvPr>
            <p:ph idx="2" type="pic"/>
          </p:nvPr>
        </p:nvSpPr>
        <p:spPr>
          <a:xfrm>
            <a:off x="284162" y="2017058"/>
            <a:ext cx="8574086" cy="4377390"/>
          </a:xfrm>
          <a:prstGeom prst="rect">
            <a:avLst/>
          </a:prstGeom>
          <a:noFill/>
          <a:ln>
            <a:noFill/>
          </a:ln>
        </p:spPr>
      </p:sp>
      <p:sp>
        <p:nvSpPr>
          <p:cNvPr id="41" name="Shape 41"/>
          <p:cNvSpPr txBox="1"/>
          <p:nvPr>
            <p:ph idx="1" type="subTitle"/>
          </p:nvPr>
        </p:nvSpPr>
        <p:spPr>
          <a:xfrm>
            <a:off x="472420" y="1532965"/>
            <a:ext cx="7754284" cy="484093"/>
          </a:xfrm>
          <a:prstGeom prst="rect">
            <a:avLst/>
          </a:prstGeom>
          <a:noFill/>
          <a:ln>
            <a:noFill/>
          </a:ln>
        </p:spPr>
        <p:txBody>
          <a:bodyPr anchorCtr="0" anchor="t" bIns="91425" lIns="91425" rIns="91425" tIns="91425"/>
          <a:lstStyle>
            <a:lvl1pPr indent="0" marL="0" marR="0" rtl="0" algn="l">
              <a:lnSpc>
                <a:spcPct val="100000"/>
              </a:lnSpc>
              <a:spcBef>
                <a:spcPts val="0"/>
              </a:spcBef>
              <a:buClr>
                <a:srgbClr val="A5A5A5"/>
              </a:buClr>
              <a:buFont typeface="Noto Symbol"/>
              <a:buNone/>
              <a:defRPr/>
            </a:lvl1pPr>
            <a:lvl2pPr indent="0" marL="457200" marR="0" rtl="0" algn="ctr">
              <a:spcBef>
                <a:spcPts val="600"/>
              </a:spcBef>
              <a:buClr>
                <a:srgbClr val="3F3F3F"/>
              </a:buClr>
              <a:buFont typeface="Noto Symbol"/>
              <a:buNone/>
              <a:defRPr/>
            </a:lvl2pPr>
            <a:lvl3pPr indent="0" marL="914400" marR="0" rtl="0" algn="ctr">
              <a:spcBef>
                <a:spcPts val="600"/>
              </a:spcBef>
              <a:buClr>
                <a:srgbClr val="A5A5A5"/>
              </a:buClr>
              <a:buFont typeface="Noto Symbol"/>
              <a:buNone/>
              <a:defRPr/>
            </a:lvl3pPr>
            <a:lvl4pPr indent="0" marL="1371600" marR="0" rtl="0" algn="ctr">
              <a:spcBef>
                <a:spcPts val="600"/>
              </a:spcBef>
              <a:buClr>
                <a:srgbClr val="3F3F3F"/>
              </a:buClr>
              <a:buFont typeface="Noto Symbol"/>
              <a:buNone/>
              <a:defRPr/>
            </a:lvl4pPr>
            <a:lvl5pPr indent="0" marL="1828800" marR="0" rtl="0" algn="ctr">
              <a:spcBef>
                <a:spcPts val="600"/>
              </a:spcBef>
              <a:buClr>
                <a:srgbClr val="A5A5A5"/>
              </a:buClr>
              <a:buFont typeface="Noto Symbol"/>
              <a:buNone/>
              <a:defRPr/>
            </a:lvl5pPr>
            <a:lvl6pPr indent="0" marL="2286000" marR="0" rtl="0" algn="ctr">
              <a:spcBef>
                <a:spcPts val="600"/>
              </a:spcBef>
              <a:buClr>
                <a:srgbClr val="3F3F3F"/>
              </a:buClr>
              <a:buFont typeface="Noto Symbol"/>
              <a:buNone/>
              <a:defRPr/>
            </a:lvl6pPr>
            <a:lvl7pPr indent="0" marL="2743200" marR="0" rtl="0" algn="ctr">
              <a:spcBef>
                <a:spcPts val="600"/>
              </a:spcBef>
              <a:buClr>
                <a:srgbClr val="A5A5A5"/>
              </a:buClr>
              <a:buFont typeface="Noto Symbol"/>
              <a:buNone/>
              <a:defRPr/>
            </a:lvl7pPr>
            <a:lvl8pPr indent="0" marL="3200400" marR="0" rtl="0" algn="ctr">
              <a:spcBef>
                <a:spcPts val="600"/>
              </a:spcBef>
              <a:buClr>
                <a:srgbClr val="3F3F3F"/>
              </a:buClr>
              <a:buFont typeface="Noto Symbol"/>
              <a:buNone/>
              <a:defRPr/>
            </a:lvl8pPr>
            <a:lvl9pPr indent="0" marL="3657600" marR="0" rtl="0" algn="ctr">
              <a:spcBef>
                <a:spcPts val="600"/>
              </a:spcBef>
              <a:buClr>
                <a:srgbClr val="A5A5A5"/>
              </a:buClr>
              <a:buFont typeface="Noto Symbol"/>
              <a:buNone/>
              <a:defRPr/>
            </a:lvl9pPr>
          </a:lstStyle>
          <a:p/>
        </p:txBody>
      </p:sp>
      <p:grpSp>
        <p:nvGrpSpPr>
          <p:cNvPr id="42" name="Shape 42"/>
          <p:cNvGrpSpPr/>
          <p:nvPr/>
        </p:nvGrpSpPr>
        <p:grpSpPr>
          <a:xfrm>
            <a:off x="284162" y="1906542"/>
            <a:ext cx="8576373" cy="137410"/>
            <a:chOff x="284162" y="1759424"/>
            <a:chExt cx="8576373" cy="137410"/>
          </a:xfrm>
        </p:grpSpPr>
        <p:sp>
          <p:nvSpPr>
            <p:cNvPr id="43" name="Shape 43"/>
            <p:cNvSpPr/>
            <p:nvPr/>
          </p:nvSpPr>
          <p:spPr>
            <a:xfrm>
              <a:off x="284162" y="1759424"/>
              <a:ext cx="2743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44" name="Shape 44"/>
            <p:cNvSpPr/>
            <p:nvPr/>
          </p:nvSpPr>
          <p:spPr>
            <a:xfrm>
              <a:off x="3026391" y="1759424"/>
              <a:ext cx="1600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45" name="Shape 45"/>
            <p:cNvSpPr/>
            <p:nvPr/>
          </p:nvSpPr>
          <p:spPr>
            <a:xfrm>
              <a:off x="4626864" y="1759424"/>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46" name="Shape 46"/>
          <p:cNvSpPr txBox="1"/>
          <p:nvPr>
            <p:ph type="ctrTitle"/>
          </p:nvPr>
        </p:nvSpPr>
        <p:spPr>
          <a:xfrm>
            <a:off x="418633" y="444727"/>
            <a:ext cx="7810966" cy="1088237"/>
          </a:xfrm>
          <a:prstGeom prst="rect">
            <a:avLst/>
          </a:prstGeom>
          <a:noFill/>
          <a:ln>
            <a:noFill/>
          </a:ln>
        </p:spPr>
        <p:txBody>
          <a:bodyPr anchorCtr="0" anchor="b" bIns="91425" lIns="91425" rIns="91425" tIns="91425"/>
          <a:lstStyle>
            <a:lvl1pPr indent="0" marL="0" marR="0" rtl="0" algn="l">
              <a:lnSpc>
                <a:spcPct val="109523"/>
              </a:lnSpc>
              <a:spcBef>
                <a:spcPts val="0"/>
              </a:spcBef>
              <a:buClr>
                <a:srgbClr val="031F43"/>
              </a:buClr>
              <a:buSzPct val="100000"/>
              <a:buFont typeface="Cantarell"/>
              <a:buNone/>
              <a:defRPr sz="3600"/>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pic>
        <p:nvPicPr>
          <p:cNvPr id="47" name="Shape 47"/>
          <p:cNvPicPr preferRelativeResize="0"/>
          <p:nvPr/>
        </p:nvPicPr>
        <p:blipFill rotWithShape="1">
          <a:blip r:embed="rId2">
            <a:alphaModFix/>
          </a:blip>
          <a:srcRect b="0" l="0" r="0" t="0"/>
          <a:stretch/>
        </p:blipFill>
        <p:spPr>
          <a:xfrm>
            <a:off x="8143284" y="444727"/>
            <a:ext cx="785252" cy="649223"/>
          </a:xfrm>
          <a:prstGeom prst="rect">
            <a:avLst/>
          </a:prstGeom>
          <a:noFill/>
          <a:ln>
            <a:noFill/>
          </a:ln>
        </p:spPr>
      </p:pic>
      <p:pic>
        <p:nvPicPr>
          <p:cNvPr id="48" name="Shape 48"/>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49" name="Shape 49"/>
        <p:cNvGrpSpPr/>
        <p:nvPr/>
      </p:nvGrpSpPr>
      <p:grpSpPr>
        <a:xfrm>
          <a:off x="0" y="0"/>
          <a:ext cx="0" cy="0"/>
          <a:chOff x="0" y="0"/>
          <a:chExt cx="0" cy="0"/>
        </a:xfrm>
      </p:grpSpPr>
      <p:sp>
        <p:nvSpPr>
          <p:cNvPr id="50" name="Shape 50"/>
          <p:cNvSpPr/>
          <p:nvPr/>
        </p:nvSpPr>
        <p:spPr>
          <a:xfrm>
            <a:off x="284162" y="4801575"/>
            <a:ext cx="8574086" cy="1468437"/>
          </a:xfrm>
          <a:prstGeom prst="rect">
            <a:avLst/>
          </a:prstGeom>
          <a:solidFill>
            <a:srgbClr val="8EB4E4">
              <a:alpha val="84705"/>
            </a:srgbClr>
          </a:solidFill>
          <a:ln>
            <a:noFill/>
          </a:ln>
        </p:spPr>
        <p:txBody>
          <a:bodyPr anchorCtr="0" anchor="b" bIns="365750" lIns="91425" rIns="182875" tIns="45700">
            <a:noAutofit/>
          </a:bodyPr>
          <a:lstStyle/>
          <a:p>
            <a:pPr indent="0" lvl="0" marL="0" marR="0" rtl="0" algn="l">
              <a:spcBef>
                <a:spcPts val="0"/>
              </a:spcBef>
              <a:buClr>
                <a:schemeClr val="dk1"/>
              </a:buClr>
              <a:buFont typeface="Calibri"/>
              <a:buNone/>
            </a:pPr>
            <a:r>
              <a:t/>
            </a:r>
            <a:endParaRPr b="0" baseline="0" i="0" sz="4200" u="none" cap="none" strike="noStrike">
              <a:solidFill>
                <a:schemeClr val="lt1"/>
              </a:solidFill>
              <a:latin typeface="Cantarell"/>
              <a:ea typeface="Cantarell"/>
              <a:cs typeface="Cantarell"/>
              <a:sym typeface="Cantarell"/>
            </a:endParaRPr>
          </a:p>
        </p:txBody>
      </p:sp>
      <p:grpSp>
        <p:nvGrpSpPr>
          <p:cNvPr id="51" name="Shape 51"/>
          <p:cNvGrpSpPr/>
          <p:nvPr/>
        </p:nvGrpSpPr>
        <p:grpSpPr>
          <a:xfrm>
            <a:off x="284162" y="6263388"/>
            <a:ext cx="8576373" cy="137410"/>
            <a:chOff x="284162" y="1759424"/>
            <a:chExt cx="8576373" cy="137410"/>
          </a:xfrm>
        </p:grpSpPr>
        <p:sp>
          <p:nvSpPr>
            <p:cNvPr id="52" name="Shape 52"/>
            <p:cNvSpPr/>
            <p:nvPr/>
          </p:nvSpPr>
          <p:spPr>
            <a:xfrm>
              <a:off x="284162" y="1759424"/>
              <a:ext cx="2743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53" name="Shape 53"/>
            <p:cNvSpPr/>
            <p:nvPr/>
          </p:nvSpPr>
          <p:spPr>
            <a:xfrm>
              <a:off x="3026391" y="1759424"/>
              <a:ext cx="1600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54" name="Shape 54"/>
            <p:cNvSpPr/>
            <p:nvPr/>
          </p:nvSpPr>
          <p:spPr>
            <a:xfrm>
              <a:off x="4626864" y="1759424"/>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55" name="Shape 55"/>
          <p:cNvSpPr txBox="1"/>
          <p:nvPr>
            <p:ph type="title"/>
          </p:nvPr>
        </p:nvSpPr>
        <p:spPr>
          <a:xfrm>
            <a:off x="429768" y="4814125"/>
            <a:ext cx="7772400" cy="1051560"/>
          </a:xfrm>
          <a:prstGeom prst="rect">
            <a:avLst/>
          </a:prstGeom>
          <a:noFill/>
          <a:ln>
            <a:noFill/>
          </a:ln>
        </p:spPr>
        <p:txBody>
          <a:bodyPr anchorCtr="0" anchor="b" bIns="91425" lIns="91425" rIns="91425" tIns="91425"/>
          <a:lstStyle>
            <a:lvl1pPr rtl="0" algn="l">
              <a:spcBef>
                <a:spcPts val="0"/>
              </a:spcBef>
              <a:buClr>
                <a:srgbClr val="031F43"/>
              </a:buClr>
              <a:buFont typeface="Cantarel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6" name="Shape 56"/>
          <p:cNvSpPr txBox="1"/>
          <p:nvPr>
            <p:ph idx="1" type="body"/>
          </p:nvPr>
        </p:nvSpPr>
        <p:spPr>
          <a:xfrm>
            <a:off x="475487" y="5861303"/>
            <a:ext cx="7735824" cy="402336"/>
          </a:xfrm>
          <a:prstGeom prst="rect">
            <a:avLst/>
          </a:prstGeom>
          <a:noFill/>
          <a:ln>
            <a:noFill/>
          </a:ln>
        </p:spPr>
        <p:txBody>
          <a:bodyPr anchorCtr="0" anchor="t" bIns="91425" lIns="91425" rIns="91425" tIns="91425"/>
          <a:lstStyle>
            <a:lvl1pPr indent="0" marL="0" rtl="0">
              <a:spcBef>
                <a:spcPts val="0"/>
              </a:spcBef>
              <a:buClr>
                <a:srgbClr val="031F43"/>
              </a:buClr>
              <a:buFont typeface="Calibri"/>
              <a:buNone/>
              <a:defRPr/>
            </a:lvl1pPr>
            <a:lvl2pPr indent="0" marL="457200" rtl="0">
              <a:spcBef>
                <a:spcPts val="0"/>
              </a:spcBef>
              <a:buClr>
                <a:srgbClr val="888888"/>
              </a:buClr>
              <a:buFont typeface="Calibri"/>
              <a:buNone/>
              <a:defRPr/>
            </a:lvl2pPr>
            <a:lvl3pPr indent="0" marL="914400" rtl="0">
              <a:spcBef>
                <a:spcPts val="0"/>
              </a:spcBef>
              <a:buClr>
                <a:srgbClr val="888888"/>
              </a:buClr>
              <a:buFont typeface="Calibri"/>
              <a:buNone/>
              <a:defRPr/>
            </a:lvl3pPr>
            <a:lvl4pPr indent="0" marL="1371600" rtl="0">
              <a:spcBef>
                <a:spcPts val="0"/>
              </a:spcBef>
              <a:buClr>
                <a:srgbClr val="888888"/>
              </a:buClr>
              <a:buFont typeface="Calibri"/>
              <a:buNone/>
              <a:defRPr/>
            </a:lvl4pPr>
            <a:lvl5pPr indent="0" marL="1828800" rtl="0">
              <a:spcBef>
                <a:spcPts val="0"/>
              </a:spcBef>
              <a:buClr>
                <a:srgbClr val="888888"/>
              </a:buClr>
              <a:buFont typeface="Calibri"/>
              <a:buNone/>
              <a:defRPr/>
            </a:lvl5pPr>
            <a:lvl6pPr indent="0" marL="2286000" rtl="0">
              <a:spcBef>
                <a:spcPts val="0"/>
              </a:spcBef>
              <a:buClr>
                <a:srgbClr val="888888"/>
              </a:buClr>
              <a:buFont typeface="Calibri"/>
              <a:buNone/>
              <a:defRPr/>
            </a:lvl6pPr>
            <a:lvl7pPr indent="0" marL="2743200" rtl="0">
              <a:spcBef>
                <a:spcPts val="0"/>
              </a:spcBef>
              <a:buClr>
                <a:srgbClr val="888888"/>
              </a:buClr>
              <a:buFont typeface="Calibri"/>
              <a:buNone/>
              <a:defRPr/>
            </a:lvl7pPr>
            <a:lvl8pPr indent="0" marL="3200400" rtl="0">
              <a:spcBef>
                <a:spcPts val="0"/>
              </a:spcBef>
              <a:buClr>
                <a:srgbClr val="888888"/>
              </a:buClr>
              <a:buFont typeface="Calibri"/>
              <a:buNone/>
              <a:defRPr/>
            </a:lvl8pPr>
            <a:lvl9pPr indent="0" marL="3657600" rtl="0">
              <a:spcBef>
                <a:spcPts val="0"/>
              </a:spcBef>
              <a:buClr>
                <a:srgbClr val="888888"/>
              </a:buClr>
              <a:buFont typeface="Calibri"/>
              <a:buNone/>
              <a:defRPr/>
            </a:lvl9pPr>
          </a:lstStyle>
          <a:p/>
        </p:txBody>
      </p:sp>
      <p:sp>
        <p:nvSpPr>
          <p:cNvPr id="57" name="Shape 57"/>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8" name="Shape 58"/>
          <p:cNvSpPr txBox="1"/>
          <p:nvPr>
            <p:ph idx="11" type="ftr"/>
          </p:nvPr>
        </p:nvSpPr>
        <p:spPr>
          <a:xfrm>
            <a:off x="552995"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9" name="Shape 59"/>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pic>
        <p:nvPicPr>
          <p:cNvPr id="60" name="Shape 60"/>
          <p:cNvPicPr preferRelativeResize="0"/>
          <p:nvPr/>
        </p:nvPicPr>
        <p:blipFill rotWithShape="1">
          <a:blip r:embed="rId2">
            <a:alphaModFix/>
          </a:blip>
          <a:srcRect b="0" l="0" r="0" t="0"/>
          <a:stretch/>
        </p:blipFill>
        <p:spPr>
          <a:xfrm>
            <a:off x="8131189" y="4801575"/>
            <a:ext cx="785252" cy="649223"/>
          </a:xfrm>
          <a:prstGeom prst="rect">
            <a:avLst/>
          </a:prstGeom>
          <a:noFill/>
          <a:ln>
            <a:noFill/>
          </a:ln>
        </p:spPr>
      </p:pic>
      <p:pic>
        <p:nvPicPr>
          <p:cNvPr id="61" name="Shape 61"/>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with Picture">
    <p:spTree>
      <p:nvGrpSpPr>
        <p:cNvPr id="62" name="Shape 62"/>
        <p:cNvGrpSpPr/>
        <p:nvPr/>
      </p:nvGrpSpPr>
      <p:grpSpPr>
        <a:xfrm>
          <a:off x="0" y="0"/>
          <a:ext cx="0" cy="0"/>
          <a:chOff x="0" y="0"/>
          <a:chExt cx="0" cy="0"/>
        </a:xfrm>
      </p:grpSpPr>
      <p:sp>
        <p:nvSpPr>
          <p:cNvPr id="63" name="Shape 63"/>
          <p:cNvSpPr/>
          <p:nvPr>
            <p:ph idx="2" type="pic"/>
          </p:nvPr>
        </p:nvSpPr>
        <p:spPr>
          <a:xfrm>
            <a:off x="284162" y="443754"/>
            <a:ext cx="8574086" cy="4370293"/>
          </a:xfrm>
          <a:prstGeom prst="rect">
            <a:avLst/>
          </a:prstGeom>
          <a:noFill/>
          <a:ln>
            <a:noFill/>
          </a:ln>
        </p:spPr>
      </p:sp>
      <p:sp>
        <p:nvSpPr>
          <p:cNvPr id="64" name="Shape 64"/>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5" name="Shape 65"/>
          <p:cNvSpPr txBox="1"/>
          <p:nvPr>
            <p:ph idx="11" type="ftr"/>
          </p:nvPr>
        </p:nvSpPr>
        <p:spPr>
          <a:xfrm>
            <a:off x="552995"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6" name="Shape 66"/>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
        <p:nvSpPr>
          <p:cNvPr id="67" name="Shape 67"/>
          <p:cNvSpPr/>
          <p:nvPr/>
        </p:nvSpPr>
        <p:spPr>
          <a:xfrm>
            <a:off x="284162" y="4801575"/>
            <a:ext cx="8574086" cy="1468437"/>
          </a:xfrm>
          <a:prstGeom prst="rect">
            <a:avLst/>
          </a:prstGeom>
          <a:solidFill>
            <a:srgbClr val="8EB4E4">
              <a:alpha val="84705"/>
            </a:srgbClr>
          </a:solidFill>
          <a:ln>
            <a:noFill/>
          </a:ln>
        </p:spPr>
        <p:txBody>
          <a:bodyPr anchorCtr="0" anchor="b" bIns="365750" lIns="91425" rIns="182875" tIns="45700">
            <a:noAutofit/>
          </a:bodyPr>
          <a:lstStyle/>
          <a:p>
            <a:pPr indent="0" lvl="0" marL="0" marR="0" rtl="0" algn="l">
              <a:spcBef>
                <a:spcPts val="0"/>
              </a:spcBef>
              <a:buClr>
                <a:schemeClr val="dk1"/>
              </a:buClr>
              <a:buFont typeface="Calibri"/>
              <a:buNone/>
            </a:pPr>
            <a:r>
              <a:t/>
            </a:r>
            <a:endParaRPr b="0" baseline="0" i="0" sz="4200" u="none" cap="none" strike="noStrike">
              <a:solidFill>
                <a:schemeClr val="lt1"/>
              </a:solidFill>
              <a:latin typeface="Cantarell"/>
              <a:ea typeface="Cantarell"/>
              <a:cs typeface="Cantarell"/>
              <a:sym typeface="Cantarell"/>
            </a:endParaRPr>
          </a:p>
        </p:txBody>
      </p:sp>
      <p:grpSp>
        <p:nvGrpSpPr>
          <p:cNvPr id="68" name="Shape 68"/>
          <p:cNvGrpSpPr/>
          <p:nvPr/>
        </p:nvGrpSpPr>
        <p:grpSpPr>
          <a:xfrm>
            <a:off x="284162" y="6263388"/>
            <a:ext cx="8576373" cy="137410"/>
            <a:chOff x="284162" y="1759424"/>
            <a:chExt cx="8576373" cy="137410"/>
          </a:xfrm>
        </p:grpSpPr>
        <p:sp>
          <p:nvSpPr>
            <p:cNvPr id="69" name="Shape 69"/>
            <p:cNvSpPr/>
            <p:nvPr/>
          </p:nvSpPr>
          <p:spPr>
            <a:xfrm>
              <a:off x="284162" y="1759424"/>
              <a:ext cx="2743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70" name="Shape 70"/>
            <p:cNvSpPr/>
            <p:nvPr/>
          </p:nvSpPr>
          <p:spPr>
            <a:xfrm>
              <a:off x="3026391" y="1759424"/>
              <a:ext cx="1600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71" name="Shape 71"/>
            <p:cNvSpPr/>
            <p:nvPr/>
          </p:nvSpPr>
          <p:spPr>
            <a:xfrm>
              <a:off x="4626864" y="1759424"/>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72" name="Shape 72"/>
          <p:cNvSpPr txBox="1"/>
          <p:nvPr>
            <p:ph type="title"/>
          </p:nvPr>
        </p:nvSpPr>
        <p:spPr>
          <a:xfrm>
            <a:off x="430306" y="4814046"/>
            <a:ext cx="7772400" cy="1048871"/>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3" name="Shape 73"/>
          <p:cNvSpPr txBox="1"/>
          <p:nvPr>
            <p:ph idx="1" type="body"/>
          </p:nvPr>
        </p:nvSpPr>
        <p:spPr>
          <a:xfrm>
            <a:off x="470647" y="5862917"/>
            <a:ext cx="7732059" cy="403412"/>
          </a:xfrm>
          <a:prstGeom prst="rect">
            <a:avLst/>
          </a:prstGeom>
          <a:noFill/>
          <a:ln>
            <a:noFill/>
          </a:ln>
        </p:spPr>
        <p:txBody>
          <a:bodyPr anchorCtr="0" anchor="t" bIns="91425" lIns="91425" rIns="91425" tIns="91425"/>
          <a:lstStyle>
            <a:lvl1pPr indent="0" marL="0" rtl="0">
              <a:spcBef>
                <a:spcPts val="0"/>
              </a:spcBef>
              <a:buClr>
                <a:srgbClr val="031F43"/>
              </a:buClr>
              <a:buFont typeface="Calibri"/>
              <a:buNone/>
              <a:defRPr/>
            </a:lvl1pPr>
            <a:lvl2pPr indent="0" marL="457200" rtl="0">
              <a:spcBef>
                <a:spcPts val="0"/>
              </a:spcBef>
              <a:buClr>
                <a:srgbClr val="888888"/>
              </a:buClr>
              <a:buFont typeface="Calibri"/>
              <a:buNone/>
              <a:defRPr/>
            </a:lvl2pPr>
            <a:lvl3pPr indent="0" marL="914400" rtl="0">
              <a:spcBef>
                <a:spcPts val="0"/>
              </a:spcBef>
              <a:buClr>
                <a:srgbClr val="888888"/>
              </a:buClr>
              <a:buFont typeface="Calibri"/>
              <a:buNone/>
              <a:defRPr/>
            </a:lvl3pPr>
            <a:lvl4pPr indent="0" marL="1371600" rtl="0">
              <a:spcBef>
                <a:spcPts val="0"/>
              </a:spcBef>
              <a:buClr>
                <a:srgbClr val="888888"/>
              </a:buClr>
              <a:buFont typeface="Calibri"/>
              <a:buNone/>
              <a:defRPr/>
            </a:lvl4pPr>
            <a:lvl5pPr indent="0" marL="1828800" rtl="0">
              <a:spcBef>
                <a:spcPts val="0"/>
              </a:spcBef>
              <a:buClr>
                <a:srgbClr val="888888"/>
              </a:buClr>
              <a:buFont typeface="Calibri"/>
              <a:buNone/>
              <a:defRPr/>
            </a:lvl5pPr>
            <a:lvl6pPr indent="0" marL="2286000" rtl="0">
              <a:spcBef>
                <a:spcPts val="0"/>
              </a:spcBef>
              <a:buClr>
                <a:srgbClr val="888888"/>
              </a:buClr>
              <a:buFont typeface="Calibri"/>
              <a:buNone/>
              <a:defRPr/>
            </a:lvl6pPr>
            <a:lvl7pPr indent="0" marL="2743200" rtl="0">
              <a:spcBef>
                <a:spcPts val="0"/>
              </a:spcBef>
              <a:buClr>
                <a:srgbClr val="888888"/>
              </a:buClr>
              <a:buFont typeface="Calibri"/>
              <a:buNone/>
              <a:defRPr/>
            </a:lvl7pPr>
            <a:lvl8pPr indent="0" marL="3200400" rtl="0">
              <a:spcBef>
                <a:spcPts val="0"/>
              </a:spcBef>
              <a:buClr>
                <a:srgbClr val="888888"/>
              </a:buClr>
              <a:buFont typeface="Calibri"/>
              <a:buNone/>
              <a:defRPr/>
            </a:lvl8pPr>
            <a:lvl9pPr indent="0" marL="3657600" rtl="0">
              <a:spcBef>
                <a:spcPts val="0"/>
              </a:spcBef>
              <a:buClr>
                <a:srgbClr val="888888"/>
              </a:buClr>
              <a:buFont typeface="Calibri"/>
              <a:buNone/>
              <a:defRPr/>
            </a:lvl9pPr>
          </a:lstStyle>
          <a:p/>
        </p:txBody>
      </p:sp>
      <p:pic>
        <p:nvPicPr>
          <p:cNvPr id="74" name="Shape 74"/>
          <p:cNvPicPr preferRelativeResize="0"/>
          <p:nvPr/>
        </p:nvPicPr>
        <p:blipFill rotWithShape="1">
          <a:blip r:embed="rId2">
            <a:alphaModFix/>
          </a:blip>
          <a:srcRect b="0" l="0" r="0" t="0"/>
          <a:stretch/>
        </p:blipFill>
        <p:spPr>
          <a:xfrm>
            <a:off x="8143284" y="4813669"/>
            <a:ext cx="785252" cy="649223"/>
          </a:xfrm>
          <a:prstGeom prst="rect">
            <a:avLst/>
          </a:prstGeom>
          <a:noFill/>
          <a:ln>
            <a:noFill/>
          </a:ln>
        </p:spPr>
      </p:pic>
      <p:pic>
        <p:nvPicPr>
          <p:cNvPr id="75" name="Shape 75"/>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6" name="Shape 76"/>
        <p:cNvGrpSpPr/>
        <p:nvPr/>
      </p:nvGrpSpPr>
      <p:grpSpPr>
        <a:xfrm>
          <a:off x="0" y="0"/>
          <a:ext cx="0" cy="0"/>
          <a:chOff x="0" y="0"/>
          <a:chExt cx="0" cy="0"/>
        </a:xfrm>
      </p:grpSpPr>
      <p:sp>
        <p:nvSpPr>
          <p:cNvPr id="77" name="Shape 77"/>
          <p:cNvSpPr/>
          <p:nvPr/>
        </p:nvSpPr>
        <p:spPr>
          <a:xfrm>
            <a:off x="284162" y="455772"/>
            <a:ext cx="8574086" cy="1133949"/>
          </a:xfrm>
          <a:prstGeom prst="rect">
            <a:avLst/>
          </a:prstGeom>
          <a:solidFill>
            <a:srgbClr val="262626">
              <a:alpha val="69803"/>
            </a:srgbClr>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nvGrpSpPr>
          <p:cNvPr id="78" name="Shape 78"/>
          <p:cNvGrpSpPr/>
          <p:nvPr/>
        </p:nvGrpSpPr>
        <p:grpSpPr>
          <a:xfrm>
            <a:off x="284162" y="1577846"/>
            <a:ext cx="8576373" cy="137410"/>
            <a:chOff x="284162" y="1577846"/>
            <a:chExt cx="8576373" cy="137410"/>
          </a:xfrm>
        </p:grpSpPr>
        <p:sp>
          <p:nvSpPr>
            <p:cNvPr id="79" name="Shape 79"/>
            <p:cNvSpPr/>
            <p:nvPr/>
          </p:nvSpPr>
          <p:spPr>
            <a:xfrm>
              <a:off x="284162" y="1577846"/>
              <a:ext cx="1600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80" name="Shape 80"/>
            <p:cNvSpPr/>
            <p:nvPr/>
          </p:nvSpPr>
          <p:spPr>
            <a:xfrm>
              <a:off x="1885174" y="1577846"/>
              <a:ext cx="2743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81" name="Shape 81"/>
            <p:cNvSpPr/>
            <p:nvPr/>
          </p:nvSpPr>
          <p:spPr>
            <a:xfrm>
              <a:off x="4626864" y="1577846"/>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82" name="Shape 82"/>
          <p:cNvSpPr txBox="1"/>
          <p:nvPr>
            <p:ph type="title"/>
          </p:nvPr>
        </p:nvSpPr>
        <p:spPr>
          <a:xfrm>
            <a:off x="284162" y="630381"/>
            <a:ext cx="8574086" cy="967839"/>
          </a:xfrm>
          <a:prstGeom prst="rect">
            <a:avLst/>
          </a:prstGeom>
          <a:solidFill>
            <a:srgbClr val="8EB4E4">
              <a:alpha val="69803"/>
            </a:srgbClr>
          </a:solidFill>
          <a:ln>
            <a:noFill/>
          </a:ln>
        </p:spPr>
        <p:txBody>
          <a:bodyPr anchorCtr="0" anchor="ctr" bIns="91425" lIns="91425" rIns="91425" tIns="91425"/>
          <a:lstStyle>
            <a:lvl1pPr rtl="0" algn="l">
              <a:spcBef>
                <a:spcPts val="0"/>
              </a:spcBef>
              <a:buSzPct val="100000"/>
              <a:defRPr b="1" sz="36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3" name="Shape 83"/>
          <p:cNvSpPr txBox="1"/>
          <p:nvPr>
            <p:ph idx="1" type="body"/>
          </p:nvPr>
        </p:nvSpPr>
        <p:spPr>
          <a:xfrm>
            <a:off x="403412" y="2151063"/>
            <a:ext cx="3931919" cy="3975099"/>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4" name="Shape 84"/>
          <p:cNvSpPr txBox="1"/>
          <p:nvPr>
            <p:ph idx="2" type="body"/>
          </p:nvPr>
        </p:nvSpPr>
        <p:spPr>
          <a:xfrm>
            <a:off x="4778187" y="2151063"/>
            <a:ext cx="3931919" cy="3975099"/>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5" name="Shape 85"/>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6" name="Shape 86"/>
          <p:cNvSpPr txBox="1"/>
          <p:nvPr>
            <p:ph idx="11" type="ftr"/>
          </p:nvPr>
        </p:nvSpPr>
        <p:spPr>
          <a:xfrm>
            <a:off x="552997"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7" name="Shape 87"/>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pic>
        <p:nvPicPr>
          <p:cNvPr id="88" name="Shape 88"/>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9" name="Shape 89"/>
        <p:cNvGrpSpPr/>
        <p:nvPr/>
      </p:nvGrpSpPr>
      <p:grpSpPr>
        <a:xfrm>
          <a:off x="0" y="0"/>
          <a:ext cx="0" cy="0"/>
          <a:chOff x="0" y="0"/>
          <a:chExt cx="0" cy="0"/>
        </a:xfrm>
      </p:grpSpPr>
      <p:sp>
        <p:nvSpPr>
          <p:cNvPr id="90" name="Shape 90"/>
          <p:cNvSpPr/>
          <p:nvPr/>
        </p:nvSpPr>
        <p:spPr>
          <a:xfrm>
            <a:off x="284162" y="455772"/>
            <a:ext cx="8574086" cy="1133949"/>
          </a:xfrm>
          <a:prstGeom prst="rect">
            <a:avLst/>
          </a:prstGeom>
          <a:solidFill>
            <a:srgbClr val="262626">
              <a:alpha val="69803"/>
            </a:srgbClr>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nvGrpSpPr>
          <p:cNvPr id="91" name="Shape 91"/>
          <p:cNvGrpSpPr/>
          <p:nvPr/>
        </p:nvGrpSpPr>
        <p:grpSpPr>
          <a:xfrm>
            <a:off x="284162" y="1577846"/>
            <a:ext cx="8576373" cy="137410"/>
            <a:chOff x="284162" y="1577846"/>
            <a:chExt cx="8576373" cy="137410"/>
          </a:xfrm>
        </p:grpSpPr>
        <p:sp>
          <p:nvSpPr>
            <p:cNvPr id="92" name="Shape 92"/>
            <p:cNvSpPr/>
            <p:nvPr/>
          </p:nvSpPr>
          <p:spPr>
            <a:xfrm>
              <a:off x="284162" y="1577846"/>
              <a:ext cx="1600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93" name="Shape 93"/>
            <p:cNvSpPr/>
            <p:nvPr/>
          </p:nvSpPr>
          <p:spPr>
            <a:xfrm>
              <a:off x="1885174" y="1577846"/>
              <a:ext cx="2743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94" name="Shape 94"/>
            <p:cNvSpPr/>
            <p:nvPr/>
          </p:nvSpPr>
          <p:spPr>
            <a:xfrm>
              <a:off x="4626864" y="1577846"/>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95" name="Shape 95"/>
          <p:cNvSpPr txBox="1"/>
          <p:nvPr>
            <p:ph type="title"/>
          </p:nvPr>
        </p:nvSpPr>
        <p:spPr>
          <a:xfrm>
            <a:off x="284162" y="630381"/>
            <a:ext cx="8574086" cy="967839"/>
          </a:xfrm>
          <a:prstGeom prst="rect">
            <a:avLst/>
          </a:prstGeom>
          <a:solidFill>
            <a:srgbClr val="8EB4E4">
              <a:alpha val="69803"/>
            </a:srgbClr>
          </a:solidFill>
          <a:ln>
            <a:noFill/>
          </a:ln>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96" name="Shape 96"/>
          <p:cNvSpPr txBox="1"/>
          <p:nvPr>
            <p:ph idx="1" type="body"/>
          </p:nvPr>
        </p:nvSpPr>
        <p:spPr>
          <a:xfrm>
            <a:off x="403412" y="1735138"/>
            <a:ext cx="3931919" cy="833249"/>
          </a:xfrm>
          <a:prstGeom prst="rect">
            <a:avLst/>
          </a:prstGeom>
          <a:noFill/>
          <a:ln>
            <a:noFill/>
          </a:ln>
        </p:spPr>
        <p:txBody>
          <a:bodyPr anchorCtr="0" anchor="b" bIns="91425" lIns="91425" rIns="91425" tIns="91425"/>
          <a:lstStyle>
            <a:lvl1pPr indent="0" marL="0" rtl="0" algn="ctr">
              <a:lnSpc>
                <a:spcPct val="100000"/>
              </a:lnSpc>
              <a:spcBef>
                <a:spcPts val="600"/>
              </a:spcBef>
              <a:buClr>
                <a:schemeClr val="accent1"/>
              </a:buClr>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97" name="Shape 97"/>
          <p:cNvSpPr txBox="1"/>
          <p:nvPr>
            <p:ph idx="2" type="body"/>
          </p:nvPr>
        </p:nvSpPr>
        <p:spPr>
          <a:xfrm>
            <a:off x="403412" y="2590800"/>
            <a:ext cx="3931919" cy="3535362"/>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98" name="Shape 98"/>
          <p:cNvSpPr txBox="1"/>
          <p:nvPr>
            <p:ph idx="3" type="body"/>
          </p:nvPr>
        </p:nvSpPr>
        <p:spPr>
          <a:xfrm>
            <a:off x="4779494" y="1735138"/>
            <a:ext cx="3931919" cy="833249"/>
          </a:xfrm>
          <a:prstGeom prst="rect">
            <a:avLst/>
          </a:prstGeom>
          <a:noFill/>
          <a:ln>
            <a:noFill/>
          </a:ln>
        </p:spPr>
        <p:txBody>
          <a:bodyPr anchorCtr="0" anchor="b" bIns="91425" lIns="91425" rIns="91425" tIns="91425"/>
          <a:lstStyle>
            <a:lvl1pPr indent="0" marL="0" rtl="0" algn="ctr">
              <a:lnSpc>
                <a:spcPct val="100000"/>
              </a:lnSpc>
              <a:spcBef>
                <a:spcPts val="600"/>
              </a:spcBef>
              <a:buClr>
                <a:schemeClr val="accent2"/>
              </a:buClr>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99" name="Shape 99"/>
          <p:cNvSpPr txBox="1"/>
          <p:nvPr>
            <p:ph idx="4" type="body"/>
          </p:nvPr>
        </p:nvSpPr>
        <p:spPr>
          <a:xfrm>
            <a:off x="4779494" y="2590800"/>
            <a:ext cx="3931919" cy="3535362"/>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00" name="Shape 100"/>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1" name="Shape 101"/>
          <p:cNvSpPr txBox="1"/>
          <p:nvPr>
            <p:ph idx="11" type="ftr"/>
          </p:nvPr>
        </p:nvSpPr>
        <p:spPr>
          <a:xfrm>
            <a:off x="552995"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2" name="Shape 102"/>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pic>
        <p:nvPicPr>
          <p:cNvPr id="103" name="Shape 103"/>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04" name="Shape 104"/>
        <p:cNvGrpSpPr/>
        <p:nvPr/>
      </p:nvGrpSpPr>
      <p:grpSpPr>
        <a:xfrm>
          <a:off x="0" y="0"/>
          <a:ext cx="0" cy="0"/>
          <a:chOff x="0" y="0"/>
          <a:chExt cx="0" cy="0"/>
        </a:xfrm>
      </p:grpSpPr>
      <p:sp>
        <p:nvSpPr>
          <p:cNvPr id="105" name="Shape 105"/>
          <p:cNvSpPr/>
          <p:nvPr/>
        </p:nvSpPr>
        <p:spPr>
          <a:xfrm>
            <a:off x="284162" y="455772"/>
            <a:ext cx="8574086" cy="1133949"/>
          </a:xfrm>
          <a:prstGeom prst="rect">
            <a:avLst/>
          </a:prstGeom>
          <a:solidFill>
            <a:srgbClr val="262626">
              <a:alpha val="69803"/>
            </a:srgbClr>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nvGrpSpPr>
          <p:cNvPr id="106" name="Shape 106"/>
          <p:cNvGrpSpPr/>
          <p:nvPr/>
        </p:nvGrpSpPr>
        <p:grpSpPr>
          <a:xfrm>
            <a:off x="284162" y="1577846"/>
            <a:ext cx="8576373" cy="137410"/>
            <a:chOff x="284162" y="1577846"/>
            <a:chExt cx="8576373" cy="137410"/>
          </a:xfrm>
        </p:grpSpPr>
        <p:sp>
          <p:nvSpPr>
            <p:cNvPr id="107" name="Shape 107"/>
            <p:cNvSpPr/>
            <p:nvPr/>
          </p:nvSpPr>
          <p:spPr>
            <a:xfrm>
              <a:off x="284162" y="1577846"/>
              <a:ext cx="1600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08" name="Shape 108"/>
            <p:cNvSpPr/>
            <p:nvPr/>
          </p:nvSpPr>
          <p:spPr>
            <a:xfrm>
              <a:off x="1885174" y="1577846"/>
              <a:ext cx="2743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09" name="Shape 109"/>
            <p:cNvSpPr/>
            <p:nvPr/>
          </p:nvSpPr>
          <p:spPr>
            <a:xfrm>
              <a:off x="4626864" y="1577846"/>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
        <p:nvSpPr>
          <p:cNvPr id="110" name="Shape 110"/>
          <p:cNvSpPr txBox="1"/>
          <p:nvPr>
            <p:ph type="title"/>
          </p:nvPr>
        </p:nvSpPr>
        <p:spPr>
          <a:xfrm>
            <a:off x="284162" y="630381"/>
            <a:ext cx="8574086" cy="967839"/>
          </a:xfrm>
          <a:prstGeom prst="rect">
            <a:avLst/>
          </a:prstGeom>
          <a:solidFill>
            <a:srgbClr val="8EB4E4">
              <a:alpha val="69803"/>
            </a:srgbClr>
          </a:solidFill>
          <a:ln>
            <a:noFill/>
          </a:ln>
        </p:spPr>
        <p:txBody>
          <a:bodyPr anchorCtr="0" anchor="ctr" bIns="91425" lIns="91425" rIns="91425" tIns="91425"/>
          <a:lstStyle>
            <a:lvl1pPr rtl="0" algn="l">
              <a:spcBef>
                <a:spcPts val="0"/>
              </a:spcBef>
              <a:buSzPct val="100000"/>
              <a:defRPr b="1" sz="36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1" name="Shape 111"/>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12" name="Shape 112"/>
          <p:cNvSpPr txBox="1"/>
          <p:nvPr>
            <p:ph idx="11" type="ftr"/>
          </p:nvPr>
        </p:nvSpPr>
        <p:spPr>
          <a:xfrm>
            <a:off x="552995"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13" name="Shape 113"/>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pic>
        <p:nvPicPr>
          <p:cNvPr id="114" name="Shape 114"/>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15" name="Shape 115"/>
        <p:cNvGrpSpPr/>
        <p:nvPr/>
      </p:nvGrpSpPr>
      <p:grpSpPr>
        <a:xfrm>
          <a:off x="0" y="0"/>
          <a:ext cx="0" cy="0"/>
          <a:chOff x="0" y="0"/>
          <a:chExt cx="0" cy="0"/>
        </a:xfrm>
      </p:grpSpPr>
      <p:sp>
        <p:nvSpPr>
          <p:cNvPr id="116" name="Shape 116"/>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17" name="Shape 117"/>
          <p:cNvSpPr txBox="1"/>
          <p:nvPr>
            <p:ph idx="11" type="ftr"/>
          </p:nvPr>
        </p:nvSpPr>
        <p:spPr>
          <a:xfrm>
            <a:off x="552995" y="6437032"/>
            <a:ext cx="5771603"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18" name="Shape 118"/>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grpSp>
        <p:nvGrpSpPr>
          <p:cNvPr id="119" name="Shape 119"/>
          <p:cNvGrpSpPr/>
          <p:nvPr/>
        </p:nvGrpSpPr>
        <p:grpSpPr>
          <a:xfrm>
            <a:off x="284162" y="452717"/>
            <a:ext cx="8576373" cy="137410"/>
            <a:chOff x="284162" y="1577846"/>
            <a:chExt cx="8576373" cy="137410"/>
          </a:xfrm>
        </p:grpSpPr>
        <p:sp>
          <p:nvSpPr>
            <p:cNvPr id="120" name="Shape 120"/>
            <p:cNvSpPr/>
            <p:nvPr/>
          </p:nvSpPr>
          <p:spPr>
            <a:xfrm>
              <a:off x="284162" y="1577846"/>
              <a:ext cx="1600199" cy="13741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21" name="Shape 121"/>
            <p:cNvSpPr/>
            <p:nvPr/>
          </p:nvSpPr>
          <p:spPr>
            <a:xfrm>
              <a:off x="1885174" y="1577846"/>
              <a:ext cx="2743199" cy="13741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22" name="Shape 122"/>
            <p:cNvSpPr/>
            <p:nvPr/>
          </p:nvSpPr>
          <p:spPr>
            <a:xfrm>
              <a:off x="4626864" y="1577846"/>
              <a:ext cx="4233672" cy="137410"/>
            </a:xfrm>
            <a:prstGeom prst="rect">
              <a:avLst/>
            </a:prstGeom>
            <a:solidFill>
              <a:schemeClr val="accent4"/>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pic>
        <p:nvPicPr>
          <p:cNvPr id="123" name="Shape 123"/>
          <p:cNvPicPr preferRelativeResize="0"/>
          <p:nvPr/>
        </p:nvPicPr>
        <p:blipFill rotWithShape="1">
          <a:blip r:embed="rId2">
            <a:alphaModFix/>
          </a:blip>
          <a:srcRect b="0" l="0" r="0" t="0"/>
          <a:stretch/>
        </p:blipFill>
        <p:spPr>
          <a:xfrm>
            <a:off x="1" y="6400800"/>
            <a:ext cx="552995" cy="457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2" Type="http://schemas.openxmlformats.org/officeDocument/2006/relationships/slideLayout" Target="../slideLayouts/slideLayout2.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 Type="http://schemas.openxmlformats.org/officeDocument/2006/relationships/slideLayout" Target="../slideLayouts/slideLayout1.xml"/><Relationship Id="rId4" Type="http://schemas.openxmlformats.org/officeDocument/2006/relationships/slideLayout" Target="../slideLayouts/slideLayout4.xml"/><Relationship Id="rId10" Type="http://schemas.openxmlformats.org/officeDocument/2006/relationships/slideLayout" Target="../slideLayouts/slideLayout10.xml"/><Relationship Id="rId3" Type="http://schemas.openxmlformats.org/officeDocument/2006/relationships/slideLayout" Target="../slideLayouts/slideLayout3.xml"/><Relationship Id="rId11" Type="http://schemas.openxmlformats.org/officeDocument/2006/relationships/slideLayout" Target="../slideLayouts/slideLayout11.xml"/><Relationship Id="rId9" Type="http://schemas.openxmlformats.org/officeDocument/2006/relationships/slideLayout" Target="../slideLayouts/slideLayout9.xml"/><Relationship Id="rId6" Type="http://schemas.openxmlformats.org/officeDocument/2006/relationships/slideLayout" Target="../slideLayouts/slideLayout6.xml"/><Relationship Id="rId5" Type="http://schemas.openxmlformats.org/officeDocument/2006/relationships/slideLayout" Target="../slideLayouts/slideLayout5.xml"/><Relationship Id="rId8" Type="http://schemas.openxmlformats.org/officeDocument/2006/relationships/slideLayout" Target="../slideLayouts/slideLayout8.xml"/><Relationship Id="rId7"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idx="1" type="body"/>
          </p:nvPr>
        </p:nvSpPr>
        <p:spPr>
          <a:xfrm>
            <a:off x="1781502" y="2133600"/>
            <a:ext cx="7076746" cy="3992562"/>
          </a:xfrm>
          <a:prstGeom prst="rect">
            <a:avLst/>
          </a:prstGeom>
          <a:noFill/>
          <a:ln>
            <a:noFill/>
          </a:ln>
        </p:spPr>
        <p:txBody>
          <a:bodyPr anchorCtr="0" anchor="t" bIns="91425" lIns="91425" rIns="91425" tIns="91425"/>
          <a:lstStyle>
            <a:lvl1pPr indent="-316865" marL="454025" marR="0" rtl="0" algn="l">
              <a:spcBef>
                <a:spcPts val="2000"/>
              </a:spcBef>
              <a:buClr>
                <a:srgbClr val="A5A5A5"/>
              </a:buClr>
              <a:buFont typeface="Noto Symbol"/>
              <a:buChar char="↗"/>
              <a:defRPr/>
            </a:lvl1pPr>
            <a:lvl2pPr indent="-331469" marL="914400" marR="0" rtl="0" algn="l">
              <a:spcBef>
                <a:spcPts val="600"/>
              </a:spcBef>
              <a:buClr>
                <a:srgbClr val="3F3F3F"/>
              </a:buClr>
              <a:buFont typeface="Noto Symbol"/>
              <a:buChar char="↗"/>
              <a:defRPr/>
            </a:lvl2pPr>
            <a:lvl3pPr indent="-231775" marL="1260475" marR="0" rtl="0" algn="l">
              <a:spcBef>
                <a:spcPts val="600"/>
              </a:spcBef>
              <a:buClr>
                <a:srgbClr val="A5A5A5"/>
              </a:buClr>
              <a:buFont typeface="Noto Symbol"/>
              <a:buChar char="↗"/>
              <a:defRPr/>
            </a:lvl3pPr>
            <a:lvl4pPr indent="-240030" marL="1600200" marR="0" rtl="0" algn="l">
              <a:spcBef>
                <a:spcPts val="600"/>
              </a:spcBef>
              <a:buClr>
                <a:srgbClr val="3F3F3F"/>
              </a:buClr>
              <a:buFont typeface="Noto Symbol"/>
              <a:buChar char="↗"/>
              <a:defRPr/>
            </a:lvl4pPr>
            <a:lvl5pPr indent="-236854" marL="1939925" marR="0" rtl="0" algn="l">
              <a:spcBef>
                <a:spcPts val="600"/>
              </a:spcBef>
              <a:buClr>
                <a:srgbClr val="A5A5A5"/>
              </a:buClr>
              <a:buFont typeface="Noto Symbol"/>
              <a:buChar char="↗"/>
              <a:defRPr/>
            </a:lvl5pPr>
            <a:lvl6pPr indent="-244793" marL="2290763" marR="0" rtl="0" algn="l">
              <a:spcBef>
                <a:spcPts val="600"/>
              </a:spcBef>
              <a:buClr>
                <a:srgbClr val="3F3F3F"/>
              </a:buClr>
              <a:buFont typeface="Noto Symbol"/>
              <a:buChar char="↗"/>
              <a:defRPr/>
            </a:lvl6pPr>
            <a:lvl7pPr indent="-249554" marL="2625725" marR="0" rtl="0" algn="l">
              <a:spcBef>
                <a:spcPts val="600"/>
              </a:spcBef>
              <a:buClr>
                <a:srgbClr val="A5A5A5"/>
              </a:buClr>
              <a:buFont typeface="Noto Symbol"/>
              <a:buChar char="↗"/>
              <a:defRPr/>
            </a:lvl7pPr>
            <a:lvl8pPr indent="-251143" marL="2970213" marR="0" rtl="0" algn="l">
              <a:spcBef>
                <a:spcPts val="600"/>
              </a:spcBef>
              <a:buClr>
                <a:srgbClr val="3F3F3F"/>
              </a:buClr>
              <a:buFont typeface="Noto Symbol"/>
              <a:buChar char="↗"/>
              <a:defRPr/>
            </a:lvl8pPr>
            <a:lvl9pPr indent="-251142" marL="3313113" marR="0" rtl="0" algn="l">
              <a:spcBef>
                <a:spcPts val="600"/>
              </a:spcBef>
              <a:buClr>
                <a:srgbClr val="A5A5A5"/>
              </a:buClr>
              <a:buFont typeface="Noto Symbol"/>
              <a:buChar char="↗"/>
              <a:defRPr/>
            </a:lvl9pPr>
          </a:lstStyle>
          <a:p/>
        </p:txBody>
      </p:sp>
      <p:sp>
        <p:nvSpPr>
          <p:cNvPr id="6" name="Shape 6"/>
          <p:cNvSpPr txBox="1"/>
          <p:nvPr>
            <p:ph idx="10" type="dt"/>
          </p:nvPr>
        </p:nvSpPr>
        <p:spPr>
          <a:xfrm>
            <a:off x="6794935" y="6437032"/>
            <a:ext cx="213359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 name="Shape 7"/>
          <p:cNvSpPr txBox="1"/>
          <p:nvPr>
            <p:ph idx="11" type="ftr"/>
          </p:nvPr>
        </p:nvSpPr>
        <p:spPr>
          <a:xfrm>
            <a:off x="199697" y="6437032"/>
            <a:ext cx="6124902"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 name="Shape 8"/>
          <p:cNvSpPr txBox="1"/>
          <p:nvPr>
            <p:ph idx="12" type="sldNum"/>
          </p:nvPr>
        </p:nvSpPr>
        <p:spPr>
          <a:xfrm>
            <a:off x="8306459" y="167346"/>
            <a:ext cx="630621" cy="359760"/>
          </a:xfrm>
          <a:prstGeom prst="rect">
            <a:avLst/>
          </a:prstGeom>
          <a:noFill/>
          <a:ln>
            <a:noFill/>
          </a:ln>
        </p:spPr>
        <p:txBody>
          <a:bodyPr anchorCtr="0" anchor="ctr" bIns="45700" lIns="91425" rIns="91425" tIns="45700">
            <a:noAutofit/>
          </a:bodyPr>
          <a:lstStyle>
            <a:lvl1pPr indent="0" marL="0" marR="0" rtl="0" algn="r">
              <a:spcBef>
                <a:spcPts val="0"/>
              </a:spcBef>
              <a:buNone/>
              <a:defRPr b="1" baseline="0" i="0" sz="1400" u="none" cap="none" strike="noStrike">
                <a:solidFill>
                  <a:srgbClr val="262626"/>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
        <p:nvSpPr>
          <p:cNvPr id="9" name="Shape 9"/>
          <p:cNvSpPr txBox="1"/>
          <p:nvPr>
            <p:ph type="title"/>
          </p:nvPr>
        </p:nvSpPr>
        <p:spPr>
          <a:xfrm>
            <a:off x="284162" y="630381"/>
            <a:ext cx="8574086" cy="967839"/>
          </a:xfrm>
          <a:prstGeom prst="rect">
            <a:avLst/>
          </a:prstGeom>
          <a:solidFill>
            <a:srgbClr val="8EB4E4">
              <a:alpha val="69803"/>
            </a:srgbClr>
          </a:solidFill>
          <a:ln>
            <a:noFill/>
          </a:ln>
        </p:spPr>
        <p:txBody>
          <a:bodyPr anchorCtr="0" anchor="ctr" bIns="91425" lIns="91425" rIns="91425" tIns="91425"/>
          <a:lstStyle>
            <a:lvl1pPr indent="0" marL="0" marR="0" rtl="0" algn="r">
              <a:spcBef>
                <a:spcPts val="0"/>
              </a:spcBef>
              <a:buClr>
                <a:schemeClr val="lt1"/>
              </a:buClr>
              <a:buFont typeface="Cantarell"/>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07.png"/><Relationship Id="rId3" Type="http://schemas.openxmlformats.org/officeDocument/2006/relationships/image" Target="../media/image0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03.png"/><Relationship Id="rId3" Type="http://schemas.openxmlformats.org/officeDocument/2006/relationships/hyperlink" Target="http://swifttram.com/product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www.podcarcity.org/arlanda" TargetMode="External"/><Relationship Id="rId3" Type="http://schemas.openxmlformats.org/officeDocument/2006/relationships/image" Target="../media/image10.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8" Type="http://schemas.openxmlformats.org/officeDocument/2006/relationships/image" Target="../media/image18.jpg"/><Relationship Id="rId7" Type="http://schemas.openxmlformats.org/officeDocument/2006/relationships/hyperlink" Target="http://www.ultraglobalprt.com/photos-videos/photo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fossilfreestanford.org/coal-divestment-may-6-2014.html" TargetMode="External"/><Relationship Id="rId3" Type="http://schemas.openxmlformats.org/officeDocument/2006/relationships/image" Target="../media/image27.png"/><Relationship Id="rId5" Type="http://schemas.openxmlformats.org/officeDocument/2006/relationships/image" Target="../media/image3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 Id="rId3" Type="http://schemas.openxmlformats.org/officeDocument/2006/relationships/image" Target="../media/image0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 Id="rId3" Type="http://schemas.openxmlformats.org/officeDocument/2006/relationships/image" Target="../media/image38.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jpg"/><Relationship Id="rId3" Type="http://schemas.openxmlformats.org/officeDocument/2006/relationships/image" Target="../media/image37.jpg"/><Relationship Id="rId6" Type="http://schemas.openxmlformats.org/officeDocument/2006/relationships/image" Target="../media/image33.jpg"/><Relationship Id="rId5" Type="http://schemas.openxmlformats.org/officeDocument/2006/relationships/image" Target="../media/image42.png"/><Relationship Id="rId7"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5.jpg"/><Relationship Id="rId3" Type="http://schemas.openxmlformats.org/officeDocument/2006/relationships/image" Target="../media/image39.jpg"/><Relationship Id="rId6" Type="http://schemas.openxmlformats.org/officeDocument/2006/relationships/image" Target="../media/image40.jpg"/><Relationship Id="rId5" Type="http://schemas.openxmlformats.org/officeDocument/2006/relationships/image" Target="../media/image44.png"/><Relationship Id="rId7"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 Id="rId3" Type="http://schemas.openxmlformats.org/officeDocument/2006/relationships/image" Target="../media/image4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 Id="rId3" Type="http://schemas.openxmlformats.org/officeDocument/2006/relationships/image" Target="../media/image4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8.jpg"/><Relationship Id="rId3" Type="http://schemas.openxmlformats.org/officeDocument/2006/relationships/image" Target="../media/image46.jpg"/><Relationship Id="rId5"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9.jpg"/><Relationship Id="rId3" Type="http://schemas.openxmlformats.org/officeDocument/2006/relationships/image" Target="../media/image50.jpg"/><Relationship Id="rId5" Type="http://schemas.openxmlformats.org/officeDocument/2006/relationships/image" Target="../media/image51.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www.youtube.com/watch?v=4UeYCyxl5yc" TargetMode="Externa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 Id="rId3" Type="http://schemas.openxmlformats.org/officeDocument/2006/relationships/image" Target="../media/image52.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09.jpg"/><Relationship Id="rId3" Type="http://schemas.openxmlformats.org/officeDocument/2006/relationships/image" Target="../media/image08.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5.jpg"/><Relationship Id="rId3" Type="http://schemas.openxmlformats.org/officeDocument/2006/relationships/image" Target="../media/image53.jpg"/><Relationship Id="rId5" Type="http://schemas.openxmlformats.org/officeDocument/2006/relationships/image" Target="../media/image5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 Id="rId3" Type="http://schemas.openxmlformats.org/officeDocument/2006/relationships/image" Target="../media/image5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 Id="rId3" Type="http://schemas.openxmlformats.org/officeDocument/2006/relationships/image" Target="../media/image59.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 Id="rId3" Type="http://schemas.openxmlformats.org/officeDocument/2006/relationships/image" Target="../media/image9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2.png"/><Relationship Id="rId3" Type="http://schemas.openxmlformats.org/officeDocument/2006/relationships/image" Target="../media/image60.png"/><Relationship Id="rId5"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63.png"/><Relationship Id="rId3" Type="http://schemas.openxmlformats.org/officeDocument/2006/relationships/image" Target="../media/image65.png"/><Relationship Id="rId6" Type="http://schemas.openxmlformats.org/officeDocument/2006/relationships/image" Target="../media/image68.png"/><Relationship Id="rId5"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9.png"/><Relationship Id="rId3" Type="http://schemas.openxmlformats.org/officeDocument/2006/relationships/image" Target="../media/image66.png"/><Relationship Id="rId6" Type="http://schemas.openxmlformats.org/officeDocument/2006/relationships/image" Target="../media/image71.png"/><Relationship Id="rId5" Type="http://schemas.openxmlformats.org/officeDocument/2006/relationships/image" Target="../media/image67.png"/><Relationship Id="rId8" Type="http://schemas.openxmlformats.org/officeDocument/2006/relationships/image" Target="../media/image70.png"/><Relationship Id="rId7"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95.png"/><Relationship Id="rId3" Type="http://schemas.openxmlformats.org/officeDocument/2006/relationships/image" Target="../media/image73.png"/><Relationship Id="rId5" Type="http://schemas.openxmlformats.org/officeDocument/2006/relationships/image" Target="../media/image74.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 Id="rId10" Type="http://schemas.openxmlformats.org/officeDocument/2006/relationships/image" Target="../media/image83.png"/><Relationship Id="rId4" Type="http://schemas.openxmlformats.org/officeDocument/2006/relationships/image" Target="../media/image75.png"/><Relationship Id="rId3" Type="http://schemas.openxmlformats.org/officeDocument/2006/relationships/image" Target="../media/image76.png"/><Relationship Id="rId9" Type="http://schemas.openxmlformats.org/officeDocument/2006/relationships/image" Target="../media/image82.png"/><Relationship Id="rId6" Type="http://schemas.openxmlformats.org/officeDocument/2006/relationships/image" Target="../media/image80.png"/><Relationship Id="rId5" Type="http://schemas.openxmlformats.org/officeDocument/2006/relationships/image" Target="../media/image77.png"/><Relationship Id="rId8" Type="http://schemas.openxmlformats.org/officeDocument/2006/relationships/image" Target="../media/image79.png"/><Relationship Id="rId7"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 Id="rId3"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 Id="rId3" Type="http://schemas.openxmlformats.org/officeDocument/2006/relationships/image" Target="../media/image43.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 Id="rId3"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 Id="rId10" Type="http://schemas.openxmlformats.org/officeDocument/2006/relationships/hyperlink" Target="#slide=id.g62a6404e5_08" TargetMode="External"/><Relationship Id="rId4" Type="http://schemas.openxmlformats.org/officeDocument/2006/relationships/hyperlink" Target="#slide=id.g62a4a29a3_011" TargetMode="External"/><Relationship Id="rId11" Type="http://schemas.openxmlformats.org/officeDocument/2006/relationships/hyperlink" Target="#slide=id.g62a6404e5_024" TargetMode="External"/><Relationship Id="rId3" Type="http://schemas.openxmlformats.org/officeDocument/2006/relationships/hyperlink" Target="#slide=id.g62a4a29a3_018" TargetMode="External"/><Relationship Id="rId9" Type="http://schemas.openxmlformats.org/officeDocument/2006/relationships/hyperlink" Target="#slide=id.g62a6404e5_00" TargetMode="External"/><Relationship Id="rId6" Type="http://schemas.openxmlformats.org/officeDocument/2006/relationships/hyperlink" Target="#slide=id.g62744c3e1_03" TargetMode="External"/><Relationship Id="rId5" Type="http://schemas.openxmlformats.org/officeDocument/2006/relationships/hyperlink" Target="#slide=id.g62a4a29a3_02" TargetMode="External"/><Relationship Id="rId8" Type="http://schemas.openxmlformats.org/officeDocument/2006/relationships/hyperlink" Target="#slide=id.g62a4a29a3_025" TargetMode="External"/><Relationship Id="rId7" Type="http://schemas.openxmlformats.org/officeDocument/2006/relationships/hyperlink" Target="#slide=id.g62b85204e_114"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6.png"/><Relationship Id="rId3" Type="http://schemas.openxmlformats.org/officeDocument/2006/relationships/image" Target="../media/image8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7.jpg"/><Relationship Id="rId3" Type="http://schemas.openxmlformats.org/officeDocument/2006/relationships/image" Target="../media/image9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89.png"/><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 Id="rId3"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fpublicpress.org/news/2014-05/stanford-divests-bay-area-still-spews-carbon" TargetMode="External"/><Relationship Id="rId3" Type="http://schemas.openxmlformats.org/officeDocument/2006/relationships/image" Target="../media/image0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91.jpg"/><Relationship Id="rId3" Type="http://schemas.openxmlformats.org/officeDocument/2006/relationships/image" Target="../media/image93.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 Id="rId3" Type="http://schemas.openxmlformats.org/officeDocument/2006/relationships/image" Target="../media/image98.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 Id="rId3" Type="http://schemas.openxmlformats.org/officeDocument/2006/relationships/image" Target="../media/image9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 Id="rId3" Type="http://schemas.openxmlformats.org/officeDocument/2006/relationships/image" Target="../media/image9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hyperlink" Target="http://www.sjsu.edu/getinvolved/studentorgs/" TargetMode="External"/><Relationship Id="rId3"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ocialpsycling.blogspot.com/" TargetMode="External"/><Relationship Id="rId3" Type="http://schemas.openxmlformats.org/officeDocument/2006/relationships/image" Target="../media/image0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 Id="rId3" Type="http://schemas.openxmlformats.org/officeDocument/2006/relationships/image" Target="../media/image0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 name="Shape 213"/>
        <p:cNvGrpSpPr/>
        <p:nvPr/>
      </p:nvGrpSpPr>
      <p:grpSpPr>
        <a:xfrm>
          <a:off x="0" y="0"/>
          <a:ext cx="0" cy="0"/>
          <a:chOff x="0" y="0"/>
          <a:chExt cx="0" cy="0"/>
        </a:xfrm>
      </p:grpSpPr>
      <p:grpSp>
        <p:nvGrpSpPr>
          <p:cNvPr id="214" name="Shape 214"/>
          <p:cNvGrpSpPr/>
          <p:nvPr/>
        </p:nvGrpSpPr>
        <p:grpSpPr>
          <a:xfrm>
            <a:off x="1985037" y="1755687"/>
            <a:ext cx="5367274" cy="3323123"/>
            <a:chOff x="3243475" y="1494462"/>
            <a:chExt cx="5367274" cy="3323123"/>
          </a:xfrm>
        </p:grpSpPr>
        <p:pic>
          <p:nvPicPr>
            <p:cNvPr id="215" name="Shape 215"/>
            <p:cNvPicPr preferRelativeResize="0"/>
            <p:nvPr/>
          </p:nvPicPr>
          <p:blipFill>
            <a:blip r:embed="rId3">
              <a:alphaModFix/>
            </a:blip>
            <a:stretch>
              <a:fillRect/>
            </a:stretch>
          </p:blipFill>
          <p:spPr>
            <a:xfrm>
              <a:off x="6069550" y="1494471"/>
              <a:ext cx="2541199" cy="3323115"/>
            </a:xfrm>
            <a:prstGeom prst="rect">
              <a:avLst/>
            </a:prstGeom>
            <a:noFill/>
            <a:ln>
              <a:noFill/>
            </a:ln>
          </p:spPr>
        </p:pic>
        <p:pic>
          <p:nvPicPr>
            <p:cNvPr id="216" name="Shape 216"/>
            <p:cNvPicPr preferRelativeResize="0"/>
            <p:nvPr/>
          </p:nvPicPr>
          <p:blipFill>
            <a:blip r:embed="rId4">
              <a:alphaModFix/>
            </a:blip>
            <a:stretch>
              <a:fillRect/>
            </a:stretch>
          </p:blipFill>
          <p:spPr>
            <a:xfrm>
              <a:off x="3243475" y="1494462"/>
              <a:ext cx="2541197" cy="3323100"/>
            </a:xfrm>
            <a:prstGeom prst="rect">
              <a:avLst/>
            </a:prstGeom>
            <a:noFill/>
            <a:ln>
              <a:noFill/>
            </a:ln>
          </p:spPr>
        </p:pic>
      </p:grpSp>
      <p:sp>
        <p:nvSpPr>
          <p:cNvPr id="217" name="Shape 217"/>
          <p:cNvSpPr txBox="1"/>
          <p:nvPr/>
        </p:nvSpPr>
        <p:spPr>
          <a:xfrm>
            <a:off x="546300" y="5556975"/>
            <a:ext cx="8051399" cy="928500"/>
          </a:xfrm>
          <a:prstGeom prst="rect">
            <a:avLst/>
          </a:prstGeom>
          <a:noFill/>
          <a:ln>
            <a:noFill/>
          </a:ln>
        </p:spPr>
        <p:txBody>
          <a:bodyPr anchorCtr="0" anchor="t" bIns="91425" lIns="91425" rIns="91425" tIns="91425">
            <a:noAutofit/>
          </a:bodyPr>
          <a:lstStyle/>
          <a:p>
            <a:pPr>
              <a:spcBef>
                <a:spcPts val="0"/>
              </a:spcBef>
              <a:buNone/>
            </a:pPr>
            <a:r>
              <a:t/>
            </a:r>
            <a:endParaRPr/>
          </a:p>
        </p:txBody>
      </p:sp>
      <p:graphicFrame>
        <p:nvGraphicFramePr>
          <p:cNvPr id="218" name="Shape 218"/>
          <p:cNvGraphicFramePr/>
          <p:nvPr/>
        </p:nvGraphicFramePr>
        <p:xfrm>
          <a:off x="2045225" y="5078800"/>
          <a:ext cx="3000000" cy="3000000"/>
        </p:xfrm>
        <a:graphic>
          <a:graphicData uri="http://schemas.openxmlformats.org/drawingml/2006/table">
            <a:tbl>
              <a:tblPr>
                <a:noFill/>
                <a:tableStyleId>{1968746A-78F9-45E1-B6AE-1E34CCE8EB8D}</a:tableStyleId>
              </a:tblPr>
              <a:tblGrid>
                <a:gridCol w="2443950"/>
                <a:gridCol w="2802950"/>
              </a:tblGrid>
              <a:tr h="592600">
                <a:tc>
                  <a:txBody>
                    <a:bodyPr>
                      <a:noAutofit/>
                    </a:bodyPr>
                    <a:lstStyle/>
                    <a:p>
                      <a:pPr lvl="0" rtl="0" algn="ctr">
                        <a:spcBef>
                          <a:spcPts val="0"/>
                        </a:spcBef>
                        <a:buNone/>
                      </a:pPr>
                      <a:r>
                        <a:rPr lang="en-US" sz="2400"/>
                        <a:t>Jake Pichel</a:t>
                      </a:r>
                    </a:p>
                  </a:txBody>
                  <a:tcPr marT="91425" marB="91425" marR="91425" marL="91425">
                    <a:lnL cap="flat" w="9525">
                      <a:solidFill>
                        <a:srgbClr val="000000">
                          <a:alpha val="0"/>
                        </a:srgbClr>
                      </a:solidFill>
                      <a:prstDash val="solid"/>
                      <a:round/>
                      <a:headEnd len="med" w="med" type="none"/>
                      <a:tailEnd len="med" w="med" type="none"/>
                    </a:lnL>
                    <a:lnR cap="flat" w="9525">
                      <a:solidFill>
                        <a:srgbClr val="000000">
                          <a:alpha val="0"/>
                        </a:srgbClr>
                      </a:solidFill>
                      <a:prstDash val="solid"/>
                      <a:round/>
                      <a:headEnd len="med" w="med" type="none"/>
                      <a:tailEnd len="med" w="med" type="none"/>
                    </a:lnR>
                    <a:lnT cap="flat" w="9525">
                      <a:solidFill>
                        <a:srgbClr val="000000">
                          <a:alpha val="0"/>
                        </a:srgbClr>
                      </a:solidFill>
                      <a:prstDash val="solid"/>
                      <a:round/>
                      <a:headEnd len="med" w="med" type="none"/>
                      <a:tailEnd len="med" w="med" type="none"/>
                    </a:lnT>
                    <a:lnB cap="flat" w="9525">
                      <a:solidFill>
                        <a:srgbClr val="000000">
                          <a:alpha val="0"/>
                        </a:srgbClr>
                      </a:solidFill>
                      <a:prstDash val="solid"/>
                      <a:round/>
                      <a:headEnd len="med" w="med" type="none"/>
                      <a:tailEnd len="med" w="med" type="none"/>
                    </a:lnB>
                  </a:tcPr>
                </a:tc>
                <a:tc>
                  <a:txBody>
                    <a:bodyPr>
                      <a:noAutofit/>
                    </a:bodyPr>
                    <a:lstStyle/>
                    <a:p>
                      <a:pPr lvl="0" rtl="0" algn="ctr">
                        <a:spcBef>
                          <a:spcPts val="0"/>
                        </a:spcBef>
                        <a:buNone/>
                      </a:pPr>
                      <a:r>
                        <a:rPr lang="en-US" sz="2400"/>
                        <a:t>Cheng-Hsien Liu</a:t>
                      </a:r>
                    </a:p>
                  </a:txBody>
                  <a:tcPr marT="91425" marB="91425" marR="91425" marL="91425">
                    <a:lnL cap="flat" w="9525">
                      <a:solidFill>
                        <a:srgbClr val="000000">
                          <a:alpha val="0"/>
                        </a:srgbClr>
                      </a:solidFill>
                      <a:prstDash val="solid"/>
                      <a:round/>
                      <a:headEnd len="med" w="med" type="none"/>
                      <a:tailEnd len="med" w="med" type="none"/>
                    </a:lnL>
                    <a:lnR cap="flat" w="9525">
                      <a:solidFill>
                        <a:srgbClr val="000000">
                          <a:alpha val="0"/>
                        </a:srgbClr>
                      </a:solidFill>
                      <a:prstDash val="solid"/>
                      <a:round/>
                      <a:headEnd len="med" w="med" type="none"/>
                      <a:tailEnd len="med" w="med" type="none"/>
                    </a:lnR>
                    <a:lnT cap="flat" w="9525">
                      <a:solidFill>
                        <a:srgbClr val="000000">
                          <a:alpha val="0"/>
                        </a:srgbClr>
                      </a:solidFill>
                      <a:prstDash val="solid"/>
                      <a:round/>
                      <a:headEnd len="med" w="med" type="none"/>
                      <a:tailEnd len="med" w="med" type="none"/>
                    </a:lnT>
                    <a:lnB cap="flat" w="9525">
                      <a:solidFill>
                        <a:srgbClr val="000000">
                          <a:alpha val="0"/>
                        </a:srgbClr>
                      </a:solidFill>
                      <a:prstDash val="solid"/>
                      <a:round/>
                      <a:headEnd len="med" w="med" type="none"/>
                      <a:tailEnd len="med" w="med" type="none"/>
                    </a:lnB>
                  </a:tcPr>
                </a:tc>
              </a:tr>
              <a:tr h="598350">
                <a:tc>
                  <a:txBody>
                    <a:bodyPr>
                      <a:noAutofit/>
                    </a:bodyPr>
                    <a:lstStyle/>
                    <a:p>
                      <a:pPr lvl="0" rtl="0" algn="ctr">
                        <a:spcBef>
                          <a:spcPts val="0"/>
                        </a:spcBef>
                        <a:buNone/>
                      </a:pPr>
                      <a:r>
                        <a:t/>
                      </a:r>
                      <a:endParaRPr sz="2400"/>
                    </a:p>
                  </a:txBody>
                  <a:tcPr marT="91425" marB="91425" marR="91425" marL="91425">
                    <a:lnL cap="flat" w="9525">
                      <a:solidFill>
                        <a:srgbClr val="FFFFFF">
                          <a:alpha val="0"/>
                        </a:srgbClr>
                      </a:solidFill>
                      <a:prstDash val="solid"/>
                      <a:round/>
                      <a:headEnd len="med" w="med" type="none"/>
                      <a:tailEnd len="med" w="med" type="none"/>
                    </a:lnL>
                    <a:lnR cap="flat" w="9525">
                      <a:solidFill>
                        <a:srgbClr val="000000">
                          <a:alpha val="0"/>
                        </a:srgbClr>
                      </a:solidFill>
                      <a:prstDash val="solid"/>
                      <a:round/>
                      <a:headEnd len="med" w="med" type="none"/>
                      <a:tailEnd len="med" w="med" type="none"/>
                    </a:lnR>
                    <a:lnT cap="flat" w="9525">
                      <a:solidFill>
                        <a:srgbClr val="000000">
                          <a:alpha val="0"/>
                        </a:srgbClr>
                      </a:solidFill>
                      <a:prstDash val="solid"/>
                      <a:round/>
                      <a:headEnd len="med" w="med" type="none"/>
                      <a:tailEnd len="med" w="med" type="none"/>
                    </a:lnT>
                    <a:lnB cap="flat" w="9525">
                      <a:solidFill>
                        <a:srgbClr val="000000">
                          <a:alpha val="0"/>
                        </a:srgbClr>
                      </a:solidFill>
                      <a:prstDash val="solid"/>
                      <a:round/>
                      <a:headEnd len="med" w="med" type="none"/>
                      <a:tailEnd len="med" w="med" type="none"/>
                    </a:lnB>
                  </a:tcPr>
                </a:tc>
                <a:tc>
                  <a:txBody>
                    <a:bodyPr>
                      <a:noAutofit/>
                    </a:bodyPr>
                    <a:lstStyle/>
                    <a:p>
                      <a:pPr lvl="0" rtl="0" algn="ctr">
                        <a:spcBef>
                          <a:spcPts val="0"/>
                        </a:spcBef>
                        <a:buNone/>
                      </a:pPr>
                      <a:r>
                        <a:t/>
                      </a:r>
                      <a:endParaRPr sz="2400"/>
                    </a:p>
                  </a:txBody>
                  <a:tcPr marT="91425" marB="91425" marR="91425" marL="91425">
                    <a:lnL cap="flat" w="9525">
                      <a:solidFill>
                        <a:srgbClr val="000000">
                          <a:alpha val="0"/>
                        </a:srgbClr>
                      </a:solidFill>
                      <a:prstDash val="solid"/>
                      <a:round/>
                      <a:headEnd len="med" w="med" type="none"/>
                      <a:tailEnd len="med" w="med" type="none"/>
                    </a:lnL>
                    <a:lnR cap="flat" w="9525">
                      <a:solidFill>
                        <a:srgbClr val="000000">
                          <a:alpha val="0"/>
                        </a:srgbClr>
                      </a:solidFill>
                      <a:prstDash val="solid"/>
                      <a:round/>
                      <a:headEnd len="med" w="med" type="none"/>
                      <a:tailEnd len="med" w="med" type="none"/>
                    </a:lnR>
                    <a:lnT cap="flat" w="9525">
                      <a:solidFill>
                        <a:srgbClr val="000000">
                          <a:alpha val="0"/>
                        </a:srgbClr>
                      </a:solidFill>
                      <a:prstDash val="solid"/>
                      <a:round/>
                      <a:headEnd len="med" w="med" type="none"/>
                      <a:tailEnd len="med" w="med" type="none"/>
                    </a:lnT>
                    <a:lnB cap="flat" w="9525">
                      <a:solidFill>
                        <a:srgbClr val="000000">
                          <a:alpha val="0"/>
                        </a:srgbClr>
                      </a:solidFill>
                      <a:prstDash val="solid"/>
                      <a:round/>
                      <a:headEnd len="med" w="med" type="none"/>
                      <a:tailEnd len="med" w="med" type="none"/>
                    </a:lnB>
                  </a:tcPr>
                </a:tc>
              </a:tr>
            </a:tbl>
          </a:graphicData>
        </a:graphic>
      </p:graphicFrame>
      <p:sp>
        <p:nvSpPr>
          <p:cNvPr id="219" name="Shape 219"/>
          <p:cNvSpPr txBox="1"/>
          <p:nvPr>
            <p:ph type="title"/>
          </p:nvPr>
        </p:nvSpPr>
        <p:spPr>
          <a:xfrm>
            <a:off x="284162" y="630381"/>
            <a:ext cx="8574000" cy="967800"/>
          </a:xfrm>
          <a:prstGeom prst="rect">
            <a:avLst/>
          </a:prstGeom>
          <a:noFill/>
          <a:ln>
            <a:noFill/>
          </a:ln>
        </p:spPr>
        <p:txBody>
          <a:bodyPr anchorCtr="0" anchor="ctr" bIns="91425" lIns="91425" rIns="91425" tIns="91425">
            <a:noAutofit/>
          </a:bodyPr>
          <a:lstStyle/>
          <a:p>
            <a:pPr lvl="0" rtl="0" algn="ctr">
              <a:spcBef>
                <a:spcPts val="0"/>
              </a:spcBef>
              <a:buNone/>
            </a:pPr>
            <a:r>
              <a:rPr b="1" lang="en-US" sz="4800"/>
              <a:t>About The Speakers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type="title"/>
          </p:nvPr>
        </p:nvSpPr>
        <p:spPr>
          <a:xfrm>
            <a:off x="284162" y="630381"/>
            <a:ext cx="8574000" cy="967800"/>
          </a:xfrm>
          <a:prstGeom prst="rect">
            <a:avLst/>
          </a:prstGeom>
        </p:spPr>
        <p:txBody>
          <a:bodyPr anchorCtr="0" anchor="ctr" bIns="91425" lIns="91425" rIns="91425" tIns="91425">
            <a:noAutofit/>
          </a:bodyPr>
          <a:lstStyle/>
          <a:p>
            <a:pPr algn="l">
              <a:spcBef>
                <a:spcPts val="0"/>
              </a:spcBef>
              <a:buNone/>
            </a:pPr>
            <a:r>
              <a:rPr lang="en-US" sz="3000"/>
              <a:t>ATN using suspended vehicles</a:t>
            </a:r>
          </a:p>
        </p:txBody>
      </p:sp>
      <p:sp>
        <p:nvSpPr>
          <p:cNvPr id="282" name="Shape 282"/>
          <p:cNvSpPr txBox="1"/>
          <p:nvPr/>
        </p:nvSpPr>
        <p:spPr>
          <a:xfrm>
            <a:off x="622875" y="5442850"/>
            <a:ext cx="7033500" cy="1354799"/>
          </a:xfrm>
          <a:prstGeom prst="rect">
            <a:avLst/>
          </a:prstGeom>
          <a:noFill/>
          <a:ln>
            <a:noFill/>
          </a:ln>
        </p:spPr>
        <p:txBody>
          <a:bodyPr anchorCtr="0" anchor="ctr" bIns="91425" lIns="91425" rIns="91425" tIns="91425">
            <a:noAutofit/>
          </a:bodyPr>
          <a:lstStyle/>
          <a:p>
            <a:pPr lvl="0" rtl="0">
              <a:spcBef>
                <a:spcPts val="0"/>
              </a:spcBef>
              <a:buNone/>
            </a:pPr>
            <a:r>
              <a:rPr lang="en-US"/>
              <a:t> </a:t>
            </a:r>
            <a:r>
              <a:rPr lang="en-US" u="sng">
                <a:solidFill>
                  <a:schemeClr val="hlink"/>
                </a:solidFill>
                <a:hlinkClick r:id="rId3"/>
              </a:rPr>
              <a:t>http://swifttram.com/products/</a:t>
            </a:r>
            <a:r>
              <a:rPr lang="en-US"/>
              <a:t> </a:t>
            </a:r>
          </a:p>
        </p:txBody>
      </p:sp>
      <p:pic>
        <p:nvPicPr>
          <p:cNvPr id="283" name="Shape 283"/>
          <p:cNvPicPr preferRelativeResize="0"/>
          <p:nvPr/>
        </p:nvPicPr>
        <p:blipFill>
          <a:blip r:embed="rId4">
            <a:alphaModFix/>
          </a:blip>
          <a:stretch>
            <a:fillRect/>
          </a:stretch>
        </p:blipFill>
        <p:spPr>
          <a:xfrm>
            <a:off x="764800" y="2260187"/>
            <a:ext cx="7614399" cy="35003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pic>
        <p:nvPicPr>
          <p:cNvPr id="288" name="Shape 288"/>
          <p:cNvPicPr preferRelativeResize="0"/>
          <p:nvPr/>
        </p:nvPicPr>
        <p:blipFill>
          <a:blip r:embed="rId3">
            <a:alphaModFix/>
          </a:blip>
          <a:stretch>
            <a:fillRect/>
          </a:stretch>
        </p:blipFill>
        <p:spPr>
          <a:xfrm>
            <a:off x="1185075" y="1343275"/>
            <a:ext cx="6773825" cy="451814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 name="Shape 292"/>
        <p:cNvGrpSpPr/>
        <p:nvPr/>
      </p:nvGrpSpPr>
      <p:grpSpPr>
        <a:xfrm>
          <a:off x="0" y="0"/>
          <a:ext cx="0" cy="0"/>
          <a:chOff x="0" y="0"/>
          <a:chExt cx="0" cy="0"/>
        </a:xfrm>
      </p:grpSpPr>
      <p:sp>
        <p:nvSpPr>
          <p:cNvPr id="293" name="Shape 293"/>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sz="3000"/>
              <a:t>ATN offers advantages over current transit system</a:t>
            </a:r>
          </a:p>
        </p:txBody>
      </p:sp>
      <p:sp>
        <p:nvSpPr>
          <p:cNvPr id="294" name="Shape 294"/>
          <p:cNvSpPr txBox="1"/>
          <p:nvPr/>
        </p:nvSpPr>
        <p:spPr>
          <a:xfrm>
            <a:off x="518150" y="1877562"/>
            <a:ext cx="8439300" cy="4676699"/>
          </a:xfrm>
          <a:prstGeom prst="rect">
            <a:avLst/>
          </a:prstGeom>
          <a:noFill/>
          <a:ln>
            <a:noFill/>
          </a:ln>
        </p:spPr>
        <p:txBody>
          <a:bodyPr anchorCtr="0" anchor="ctr" bIns="91425" lIns="91425" rIns="91425" tIns="91425">
            <a:noAutofit/>
          </a:bodyPr>
          <a:lstStyle/>
          <a:p>
            <a:pPr lvl="0" rtl="0">
              <a:spcBef>
                <a:spcPts val="0"/>
              </a:spcBef>
              <a:buNone/>
            </a:pPr>
            <a:r>
              <a:t/>
            </a:r>
            <a:endParaRPr i="1" sz="2400">
              <a:solidFill>
                <a:schemeClr val="dk1"/>
              </a:solidFill>
            </a:endParaRPr>
          </a:p>
          <a:p>
            <a:pPr lvl="0" rtl="0">
              <a:spcBef>
                <a:spcPts val="0"/>
              </a:spcBef>
              <a:buNone/>
            </a:pPr>
            <a:r>
              <a:t/>
            </a:r>
            <a:endParaRPr i="1" sz="2400">
              <a:solidFill>
                <a:schemeClr val="dk1"/>
              </a:solidFill>
            </a:endParaRPr>
          </a:p>
          <a:p>
            <a:pPr lvl="0" rtl="0">
              <a:spcBef>
                <a:spcPts val="0"/>
              </a:spcBef>
              <a:buNone/>
            </a:pPr>
            <a:r>
              <a:t/>
            </a:r>
            <a:endParaRPr i="1" sz="2400">
              <a:solidFill>
                <a:schemeClr val="dk1"/>
              </a:solidFill>
            </a:endParaRPr>
          </a:p>
          <a:p>
            <a:pPr lvl="0" rtl="0">
              <a:spcBef>
                <a:spcPts val="0"/>
              </a:spcBef>
              <a:buNone/>
            </a:pPr>
            <a:r>
              <a:rPr i="1" lang="en-US" sz="2400">
                <a:solidFill>
                  <a:schemeClr val="dk1"/>
                </a:solidFill>
              </a:rPr>
              <a:t>*Non-stop origin- to- destination </a:t>
            </a:r>
          </a:p>
          <a:p>
            <a:pPr lvl="0" rtl="0">
              <a:spcBef>
                <a:spcPts val="0"/>
              </a:spcBef>
              <a:buClr>
                <a:schemeClr val="dk1"/>
              </a:buClr>
              <a:buFont typeface="Arial"/>
              <a:buNone/>
            </a:pPr>
            <a:r>
              <a:t/>
            </a:r>
            <a:endParaRPr i="1" sz="2400">
              <a:solidFill>
                <a:schemeClr val="dk1"/>
              </a:solidFill>
            </a:endParaRPr>
          </a:p>
          <a:p>
            <a:pPr lvl="0" rtl="0">
              <a:spcBef>
                <a:spcPts val="0"/>
              </a:spcBef>
              <a:buClr>
                <a:schemeClr val="dk1"/>
              </a:buClr>
              <a:buSzPct val="45833"/>
              <a:buFont typeface="Arial"/>
              <a:buNone/>
            </a:pPr>
            <a:r>
              <a:rPr i="1" lang="en-US" sz="2400">
                <a:solidFill>
                  <a:schemeClr val="dk1"/>
                </a:solidFill>
              </a:rPr>
              <a:t>*Personal vehicle</a:t>
            </a:r>
          </a:p>
          <a:p>
            <a:pPr lvl="0" rtl="0">
              <a:spcBef>
                <a:spcPts val="0"/>
              </a:spcBef>
              <a:buClr>
                <a:schemeClr val="dk1"/>
              </a:buClr>
              <a:buFont typeface="Arial"/>
              <a:buNone/>
            </a:pPr>
            <a:r>
              <a:t/>
            </a:r>
            <a:endParaRPr i="1" sz="2400">
              <a:solidFill>
                <a:schemeClr val="dk1"/>
              </a:solidFill>
            </a:endParaRPr>
          </a:p>
          <a:p>
            <a:pPr lvl="0" rtl="0">
              <a:spcBef>
                <a:spcPts val="0"/>
              </a:spcBef>
              <a:buClr>
                <a:schemeClr val="dk1"/>
              </a:buClr>
              <a:buSzPct val="45833"/>
              <a:buFont typeface="Arial"/>
              <a:buNone/>
            </a:pPr>
            <a:r>
              <a:rPr i="1" lang="en-US" sz="2400">
                <a:solidFill>
                  <a:schemeClr val="dk1"/>
                </a:solidFill>
              </a:rPr>
              <a:t>*Automated</a:t>
            </a:r>
          </a:p>
          <a:p>
            <a:pPr lvl="0" rtl="0">
              <a:spcBef>
                <a:spcPts val="0"/>
              </a:spcBef>
              <a:buClr>
                <a:schemeClr val="dk1"/>
              </a:buClr>
              <a:buFont typeface="Arial"/>
              <a:buNone/>
            </a:pPr>
            <a:r>
              <a:t/>
            </a:r>
            <a:endParaRPr i="1" sz="2400">
              <a:solidFill>
                <a:schemeClr val="dk1"/>
              </a:solidFill>
            </a:endParaRPr>
          </a:p>
          <a:p>
            <a:pPr lvl="0" rtl="0">
              <a:spcBef>
                <a:spcPts val="0"/>
              </a:spcBef>
              <a:buClr>
                <a:schemeClr val="dk1"/>
              </a:buClr>
              <a:buSzPct val="45833"/>
              <a:buFont typeface="Arial"/>
              <a:buNone/>
            </a:pPr>
            <a:r>
              <a:rPr i="1" lang="en-US" sz="2400">
                <a:solidFill>
                  <a:schemeClr val="dk1"/>
                </a:solidFill>
              </a:rPr>
              <a:t>*On demand service</a:t>
            </a:r>
          </a:p>
          <a:p>
            <a:pPr lvl="0" rtl="0">
              <a:spcBef>
                <a:spcPts val="0"/>
              </a:spcBef>
              <a:buClr>
                <a:schemeClr val="dk1"/>
              </a:buClr>
              <a:buFont typeface="Arial"/>
              <a:buNone/>
            </a:pPr>
            <a:r>
              <a:t/>
            </a:r>
            <a:endParaRPr i="1" sz="2400">
              <a:solidFill>
                <a:schemeClr val="dk1"/>
              </a:solidFill>
            </a:endParaRPr>
          </a:p>
          <a:p>
            <a:pPr lvl="0" rtl="0">
              <a:spcBef>
                <a:spcPts val="0"/>
              </a:spcBef>
              <a:buClr>
                <a:schemeClr val="dk1"/>
              </a:buClr>
              <a:buSzPct val="45833"/>
              <a:buFont typeface="Arial"/>
              <a:buNone/>
            </a:pPr>
            <a:r>
              <a:rPr i="1" lang="en-US" sz="2400">
                <a:solidFill>
                  <a:schemeClr val="dk1"/>
                </a:solidFill>
              </a:rPr>
              <a:t>*Separated and</a:t>
            </a:r>
          </a:p>
          <a:p>
            <a:pPr lvl="0" rtl="0">
              <a:spcBef>
                <a:spcPts val="0"/>
              </a:spcBef>
              <a:buClr>
                <a:schemeClr val="dk1"/>
              </a:buClr>
              <a:buSzPct val="45833"/>
              <a:buFont typeface="Arial"/>
              <a:buNone/>
            </a:pPr>
            <a:r>
              <a:rPr i="1" lang="en-US" sz="2400">
                <a:solidFill>
                  <a:schemeClr val="dk1"/>
                </a:solidFill>
              </a:rPr>
              <a:t> elevated guideway</a:t>
            </a:r>
          </a:p>
          <a:p>
            <a:pPr lvl="0" rtl="0">
              <a:spcBef>
                <a:spcPts val="0"/>
              </a:spcBef>
              <a:buClr>
                <a:schemeClr val="dk1"/>
              </a:buClr>
              <a:buFont typeface="Arial"/>
              <a:buNone/>
            </a:pPr>
            <a:r>
              <a:t/>
            </a:r>
            <a:endParaRPr i="1" sz="2400">
              <a:solidFill>
                <a:schemeClr val="dk1"/>
              </a:solidFill>
            </a:endParaRPr>
          </a:p>
          <a:p>
            <a:pPr lvl="0" rtl="0">
              <a:spcBef>
                <a:spcPts val="0"/>
              </a:spcBef>
              <a:buClr>
                <a:schemeClr val="dk1"/>
              </a:buClr>
              <a:buFont typeface="Arial"/>
              <a:buNone/>
            </a:pPr>
            <a:r>
              <a:t/>
            </a:r>
            <a:endParaRPr i="1" sz="2400">
              <a:solidFill>
                <a:schemeClr val="dk1"/>
              </a:solidFill>
            </a:endParaRPr>
          </a:p>
          <a:p>
            <a:pPr lvl="0" rtl="0">
              <a:spcBef>
                <a:spcPts val="0"/>
              </a:spcBef>
              <a:buClr>
                <a:schemeClr val="dk1"/>
              </a:buClr>
              <a:buFont typeface="Arial"/>
              <a:buNone/>
            </a:pPr>
            <a:r>
              <a:t/>
            </a:r>
            <a:endParaRPr i="1" sz="2400">
              <a:solidFill>
                <a:schemeClr val="dk1"/>
              </a:solidFill>
            </a:endParaRPr>
          </a:p>
          <a:p>
            <a:pPr lvl="0" rtl="0">
              <a:spcBef>
                <a:spcPts val="0"/>
              </a:spcBef>
              <a:buNone/>
            </a:pPr>
            <a:r>
              <a:t/>
            </a:r>
            <a:endParaRPr sz="2400"/>
          </a:p>
        </p:txBody>
      </p:sp>
      <p:pic>
        <p:nvPicPr>
          <p:cNvPr id="295" name="Shape 295"/>
          <p:cNvPicPr preferRelativeResize="0"/>
          <p:nvPr/>
        </p:nvPicPr>
        <p:blipFill>
          <a:blip r:embed="rId3">
            <a:alphaModFix/>
          </a:blip>
          <a:stretch>
            <a:fillRect/>
          </a:stretch>
        </p:blipFill>
        <p:spPr>
          <a:xfrm>
            <a:off x="5413125" y="2086700"/>
            <a:ext cx="3238349" cy="4258424"/>
          </a:xfrm>
          <a:prstGeom prst="rect">
            <a:avLst/>
          </a:prstGeom>
          <a:noFill/>
          <a:ln>
            <a:noFill/>
          </a:ln>
        </p:spPr>
      </p:pic>
      <p:sp>
        <p:nvSpPr>
          <p:cNvPr id="296" name="Shape 296"/>
          <p:cNvSpPr txBox="1"/>
          <p:nvPr/>
        </p:nvSpPr>
        <p:spPr>
          <a:xfrm>
            <a:off x="5532300" y="6418375"/>
            <a:ext cx="3000000" cy="366300"/>
          </a:xfrm>
          <a:prstGeom prst="rect">
            <a:avLst/>
          </a:prstGeom>
          <a:noFill/>
          <a:ln>
            <a:noFill/>
          </a:ln>
        </p:spPr>
        <p:txBody>
          <a:bodyPr anchorCtr="0" anchor="ctr" bIns="91425" lIns="91425" rIns="91425" tIns="91425">
            <a:noAutofit/>
          </a:bodyPr>
          <a:lstStyle/>
          <a:p>
            <a:pPr lvl="0" rtl="0">
              <a:spcBef>
                <a:spcPts val="0"/>
              </a:spcBef>
              <a:buNone/>
            </a:pPr>
            <a:r>
              <a:rPr lang="en-US" u="sng">
                <a:solidFill>
                  <a:schemeClr val="hlink"/>
                </a:solidFill>
                <a:hlinkClick r:id="rId4"/>
              </a:rPr>
              <a:t>http://www.podcarcity.org/arlanda</a:t>
            </a:r>
            <a:r>
              <a:rPr lang="en-US"/>
              <a:t> </a:t>
            </a:r>
          </a:p>
        </p:txBody>
      </p:sp>
      <p:pic>
        <p:nvPicPr>
          <p:cNvPr id="297" name="Shape 297"/>
          <p:cNvPicPr preferRelativeResize="0"/>
          <p:nvPr/>
        </p:nvPicPr>
        <p:blipFill>
          <a:blip r:embed="rId5">
            <a:alphaModFix/>
          </a:blip>
          <a:stretch>
            <a:fillRect/>
          </a:stretch>
        </p:blipFill>
        <p:spPr>
          <a:xfrm>
            <a:off x="5" y="6214580"/>
            <a:ext cx="616045" cy="643424"/>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x="0" y="0"/>
          <a:ext cx="0" cy="0"/>
          <a:chOff x="0" y="0"/>
          <a:chExt cx="0" cy="0"/>
        </a:xfrm>
      </p:grpSpPr>
      <p:sp>
        <p:nvSpPr>
          <p:cNvPr id="302" name="Shape 302"/>
          <p:cNvSpPr txBox="1"/>
          <p:nvPr>
            <p:ph type="title"/>
          </p:nvPr>
        </p:nvSpPr>
        <p:spPr>
          <a:xfrm>
            <a:off x="284162" y="630381"/>
            <a:ext cx="8574000" cy="967800"/>
          </a:xfrm>
          <a:prstGeom prst="rect">
            <a:avLst/>
          </a:prstGeom>
        </p:spPr>
        <p:txBody>
          <a:bodyPr anchorCtr="0" anchor="ctr" bIns="91425" lIns="91425" rIns="91425" tIns="91425">
            <a:noAutofit/>
          </a:bodyPr>
          <a:lstStyle/>
          <a:p>
            <a:pPr lvl="0" rtl="0">
              <a:spcBef>
                <a:spcPts val="0"/>
              </a:spcBef>
              <a:buNone/>
            </a:pPr>
            <a:r>
              <a:t/>
            </a:r>
            <a:endParaRPr sz="3000">
              <a:solidFill>
                <a:schemeClr val="dk1"/>
              </a:solidFill>
            </a:endParaRPr>
          </a:p>
          <a:p>
            <a:pPr lvl="0" rtl="0" algn="l">
              <a:spcBef>
                <a:spcPts val="0"/>
              </a:spcBef>
              <a:buClr>
                <a:schemeClr val="dk1"/>
              </a:buClr>
              <a:buSzPct val="36666"/>
              <a:buFont typeface="Arial"/>
              <a:buNone/>
            </a:pPr>
            <a:r>
              <a:rPr lang="en-US" sz="3000">
                <a:solidFill>
                  <a:schemeClr val="dk1"/>
                </a:solidFill>
              </a:rPr>
              <a:t>There are more ATN systems than you think...</a:t>
            </a:r>
          </a:p>
          <a:p>
            <a:pPr>
              <a:spcBef>
                <a:spcPts val="0"/>
              </a:spcBef>
              <a:buNone/>
            </a:pPr>
            <a:r>
              <a:t/>
            </a:r>
            <a:endParaRPr/>
          </a:p>
        </p:txBody>
      </p:sp>
      <p:pic>
        <p:nvPicPr>
          <p:cNvPr id="303" name="Shape 303"/>
          <p:cNvPicPr preferRelativeResize="0"/>
          <p:nvPr/>
        </p:nvPicPr>
        <p:blipFill>
          <a:blip r:embed="rId3">
            <a:alphaModFix/>
          </a:blip>
          <a:stretch>
            <a:fillRect/>
          </a:stretch>
        </p:blipFill>
        <p:spPr>
          <a:xfrm>
            <a:off x="611975" y="1781025"/>
            <a:ext cx="2394132" cy="1645250"/>
          </a:xfrm>
          <a:prstGeom prst="rect">
            <a:avLst/>
          </a:prstGeom>
          <a:noFill/>
          <a:ln>
            <a:noFill/>
          </a:ln>
        </p:spPr>
      </p:pic>
      <p:pic>
        <p:nvPicPr>
          <p:cNvPr id="304" name="Shape 304"/>
          <p:cNvPicPr preferRelativeResize="0"/>
          <p:nvPr/>
        </p:nvPicPr>
        <p:blipFill>
          <a:blip r:embed="rId4">
            <a:alphaModFix/>
          </a:blip>
          <a:stretch>
            <a:fillRect/>
          </a:stretch>
        </p:blipFill>
        <p:spPr>
          <a:xfrm>
            <a:off x="6123050" y="1977512"/>
            <a:ext cx="2476500" cy="1285875"/>
          </a:xfrm>
          <a:prstGeom prst="rect">
            <a:avLst/>
          </a:prstGeom>
          <a:noFill/>
          <a:ln>
            <a:noFill/>
          </a:ln>
        </p:spPr>
      </p:pic>
      <p:pic>
        <p:nvPicPr>
          <p:cNvPr id="305" name="Shape 305"/>
          <p:cNvPicPr preferRelativeResize="0"/>
          <p:nvPr/>
        </p:nvPicPr>
        <p:blipFill>
          <a:blip r:embed="rId5">
            <a:alphaModFix/>
          </a:blip>
          <a:stretch>
            <a:fillRect/>
          </a:stretch>
        </p:blipFill>
        <p:spPr>
          <a:xfrm>
            <a:off x="611975" y="4692525"/>
            <a:ext cx="2536674" cy="1577425"/>
          </a:xfrm>
          <a:prstGeom prst="rect">
            <a:avLst/>
          </a:prstGeom>
          <a:noFill/>
          <a:ln>
            <a:noFill/>
          </a:ln>
        </p:spPr>
      </p:pic>
      <p:pic>
        <p:nvPicPr>
          <p:cNvPr id="306" name="Shape 306"/>
          <p:cNvPicPr preferRelativeResize="0"/>
          <p:nvPr/>
        </p:nvPicPr>
        <p:blipFill>
          <a:blip r:embed="rId6">
            <a:alphaModFix/>
          </a:blip>
          <a:stretch>
            <a:fillRect/>
          </a:stretch>
        </p:blipFill>
        <p:spPr>
          <a:xfrm>
            <a:off x="6123050" y="4344002"/>
            <a:ext cx="2476500" cy="1842703"/>
          </a:xfrm>
          <a:prstGeom prst="rect">
            <a:avLst/>
          </a:prstGeom>
          <a:noFill/>
          <a:ln>
            <a:noFill/>
          </a:ln>
        </p:spPr>
      </p:pic>
      <p:sp>
        <p:nvSpPr>
          <p:cNvPr id="307" name="Shape 307"/>
          <p:cNvSpPr txBox="1"/>
          <p:nvPr/>
        </p:nvSpPr>
        <p:spPr>
          <a:xfrm>
            <a:off x="550225" y="3373112"/>
            <a:ext cx="3368099" cy="389100"/>
          </a:xfrm>
          <a:prstGeom prst="rect">
            <a:avLst/>
          </a:prstGeom>
          <a:noFill/>
          <a:ln>
            <a:noFill/>
          </a:ln>
        </p:spPr>
        <p:txBody>
          <a:bodyPr anchorCtr="0" anchor="t" bIns="91425" lIns="91425" rIns="91425" tIns="91425">
            <a:noAutofit/>
          </a:bodyPr>
          <a:lstStyle/>
          <a:p>
            <a:pPr rtl="0">
              <a:spcBef>
                <a:spcPts val="0"/>
              </a:spcBef>
              <a:buNone/>
            </a:pPr>
            <a:r>
              <a:rPr lang="en-US"/>
              <a:t>Morgantown , West Virginia </a:t>
            </a:r>
          </a:p>
          <a:p>
            <a:pPr>
              <a:spcBef>
                <a:spcPts val="0"/>
              </a:spcBef>
              <a:buNone/>
            </a:pPr>
            <a:r>
              <a:rPr lang="en-US" sz="1000"/>
              <a:t>(photo courtesy Trans.21)</a:t>
            </a:r>
          </a:p>
        </p:txBody>
      </p:sp>
      <p:sp>
        <p:nvSpPr>
          <p:cNvPr id="308" name="Shape 308"/>
          <p:cNvSpPr txBox="1"/>
          <p:nvPr/>
        </p:nvSpPr>
        <p:spPr>
          <a:xfrm>
            <a:off x="6123050" y="3406725"/>
            <a:ext cx="3000000" cy="321899"/>
          </a:xfrm>
          <a:prstGeom prst="rect">
            <a:avLst/>
          </a:prstGeom>
          <a:noFill/>
          <a:ln>
            <a:noFill/>
          </a:ln>
        </p:spPr>
        <p:txBody>
          <a:bodyPr anchorCtr="0" anchor="t" bIns="91425" lIns="91425" rIns="91425" tIns="91425">
            <a:noAutofit/>
          </a:bodyPr>
          <a:lstStyle/>
          <a:p>
            <a:pPr rtl="0">
              <a:spcBef>
                <a:spcPts val="0"/>
              </a:spcBef>
              <a:buNone/>
            </a:pPr>
            <a:r>
              <a:rPr lang="en-US"/>
              <a:t>Rivium shuttle, Netherland</a:t>
            </a:r>
          </a:p>
          <a:p>
            <a:pPr lvl="0" rtl="0">
              <a:spcBef>
                <a:spcPts val="0"/>
              </a:spcBef>
              <a:buNone/>
            </a:pPr>
            <a:r>
              <a:rPr lang="en-US"/>
              <a:t> </a:t>
            </a:r>
            <a:r>
              <a:rPr lang="en-US" sz="1000">
                <a:solidFill>
                  <a:schemeClr val="dk1"/>
                </a:solidFill>
              </a:rPr>
              <a:t>(photo courtesy Trans.21)</a:t>
            </a:r>
          </a:p>
        </p:txBody>
      </p:sp>
      <p:sp>
        <p:nvSpPr>
          <p:cNvPr id="309" name="Shape 309"/>
          <p:cNvSpPr txBox="1"/>
          <p:nvPr/>
        </p:nvSpPr>
        <p:spPr>
          <a:xfrm>
            <a:off x="550230" y="6332150"/>
            <a:ext cx="3252600" cy="321899"/>
          </a:xfrm>
          <a:prstGeom prst="rect">
            <a:avLst/>
          </a:prstGeom>
          <a:noFill/>
          <a:ln>
            <a:noFill/>
          </a:ln>
        </p:spPr>
        <p:txBody>
          <a:bodyPr anchorCtr="0" anchor="t" bIns="91425" lIns="91425" rIns="91425" tIns="91425">
            <a:noAutofit/>
          </a:bodyPr>
          <a:lstStyle/>
          <a:p>
            <a:pPr rtl="0">
              <a:spcBef>
                <a:spcPts val="0"/>
              </a:spcBef>
              <a:buNone/>
            </a:pPr>
            <a:r>
              <a:rPr lang="en-US">
                <a:solidFill>
                  <a:schemeClr val="dk1"/>
                </a:solidFill>
              </a:rPr>
              <a:t>Cybercab, Masdar City </a:t>
            </a:r>
          </a:p>
          <a:p>
            <a:pPr lvl="0" rtl="0">
              <a:spcBef>
                <a:spcPts val="0"/>
              </a:spcBef>
              <a:buNone/>
            </a:pPr>
            <a:r>
              <a:rPr lang="en-US" sz="1000">
                <a:solidFill>
                  <a:schemeClr val="dk1"/>
                </a:solidFill>
              </a:rPr>
              <a:t>(2getthere 2011)</a:t>
            </a:r>
          </a:p>
        </p:txBody>
      </p:sp>
      <p:sp>
        <p:nvSpPr>
          <p:cNvPr id="310" name="Shape 310"/>
          <p:cNvSpPr txBox="1"/>
          <p:nvPr/>
        </p:nvSpPr>
        <p:spPr>
          <a:xfrm>
            <a:off x="6058500" y="6202400"/>
            <a:ext cx="3000000" cy="581400"/>
          </a:xfrm>
          <a:prstGeom prst="rect">
            <a:avLst/>
          </a:prstGeom>
          <a:noFill/>
          <a:ln>
            <a:noFill/>
          </a:ln>
        </p:spPr>
        <p:txBody>
          <a:bodyPr anchorCtr="0" anchor="ctr" bIns="91425" lIns="91425" rIns="91425" tIns="91425">
            <a:noAutofit/>
          </a:bodyPr>
          <a:lstStyle/>
          <a:p>
            <a:pPr lvl="0" rtl="0">
              <a:spcBef>
                <a:spcPts val="0"/>
              </a:spcBef>
              <a:buNone/>
            </a:pPr>
            <a:r>
              <a:rPr lang="en-US" sz="1100">
                <a:solidFill>
                  <a:schemeClr val="dk1"/>
                </a:solidFill>
                <a:latin typeface="Calibri"/>
                <a:ea typeface="Calibri"/>
                <a:cs typeface="Calibri"/>
                <a:sym typeface="Calibri"/>
              </a:rPr>
              <a:t>(London Heathrow, ULTra Global PRT </a:t>
            </a:r>
            <a:r>
              <a:rPr lang="en-US" sz="1100" u="sng">
                <a:solidFill>
                  <a:schemeClr val="hlink"/>
                </a:solidFill>
                <a:latin typeface="Calibri"/>
                <a:ea typeface="Calibri"/>
                <a:cs typeface="Calibri"/>
                <a:sym typeface="Calibri"/>
                <a:hlinkClick r:id="rId7"/>
              </a:rPr>
              <a:t>http://www.ultraglobalprt.com/photos-videos/photos/</a:t>
            </a:r>
            <a:r>
              <a:rPr lang="en-US" sz="1100">
                <a:solidFill>
                  <a:schemeClr val="dk1"/>
                </a:solidFill>
                <a:latin typeface="Calibri"/>
                <a:ea typeface="Calibri"/>
                <a:cs typeface="Calibri"/>
                <a:sym typeface="Calibri"/>
              </a:rPr>
              <a:t>)</a:t>
            </a:r>
          </a:p>
        </p:txBody>
      </p:sp>
      <p:pic>
        <p:nvPicPr>
          <p:cNvPr id="311" name="Shape 311"/>
          <p:cNvPicPr preferRelativeResize="0"/>
          <p:nvPr/>
        </p:nvPicPr>
        <p:blipFill>
          <a:blip r:embed="rId8">
            <a:alphaModFix/>
          </a:blip>
          <a:stretch>
            <a:fillRect/>
          </a:stretch>
        </p:blipFill>
        <p:spPr>
          <a:xfrm>
            <a:off x="3553325" y="2607637"/>
            <a:ext cx="2165025" cy="2165025"/>
          </a:xfrm>
          <a:prstGeom prst="rect">
            <a:avLst/>
          </a:prstGeom>
          <a:noFill/>
          <a:ln>
            <a:noFill/>
          </a:ln>
        </p:spPr>
      </p:pic>
      <p:sp>
        <p:nvSpPr>
          <p:cNvPr id="312" name="Shape 312"/>
          <p:cNvSpPr txBox="1"/>
          <p:nvPr/>
        </p:nvSpPr>
        <p:spPr>
          <a:xfrm>
            <a:off x="3553325" y="4825525"/>
            <a:ext cx="2393999" cy="321899"/>
          </a:xfrm>
          <a:prstGeom prst="rect">
            <a:avLst/>
          </a:prstGeom>
          <a:noFill/>
          <a:ln>
            <a:noFill/>
          </a:ln>
        </p:spPr>
        <p:txBody>
          <a:bodyPr anchorCtr="0" anchor="t" bIns="91425" lIns="91425" rIns="91425" tIns="91425">
            <a:noAutofit/>
          </a:bodyPr>
          <a:lstStyle/>
          <a:p>
            <a:pPr>
              <a:spcBef>
                <a:spcPts val="0"/>
              </a:spcBef>
              <a:buNone/>
            </a:pPr>
            <a:r>
              <a:rPr lang="en-US"/>
              <a:t>Vectus PRT, South Korea</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6" name="Shape 316"/>
        <p:cNvGrpSpPr/>
        <p:nvPr/>
      </p:nvGrpSpPr>
      <p:grpSpPr>
        <a:xfrm>
          <a:off x="0" y="0"/>
          <a:ext cx="0" cy="0"/>
          <a:chOff x="0" y="0"/>
          <a:chExt cx="0" cy="0"/>
        </a:xfrm>
      </p:grpSpPr>
      <p:sp>
        <p:nvSpPr>
          <p:cNvPr id="317" name="Shape 317"/>
          <p:cNvSpPr txBox="1"/>
          <p:nvPr/>
        </p:nvSpPr>
        <p:spPr>
          <a:xfrm>
            <a:off x="1167050" y="2924150"/>
            <a:ext cx="7015199" cy="1901400"/>
          </a:xfrm>
          <a:prstGeom prst="rect">
            <a:avLst/>
          </a:prstGeom>
          <a:noFill/>
          <a:ln>
            <a:noFill/>
          </a:ln>
        </p:spPr>
        <p:txBody>
          <a:bodyPr anchorCtr="0" anchor="t" bIns="91425" lIns="91425" rIns="91425" tIns="91425">
            <a:noAutofit/>
          </a:bodyPr>
          <a:lstStyle/>
          <a:p>
            <a:pPr algn="ctr">
              <a:spcBef>
                <a:spcPts val="0"/>
              </a:spcBef>
              <a:buNone/>
            </a:pPr>
            <a:r>
              <a:rPr i="1" lang="en-US" sz="7200">
                <a:solidFill>
                  <a:srgbClr val="0000FF"/>
                </a:solidFill>
              </a:rPr>
              <a:t>Energy Problem</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1" name="Shape 321"/>
        <p:cNvGrpSpPr/>
        <p:nvPr/>
      </p:nvGrpSpPr>
      <p:grpSpPr>
        <a:xfrm>
          <a:off x="0" y="0"/>
          <a:ext cx="0" cy="0"/>
          <a:chOff x="0" y="0"/>
          <a:chExt cx="0" cy="0"/>
        </a:xfrm>
      </p:grpSpPr>
      <p:sp>
        <p:nvSpPr>
          <p:cNvPr id="322" name="Shape 322"/>
          <p:cNvSpPr txBox="1"/>
          <p:nvPr>
            <p:ph type="title"/>
          </p:nvPr>
        </p:nvSpPr>
        <p:spPr>
          <a:xfrm>
            <a:off x="284162" y="630381"/>
            <a:ext cx="8574000" cy="967800"/>
          </a:xfrm>
          <a:prstGeom prst="rect">
            <a:avLst/>
          </a:prstGeom>
        </p:spPr>
        <p:txBody>
          <a:bodyPr anchorCtr="0" anchor="ctr" bIns="91425" lIns="91425" rIns="91425" tIns="91425">
            <a:noAutofit/>
          </a:bodyPr>
          <a:lstStyle/>
          <a:p>
            <a:pPr>
              <a:spcBef>
                <a:spcPts val="0"/>
              </a:spcBef>
              <a:buNone/>
            </a:pPr>
            <a:r>
              <a:rPr lang="en-US"/>
              <a:t>The United States is highly dependent on fossil fuels for energy</a:t>
            </a:r>
          </a:p>
        </p:txBody>
      </p:sp>
      <p:pic>
        <p:nvPicPr>
          <p:cNvPr id="323" name="Shape 323"/>
          <p:cNvPicPr preferRelativeResize="0"/>
          <p:nvPr/>
        </p:nvPicPr>
        <p:blipFill>
          <a:blip r:embed="rId3">
            <a:alphaModFix/>
          </a:blip>
          <a:stretch>
            <a:fillRect/>
          </a:stretch>
        </p:blipFill>
        <p:spPr>
          <a:xfrm>
            <a:off x="383587" y="1822475"/>
            <a:ext cx="8376824" cy="447364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7" name="Shape 327"/>
        <p:cNvGrpSpPr/>
        <p:nvPr/>
      </p:nvGrpSpPr>
      <p:grpSpPr>
        <a:xfrm>
          <a:off x="0" y="0"/>
          <a:ext cx="0" cy="0"/>
          <a:chOff x="0" y="0"/>
          <a:chExt cx="0" cy="0"/>
        </a:xfrm>
      </p:grpSpPr>
      <p:pic>
        <p:nvPicPr>
          <p:cNvPr id="328" name="Shape 328"/>
          <p:cNvPicPr preferRelativeResize="0"/>
          <p:nvPr/>
        </p:nvPicPr>
        <p:blipFill>
          <a:blip r:embed="rId3">
            <a:alphaModFix/>
          </a:blip>
          <a:stretch>
            <a:fillRect/>
          </a:stretch>
        </p:blipFill>
        <p:spPr>
          <a:xfrm>
            <a:off x="645050" y="1045562"/>
            <a:ext cx="7853900" cy="4766874"/>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x="0" y="0"/>
          <a:ext cx="0" cy="0"/>
          <a:chOff x="0" y="0"/>
          <a:chExt cx="0" cy="0"/>
        </a:xfrm>
      </p:grpSpPr>
      <p:sp>
        <p:nvSpPr>
          <p:cNvPr id="333" name="Shape 333"/>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You sure know this!!</a:t>
            </a:r>
          </a:p>
        </p:txBody>
      </p:sp>
      <p:pic>
        <p:nvPicPr>
          <p:cNvPr id="334" name="Shape 334"/>
          <p:cNvPicPr preferRelativeResize="0"/>
          <p:nvPr/>
        </p:nvPicPr>
        <p:blipFill>
          <a:blip r:embed="rId3">
            <a:alphaModFix/>
          </a:blip>
          <a:stretch>
            <a:fillRect/>
          </a:stretch>
        </p:blipFill>
        <p:spPr>
          <a:xfrm>
            <a:off x="284175" y="1913237"/>
            <a:ext cx="3695700" cy="1495425"/>
          </a:xfrm>
          <a:prstGeom prst="rect">
            <a:avLst/>
          </a:prstGeom>
          <a:noFill/>
          <a:ln>
            <a:noFill/>
          </a:ln>
        </p:spPr>
      </p:pic>
      <p:sp>
        <p:nvSpPr>
          <p:cNvPr id="335" name="Shape 335"/>
          <p:cNvSpPr txBox="1"/>
          <p:nvPr/>
        </p:nvSpPr>
        <p:spPr>
          <a:xfrm>
            <a:off x="4572675" y="1499600"/>
            <a:ext cx="4285500" cy="5201100"/>
          </a:xfrm>
          <a:prstGeom prst="rect">
            <a:avLst/>
          </a:prstGeom>
          <a:noFill/>
          <a:ln>
            <a:noFill/>
          </a:ln>
        </p:spPr>
        <p:txBody>
          <a:bodyPr anchorCtr="0" anchor="ctr" bIns="91425" lIns="91425" rIns="91425" tIns="91425">
            <a:noAutofit/>
          </a:bodyPr>
          <a:lstStyle/>
          <a:p>
            <a:pPr rtl="0">
              <a:spcBef>
                <a:spcPts val="0"/>
              </a:spcBef>
              <a:buNone/>
            </a:pPr>
            <a:r>
              <a:rPr b="1" lang="en-US" sz="2400">
                <a:solidFill>
                  <a:srgbClr val="FF6F00"/>
                </a:solidFill>
              </a:rPr>
              <a:t>We made </a:t>
            </a:r>
            <a:r>
              <a:rPr b="1" lang="en-US" sz="2400" u="sng">
                <a:solidFill>
                  <a:srgbClr val="E69138"/>
                </a:solidFill>
                <a:hlinkClick r:id="rId4"/>
              </a:rPr>
              <a:t>history</a:t>
            </a:r>
            <a:r>
              <a:rPr b="1" lang="en-US" sz="2400">
                <a:solidFill>
                  <a:srgbClr val="FF6F00"/>
                </a:solidFill>
              </a:rPr>
              <a:t>, but we're not done yet.</a:t>
            </a:r>
          </a:p>
          <a:p>
            <a:pPr rtl="0">
              <a:spcBef>
                <a:spcPts val="0"/>
              </a:spcBef>
              <a:buNone/>
            </a:pPr>
            <a:r>
              <a:t/>
            </a:r>
            <a:endParaRPr b="1" sz="2400">
              <a:solidFill>
                <a:srgbClr val="FF6F00"/>
              </a:solidFill>
            </a:endParaRPr>
          </a:p>
          <a:p>
            <a:pPr rtl="0">
              <a:spcBef>
                <a:spcPts val="0"/>
              </a:spcBef>
              <a:buNone/>
            </a:pPr>
            <a:r>
              <a:rPr b="1" lang="en-US" sz="1200">
                <a:solidFill>
                  <a:srgbClr val="2A2A2A"/>
                </a:solidFill>
              </a:rPr>
              <a:t>Today, more than 400 colleges and universities across the country</a:t>
            </a:r>
            <a:r>
              <a:rPr b="1" lang="en-US" sz="1100">
                <a:solidFill>
                  <a:srgbClr val="2A2A2A"/>
                </a:solidFill>
              </a:rPr>
              <a:t> </a:t>
            </a:r>
            <a:r>
              <a:rPr b="1" lang="en-US" sz="1200">
                <a:solidFill>
                  <a:srgbClr val="2A2A2A"/>
                </a:solidFill>
              </a:rPr>
              <a:t>are calling on their institutions to divest from the fossil fuel industry</a:t>
            </a:r>
            <a:r>
              <a:rPr lang="en-US" sz="1200">
                <a:solidFill>
                  <a:srgbClr val="2A2A2A"/>
                </a:solidFill>
              </a:rPr>
              <a:t>.</a:t>
            </a:r>
          </a:p>
          <a:p>
            <a:pPr rtl="0">
              <a:spcBef>
                <a:spcPts val="0"/>
              </a:spcBef>
              <a:buNone/>
            </a:pPr>
            <a:r>
              <a:t/>
            </a:r>
            <a:endParaRPr sz="1200">
              <a:solidFill>
                <a:srgbClr val="2A2A2A"/>
              </a:solidFill>
            </a:endParaRPr>
          </a:p>
          <a:p>
            <a:pPr rtl="0">
              <a:spcBef>
                <a:spcPts val="0"/>
              </a:spcBef>
              <a:buNone/>
            </a:pPr>
            <a:r>
              <a:rPr b="1" lang="en-US" sz="1200">
                <a:solidFill>
                  <a:srgbClr val="2A2A2A"/>
                </a:solidFill>
              </a:rPr>
              <a:t>We launched the Fossil Free Stanford campaign in 2012 requesting that  Stanford…</a:t>
            </a:r>
          </a:p>
          <a:p>
            <a:pPr lvl="0" rtl="0">
              <a:spcBef>
                <a:spcPts val="0"/>
              </a:spcBef>
              <a:buClr>
                <a:schemeClr val="dk1"/>
              </a:buClr>
              <a:buSzPct val="100000"/>
              <a:buFont typeface="Arial"/>
              <a:buNone/>
            </a:pPr>
            <a:r>
              <a:rPr lang="en-US" sz="1100">
                <a:solidFill>
                  <a:srgbClr val="2A2A2A"/>
                </a:solidFill>
              </a:rPr>
              <a:t>1. Immediately </a:t>
            </a:r>
            <a:r>
              <a:rPr b="1" lang="en-US" sz="1100">
                <a:solidFill>
                  <a:srgbClr val="2A2A2A"/>
                </a:solidFill>
              </a:rPr>
              <a:t>freeze any new investment</a:t>
            </a:r>
            <a:r>
              <a:rPr lang="en-US" sz="1100">
                <a:solidFill>
                  <a:srgbClr val="2A2A2A"/>
                </a:solidFill>
              </a:rPr>
              <a:t> in fossil-fuel companies, and </a:t>
            </a:r>
          </a:p>
          <a:p>
            <a:pPr rtl="0">
              <a:spcBef>
                <a:spcPts val="0"/>
              </a:spcBef>
              <a:buNone/>
            </a:pPr>
            <a:r>
              <a:rPr lang="en-US" sz="1100">
                <a:solidFill>
                  <a:srgbClr val="2A2A2A"/>
                </a:solidFill>
              </a:rPr>
              <a:t>2. </a:t>
            </a:r>
            <a:r>
              <a:rPr b="1" lang="en-US" sz="1100">
                <a:solidFill>
                  <a:srgbClr val="2A2A2A"/>
                </a:solidFill>
              </a:rPr>
              <a:t>Divest within five years</a:t>
            </a:r>
            <a:r>
              <a:rPr lang="en-US" sz="1100">
                <a:solidFill>
                  <a:srgbClr val="2A2A2A"/>
                </a:solidFill>
              </a:rPr>
              <a:t> from direct ownership and from any commingled funds that include fossil-fuel public equities and corporate bonds.</a:t>
            </a:r>
          </a:p>
          <a:p>
            <a:pPr rtl="0">
              <a:spcBef>
                <a:spcPts val="0"/>
              </a:spcBef>
              <a:buNone/>
            </a:pPr>
            <a:r>
              <a:t/>
            </a:r>
            <a:endParaRPr b="1" sz="1200">
              <a:solidFill>
                <a:srgbClr val="2A2A2A"/>
              </a:solidFill>
            </a:endParaRPr>
          </a:p>
          <a:p>
            <a:pPr rtl="0">
              <a:spcBef>
                <a:spcPts val="0"/>
              </a:spcBef>
              <a:buNone/>
            </a:pPr>
            <a:r>
              <a:rPr b="1" lang="en-US">
                <a:solidFill>
                  <a:srgbClr val="2A2A2A"/>
                </a:solidFill>
              </a:rPr>
              <a:t>As young people, we refuse to sit idly by and accept a future wrought with climate destruction.</a:t>
            </a:r>
          </a:p>
          <a:p>
            <a:pPr rtl="0">
              <a:spcBef>
                <a:spcPts val="0"/>
              </a:spcBef>
              <a:buNone/>
            </a:pPr>
            <a:r>
              <a:t/>
            </a:r>
            <a:endParaRPr b="1">
              <a:solidFill>
                <a:srgbClr val="2A2A2A"/>
              </a:solidFill>
            </a:endParaRPr>
          </a:p>
          <a:p>
            <a:pPr lvl="0" rtl="0">
              <a:spcBef>
                <a:spcPts val="0"/>
              </a:spcBef>
              <a:buNone/>
            </a:pPr>
            <a:r>
              <a:rPr b="1" i="1" lang="en-US" sz="1800">
                <a:solidFill>
                  <a:srgbClr val="2A2A2A"/>
                </a:solidFill>
              </a:rPr>
              <a:t>Stanford is a leader in innovation and sustainability.</a:t>
            </a:r>
          </a:p>
        </p:txBody>
      </p:sp>
      <p:pic>
        <p:nvPicPr>
          <p:cNvPr id="336" name="Shape 336"/>
          <p:cNvPicPr preferRelativeResize="0"/>
          <p:nvPr/>
        </p:nvPicPr>
        <p:blipFill>
          <a:blip r:embed="rId5">
            <a:alphaModFix/>
          </a:blip>
          <a:stretch>
            <a:fillRect/>
          </a:stretch>
        </p:blipFill>
        <p:spPr>
          <a:xfrm>
            <a:off x="284175" y="3408675"/>
            <a:ext cx="4067299" cy="271152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0" name="Shape 340"/>
        <p:cNvGrpSpPr/>
        <p:nvPr/>
      </p:nvGrpSpPr>
      <p:grpSpPr>
        <a:xfrm>
          <a:off x="0" y="0"/>
          <a:ext cx="0" cy="0"/>
          <a:chOff x="0" y="0"/>
          <a:chExt cx="0" cy="0"/>
        </a:xfrm>
      </p:grpSpPr>
      <p:sp>
        <p:nvSpPr>
          <p:cNvPr id="341" name="Shape 341"/>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sz="3600"/>
              <a:t>We’re trying to replace fossil fuels with...</a:t>
            </a:r>
          </a:p>
        </p:txBody>
      </p:sp>
      <p:pic>
        <p:nvPicPr>
          <p:cNvPr id="342" name="Shape 342"/>
          <p:cNvPicPr preferRelativeResize="0"/>
          <p:nvPr/>
        </p:nvPicPr>
        <p:blipFill>
          <a:blip r:embed="rId3">
            <a:alphaModFix/>
          </a:blip>
          <a:stretch>
            <a:fillRect/>
          </a:stretch>
        </p:blipFill>
        <p:spPr>
          <a:xfrm>
            <a:off x="1059900" y="1852500"/>
            <a:ext cx="6950700" cy="461524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6" name="Shape 346"/>
        <p:cNvGrpSpPr/>
        <p:nvPr/>
      </p:nvGrpSpPr>
      <p:grpSpPr>
        <a:xfrm>
          <a:off x="0" y="0"/>
          <a:ext cx="0" cy="0"/>
          <a:chOff x="0" y="0"/>
          <a:chExt cx="0" cy="0"/>
        </a:xfrm>
      </p:grpSpPr>
      <p:sp>
        <p:nvSpPr>
          <p:cNvPr id="347" name="Shape 347"/>
          <p:cNvSpPr txBox="1"/>
          <p:nvPr/>
        </p:nvSpPr>
        <p:spPr>
          <a:xfrm>
            <a:off x="1729650" y="2499525"/>
            <a:ext cx="5684699" cy="1282199"/>
          </a:xfrm>
          <a:prstGeom prst="rect">
            <a:avLst/>
          </a:prstGeom>
          <a:noFill/>
          <a:ln>
            <a:noFill/>
          </a:ln>
        </p:spPr>
        <p:txBody>
          <a:bodyPr anchorCtr="0" anchor="t" bIns="91425" lIns="91425" rIns="91425" tIns="91425">
            <a:noAutofit/>
          </a:bodyPr>
          <a:lstStyle/>
          <a:p>
            <a:pPr algn="ctr">
              <a:spcBef>
                <a:spcPts val="0"/>
              </a:spcBef>
              <a:buNone/>
            </a:pPr>
            <a:r>
              <a:rPr lang="en-US" sz="3600">
                <a:solidFill>
                  <a:srgbClr val="0000FF"/>
                </a:solidFill>
              </a:rPr>
              <a:t>Let’s see how we can help solve both problems at the same time!!</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 name="Shape 223"/>
        <p:cNvGrpSpPr/>
        <p:nvPr/>
      </p:nvGrpSpPr>
      <p:grpSpPr>
        <a:xfrm>
          <a:off x="0" y="0"/>
          <a:ext cx="0" cy="0"/>
          <a:chOff x="0" y="0"/>
          <a:chExt cx="0" cy="0"/>
        </a:xfrm>
      </p:grpSpPr>
      <p:sp>
        <p:nvSpPr>
          <p:cNvPr id="224" name="Shape 224"/>
          <p:cNvSpPr txBox="1"/>
          <p:nvPr>
            <p:ph type="ctrTitle"/>
          </p:nvPr>
        </p:nvSpPr>
        <p:spPr>
          <a:xfrm>
            <a:off x="279250" y="449000"/>
            <a:ext cx="7128900" cy="1088099"/>
          </a:xfrm>
          <a:prstGeom prst="rect">
            <a:avLst/>
          </a:prstGeom>
        </p:spPr>
        <p:txBody>
          <a:bodyPr anchorCtr="0" anchor="b" bIns="91425" lIns="91425" rIns="91425" tIns="91425">
            <a:noAutofit/>
          </a:bodyPr>
          <a:lstStyle/>
          <a:p>
            <a:pPr>
              <a:spcBef>
                <a:spcPts val="0"/>
              </a:spcBef>
              <a:buNone/>
            </a:pPr>
            <a:r>
              <a:rPr lang="en-US"/>
              <a:t>Spartan Superway</a:t>
            </a:r>
          </a:p>
        </p:txBody>
      </p:sp>
      <p:sp>
        <p:nvSpPr>
          <p:cNvPr id="225" name="Shape 225"/>
          <p:cNvSpPr txBox="1"/>
          <p:nvPr/>
        </p:nvSpPr>
        <p:spPr>
          <a:xfrm>
            <a:off x="2134350" y="5757575"/>
            <a:ext cx="4875300" cy="686700"/>
          </a:xfrm>
          <a:prstGeom prst="rect">
            <a:avLst/>
          </a:prstGeom>
          <a:noFill/>
          <a:ln>
            <a:noFill/>
          </a:ln>
        </p:spPr>
        <p:txBody>
          <a:bodyPr anchorCtr="0" anchor="t" bIns="91425" lIns="91425" rIns="91425" tIns="91425">
            <a:noAutofit/>
          </a:bodyPr>
          <a:lstStyle/>
          <a:p>
            <a:pPr>
              <a:spcBef>
                <a:spcPts val="0"/>
              </a:spcBef>
              <a:buNone/>
            </a:pPr>
            <a:r>
              <a:rPr b="1" lang="en-US" sz="1800"/>
              <a:t>Sustainable Transportation Seminar Series</a:t>
            </a:r>
          </a:p>
        </p:txBody>
      </p:sp>
      <p:sp>
        <p:nvSpPr>
          <p:cNvPr id="226" name="Shape 226"/>
          <p:cNvSpPr txBox="1"/>
          <p:nvPr/>
        </p:nvSpPr>
        <p:spPr>
          <a:xfrm>
            <a:off x="328150" y="1350625"/>
            <a:ext cx="7031099" cy="686700"/>
          </a:xfrm>
          <a:prstGeom prst="rect">
            <a:avLst/>
          </a:prstGeom>
          <a:noFill/>
          <a:ln>
            <a:noFill/>
          </a:ln>
        </p:spPr>
        <p:txBody>
          <a:bodyPr anchorCtr="0" anchor="t" bIns="91425" lIns="91425" rIns="91425" tIns="91425">
            <a:noAutofit/>
          </a:bodyPr>
          <a:lstStyle/>
          <a:p>
            <a:pPr>
              <a:spcBef>
                <a:spcPts val="0"/>
              </a:spcBef>
              <a:buNone/>
            </a:pPr>
            <a:r>
              <a:rPr lang="en-US" sz="2400"/>
              <a:t>A solar Powered Transportation Network</a:t>
            </a:r>
          </a:p>
        </p:txBody>
      </p:sp>
      <p:pic>
        <p:nvPicPr>
          <p:cNvPr id="227" name="Shape 227"/>
          <p:cNvPicPr preferRelativeResize="0"/>
          <p:nvPr/>
        </p:nvPicPr>
        <p:blipFill>
          <a:blip r:embed="rId3">
            <a:alphaModFix/>
          </a:blip>
          <a:stretch>
            <a:fillRect/>
          </a:stretch>
        </p:blipFill>
        <p:spPr>
          <a:xfrm>
            <a:off x="86437" y="621874"/>
            <a:ext cx="8689374" cy="6173699"/>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1" name="Shape 351"/>
        <p:cNvGrpSpPr/>
        <p:nvPr/>
      </p:nvGrpSpPr>
      <p:grpSpPr>
        <a:xfrm>
          <a:off x="0" y="0"/>
          <a:ext cx="0" cy="0"/>
          <a:chOff x="0" y="0"/>
          <a:chExt cx="0" cy="0"/>
        </a:xfrm>
      </p:grpSpPr>
      <p:sp>
        <p:nvSpPr>
          <p:cNvPr id="352" name="Shape 352"/>
          <p:cNvSpPr txBox="1"/>
          <p:nvPr>
            <p:ph type="title"/>
          </p:nvPr>
        </p:nvSpPr>
        <p:spPr>
          <a:xfrm>
            <a:off x="284162" y="630381"/>
            <a:ext cx="8574000" cy="967800"/>
          </a:xfrm>
          <a:prstGeom prst="rect">
            <a:avLst/>
          </a:prstGeom>
        </p:spPr>
        <p:txBody>
          <a:bodyPr anchorCtr="0" anchor="ctr" bIns="91425" lIns="91425" rIns="91425" tIns="91425">
            <a:noAutofit/>
          </a:bodyPr>
          <a:lstStyle/>
          <a:p>
            <a:pPr algn="l">
              <a:spcBef>
                <a:spcPts val="0"/>
              </a:spcBef>
              <a:buNone/>
            </a:pPr>
            <a:r>
              <a:rPr b="1" lang="en-US" sz="2400">
                <a:solidFill>
                  <a:schemeClr val="dk1"/>
                </a:solidFill>
              </a:rPr>
              <a:t>Solution is to get cars </a:t>
            </a:r>
            <a:r>
              <a:rPr b="1" lang="en-US" sz="2400">
                <a:solidFill>
                  <a:srgbClr val="FF0000"/>
                </a:solidFill>
              </a:rPr>
              <a:t>OFF the road</a:t>
            </a:r>
            <a:r>
              <a:rPr b="1" lang="en-US" sz="2400">
                <a:solidFill>
                  <a:schemeClr val="dk1"/>
                </a:solidFill>
              </a:rPr>
              <a:t>, not make room for more</a:t>
            </a:r>
          </a:p>
        </p:txBody>
      </p:sp>
      <p:pic>
        <p:nvPicPr>
          <p:cNvPr id="353" name="Shape 353"/>
          <p:cNvPicPr preferRelativeResize="0"/>
          <p:nvPr/>
        </p:nvPicPr>
        <p:blipFill>
          <a:blip r:embed="rId3">
            <a:alphaModFix/>
          </a:blip>
          <a:stretch>
            <a:fillRect/>
          </a:stretch>
        </p:blipFill>
        <p:spPr>
          <a:xfrm>
            <a:off x="5111025" y="2145325"/>
            <a:ext cx="3747149" cy="4118774"/>
          </a:xfrm>
          <a:prstGeom prst="rect">
            <a:avLst/>
          </a:prstGeom>
          <a:noFill/>
          <a:ln>
            <a:noFill/>
          </a:ln>
        </p:spPr>
      </p:pic>
      <p:sp>
        <p:nvSpPr>
          <p:cNvPr id="354" name="Shape 354"/>
          <p:cNvSpPr txBox="1"/>
          <p:nvPr/>
        </p:nvSpPr>
        <p:spPr>
          <a:xfrm>
            <a:off x="492375" y="2085025"/>
            <a:ext cx="3746999" cy="4179000"/>
          </a:xfrm>
          <a:prstGeom prst="rect">
            <a:avLst/>
          </a:prstGeom>
          <a:noFill/>
          <a:ln>
            <a:noFill/>
          </a:ln>
        </p:spPr>
        <p:txBody>
          <a:bodyPr anchorCtr="0" anchor="t" bIns="91425" lIns="91425" rIns="91425" tIns="91425">
            <a:noAutofit/>
          </a:bodyPr>
          <a:lstStyle/>
          <a:p>
            <a:pPr indent="-381000" lvl="0" marL="457200" rtl="0">
              <a:spcBef>
                <a:spcPts val="0"/>
              </a:spcBef>
              <a:buClr>
                <a:srgbClr val="000000"/>
              </a:buClr>
              <a:buSzPct val="100000"/>
              <a:buFont typeface="Arial"/>
              <a:buChar char="●"/>
            </a:pPr>
            <a:r>
              <a:rPr lang="en-US" sz="2400"/>
              <a:t>$72 Million dollars to widening 101 3.2 miles</a:t>
            </a:r>
          </a:p>
          <a:p>
            <a:pPr indent="-381000" lvl="1" marL="914400" rtl="0">
              <a:spcBef>
                <a:spcPts val="0"/>
              </a:spcBef>
              <a:buClr>
                <a:srgbClr val="000000"/>
              </a:buClr>
              <a:buSzPct val="100000"/>
              <a:buFont typeface="Arial"/>
              <a:buChar char="○"/>
            </a:pPr>
            <a:r>
              <a:rPr lang="en-US" sz="2400">
                <a:solidFill>
                  <a:schemeClr val="dk1"/>
                </a:solidFill>
              </a:rPr>
              <a:t>$22.5 M/mi</a:t>
            </a:r>
          </a:p>
          <a:p>
            <a:pPr rtl="0">
              <a:spcBef>
                <a:spcPts val="0"/>
              </a:spcBef>
              <a:buNone/>
            </a:pPr>
            <a:r>
              <a:t/>
            </a:r>
            <a:endParaRPr sz="2400"/>
          </a:p>
          <a:p>
            <a:pPr rtl="0">
              <a:spcBef>
                <a:spcPts val="0"/>
              </a:spcBef>
              <a:buNone/>
            </a:pPr>
            <a:r>
              <a:t/>
            </a:r>
            <a:endParaRPr sz="2400"/>
          </a:p>
          <a:p>
            <a:pPr indent="-381000" lvl="0" marL="457200" rtl="0">
              <a:spcBef>
                <a:spcPts val="0"/>
              </a:spcBef>
              <a:buClr>
                <a:srgbClr val="000000"/>
              </a:buClr>
              <a:buSzPct val="100000"/>
              <a:buFont typeface="Arial"/>
              <a:buChar char="●"/>
            </a:pPr>
            <a:r>
              <a:rPr lang="en-US" sz="2400"/>
              <a:t>Average ATN build cost is between $15 and $20 M/mi</a:t>
            </a:r>
          </a:p>
          <a:p>
            <a:pPr lvl="0">
              <a:spcBef>
                <a:spcPts val="0"/>
              </a:spcBef>
              <a:buNone/>
            </a:pPr>
            <a:r>
              <a:t/>
            </a:r>
            <a:endParaRPr sz="2400"/>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8" name="Shape 358"/>
        <p:cNvGrpSpPr/>
        <p:nvPr/>
      </p:nvGrpSpPr>
      <p:grpSpPr>
        <a:xfrm>
          <a:off x="0" y="0"/>
          <a:ext cx="0" cy="0"/>
          <a:chOff x="0" y="0"/>
          <a:chExt cx="0" cy="0"/>
        </a:xfrm>
      </p:grpSpPr>
      <p:sp>
        <p:nvSpPr>
          <p:cNvPr id="359" name="Shape 359"/>
          <p:cNvSpPr txBox="1"/>
          <p:nvPr>
            <p:ph type="title"/>
          </p:nvPr>
        </p:nvSpPr>
        <p:spPr>
          <a:xfrm>
            <a:off x="284162" y="630381"/>
            <a:ext cx="8574000" cy="967800"/>
          </a:xfrm>
          <a:prstGeom prst="rect">
            <a:avLst/>
          </a:prstGeom>
        </p:spPr>
        <p:txBody>
          <a:bodyPr anchorCtr="0" anchor="ctr" bIns="91425" lIns="91425" rIns="91425" tIns="91425">
            <a:noAutofit/>
          </a:bodyPr>
          <a:lstStyle/>
          <a:p>
            <a:pPr algn="l">
              <a:spcBef>
                <a:spcPts val="0"/>
              </a:spcBef>
              <a:buNone/>
            </a:pPr>
            <a:r>
              <a:rPr lang="en-US" sz="3000">
                <a:solidFill>
                  <a:schemeClr val="dk1"/>
                </a:solidFill>
              </a:rPr>
              <a:t>Self driving cars are impressive, but they still get stuck in traffic</a:t>
            </a:r>
          </a:p>
        </p:txBody>
      </p:sp>
      <p:pic>
        <p:nvPicPr>
          <p:cNvPr id="360" name="Shape 360"/>
          <p:cNvPicPr preferRelativeResize="0"/>
          <p:nvPr/>
        </p:nvPicPr>
        <p:blipFill>
          <a:blip r:embed="rId3">
            <a:alphaModFix/>
          </a:blip>
          <a:stretch>
            <a:fillRect/>
          </a:stretch>
        </p:blipFill>
        <p:spPr>
          <a:xfrm>
            <a:off x="1676287" y="2157405"/>
            <a:ext cx="5791425" cy="3556374"/>
          </a:xfrm>
          <a:prstGeom prst="rect">
            <a:avLst/>
          </a:prstGeom>
          <a:noFill/>
          <a:ln>
            <a:noFill/>
          </a:ln>
        </p:spPr>
      </p:pic>
      <p:sp>
        <p:nvSpPr>
          <p:cNvPr id="361" name="Shape 361"/>
          <p:cNvSpPr/>
          <p:nvPr/>
        </p:nvSpPr>
        <p:spPr>
          <a:xfrm>
            <a:off x="4726025" y="3433050"/>
            <a:ext cx="1787399" cy="1751100"/>
          </a:xfrm>
          <a:prstGeom prst="ellipse">
            <a:avLst/>
          </a:prstGeom>
          <a:noFill/>
          <a:ln cap="flat" w="11430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6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5" name="Shape 365"/>
        <p:cNvGrpSpPr/>
        <p:nvPr/>
      </p:nvGrpSpPr>
      <p:grpSpPr>
        <a:xfrm>
          <a:off x="0" y="0"/>
          <a:ext cx="0" cy="0"/>
          <a:chOff x="0" y="0"/>
          <a:chExt cx="0" cy="0"/>
        </a:xfrm>
      </p:grpSpPr>
      <p:sp>
        <p:nvSpPr>
          <p:cNvPr id="366" name="Shape 366"/>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sz="3000"/>
              <a:t>ATN’s plays well with TOD</a:t>
            </a:r>
          </a:p>
        </p:txBody>
      </p:sp>
      <p:pic>
        <p:nvPicPr>
          <p:cNvPr id="367" name="Shape 367"/>
          <p:cNvPicPr preferRelativeResize="0"/>
          <p:nvPr/>
        </p:nvPicPr>
        <p:blipFill>
          <a:blip r:embed="rId3">
            <a:alphaModFix/>
          </a:blip>
          <a:stretch>
            <a:fillRect/>
          </a:stretch>
        </p:blipFill>
        <p:spPr>
          <a:xfrm>
            <a:off x="2898775" y="2190973"/>
            <a:ext cx="3346450" cy="3555574"/>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1" name="Shape 371"/>
        <p:cNvGrpSpPr/>
        <p:nvPr/>
      </p:nvGrpSpPr>
      <p:grpSpPr>
        <a:xfrm>
          <a:off x="0" y="0"/>
          <a:ext cx="0" cy="0"/>
          <a:chOff x="0" y="0"/>
          <a:chExt cx="0" cy="0"/>
        </a:xfrm>
      </p:grpSpPr>
      <p:pic>
        <p:nvPicPr>
          <p:cNvPr id="372" name="Shape 372"/>
          <p:cNvPicPr preferRelativeResize="0"/>
          <p:nvPr/>
        </p:nvPicPr>
        <p:blipFill>
          <a:blip r:embed="rId3">
            <a:alphaModFix/>
          </a:blip>
          <a:stretch>
            <a:fillRect/>
          </a:stretch>
        </p:blipFill>
        <p:spPr>
          <a:xfrm>
            <a:off x="465612" y="1519305"/>
            <a:ext cx="8212774" cy="3819381"/>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6" name="Shape 376"/>
        <p:cNvGrpSpPr/>
        <p:nvPr/>
      </p:nvGrpSpPr>
      <p:grpSpPr>
        <a:xfrm>
          <a:off x="0" y="0"/>
          <a:ext cx="0" cy="0"/>
          <a:chOff x="0" y="0"/>
          <a:chExt cx="0" cy="0"/>
        </a:xfrm>
      </p:grpSpPr>
      <p:sp>
        <p:nvSpPr>
          <p:cNvPr id="377" name="Shape 377"/>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sz="3000">
                <a:solidFill>
                  <a:srgbClr val="CC0000"/>
                </a:solidFill>
              </a:rPr>
              <a:t>Solar-powered ATN</a:t>
            </a:r>
            <a:r>
              <a:rPr lang="en-US" sz="3000">
                <a:solidFill>
                  <a:schemeClr val="dk1"/>
                </a:solidFill>
              </a:rPr>
              <a:t> is a game-changing innovation for urban transportation</a:t>
            </a:r>
          </a:p>
        </p:txBody>
      </p:sp>
      <p:pic>
        <p:nvPicPr>
          <p:cNvPr id="378" name="Shape 378"/>
          <p:cNvPicPr preferRelativeResize="0"/>
          <p:nvPr/>
        </p:nvPicPr>
        <p:blipFill>
          <a:blip r:embed="rId3">
            <a:alphaModFix/>
          </a:blip>
          <a:stretch>
            <a:fillRect/>
          </a:stretch>
        </p:blipFill>
        <p:spPr>
          <a:xfrm>
            <a:off x="1150909" y="1790425"/>
            <a:ext cx="5911389" cy="4955674"/>
          </a:xfrm>
          <a:prstGeom prst="rect">
            <a:avLst/>
          </a:prstGeom>
          <a:noFill/>
          <a:ln>
            <a:noFill/>
          </a:ln>
        </p:spPr>
      </p:pic>
      <p:sp>
        <p:nvSpPr>
          <p:cNvPr id="379" name="Shape 379"/>
          <p:cNvSpPr txBox="1"/>
          <p:nvPr/>
        </p:nvSpPr>
        <p:spPr>
          <a:xfrm rot="-5400000">
            <a:off x="-408050" y="3560087"/>
            <a:ext cx="2373000" cy="744900"/>
          </a:xfrm>
          <a:prstGeom prst="rect">
            <a:avLst/>
          </a:prstGeom>
          <a:noFill/>
          <a:ln>
            <a:noFill/>
          </a:ln>
        </p:spPr>
        <p:txBody>
          <a:bodyPr anchorCtr="0" anchor="t" bIns="91425" lIns="91425" rIns="91425" tIns="91425">
            <a:noAutofit/>
          </a:bodyPr>
          <a:lstStyle/>
          <a:p>
            <a:pPr>
              <a:spcBef>
                <a:spcPts val="0"/>
              </a:spcBef>
              <a:buNone/>
            </a:pPr>
            <a:r>
              <a:rPr b="1" lang="en-US" sz="3000"/>
              <a:t>Power (KW)</a:t>
            </a:r>
          </a:p>
        </p:txBody>
      </p:sp>
      <p:sp>
        <p:nvSpPr>
          <p:cNvPr id="380" name="Shape 380"/>
          <p:cNvSpPr txBox="1"/>
          <p:nvPr/>
        </p:nvSpPr>
        <p:spPr>
          <a:xfrm>
            <a:off x="6432900" y="5783700"/>
            <a:ext cx="2711099" cy="1074299"/>
          </a:xfrm>
          <a:prstGeom prst="rect">
            <a:avLst/>
          </a:prstGeom>
          <a:noFill/>
          <a:ln>
            <a:noFill/>
          </a:ln>
        </p:spPr>
        <p:txBody>
          <a:bodyPr anchorCtr="0" anchor="t" bIns="91425" lIns="91425" rIns="91425" tIns="91425">
            <a:noAutofit/>
          </a:bodyPr>
          <a:lstStyle/>
          <a:p>
            <a:pPr>
              <a:spcBef>
                <a:spcPts val="0"/>
              </a:spcBef>
              <a:buNone/>
            </a:pPr>
            <a:r>
              <a:rPr b="1" lang="en-US" sz="3000"/>
              <a:t>Time (Month)</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sp>
        <p:nvSpPr>
          <p:cNvPr id="385" name="Shape 385"/>
          <p:cNvSpPr txBox="1"/>
          <p:nvPr>
            <p:ph type="title"/>
          </p:nvPr>
        </p:nvSpPr>
        <p:spPr>
          <a:xfrm>
            <a:off x="284162" y="630381"/>
            <a:ext cx="8574000" cy="967800"/>
          </a:xfrm>
          <a:prstGeom prst="rect">
            <a:avLst/>
          </a:prstGeom>
        </p:spPr>
        <p:txBody>
          <a:bodyPr anchorCtr="0" anchor="ctr" bIns="91425" lIns="91425" rIns="91425" tIns="91425">
            <a:noAutofit/>
          </a:bodyPr>
          <a:lstStyle/>
          <a:p>
            <a:pPr algn="l">
              <a:spcBef>
                <a:spcPts val="0"/>
              </a:spcBef>
              <a:buNone/>
            </a:pPr>
            <a:r>
              <a:rPr lang="en-US" sz="3000"/>
              <a:t>Solar powered ATN system has a fast payback</a:t>
            </a:r>
          </a:p>
        </p:txBody>
      </p:sp>
      <p:pic>
        <p:nvPicPr>
          <p:cNvPr id="386" name="Shape 386"/>
          <p:cNvPicPr preferRelativeResize="0"/>
          <p:nvPr/>
        </p:nvPicPr>
        <p:blipFill>
          <a:blip r:embed="rId3">
            <a:alphaModFix/>
          </a:blip>
          <a:stretch>
            <a:fillRect/>
          </a:stretch>
        </p:blipFill>
        <p:spPr>
          <a:xfrm>
            <a:off x="284175" y="2112098"/>
            <a:ext cx="4741575" cy="3200950"/>
          </a:xfrm>
          <a:prstGeom prst="rect">
            <a:avLst/>
          </a:prstGeom>
          <a:noFill/>
          <a:ln>
            <a:noFill/>
          </a:ln>
        </p:spPr>
      </p:pic>
      <p:pic>
        <p:nvPicPr>
          <p:cNvPr id="387" name="Shape 387"/>
          <p:cNvPicPr preferRelativeResize="0"/>
          <p:nvPr/>
        </p:nvPicPr>
        <p:blipFill rotWithShape="1">
          <a:blip r:embed="rId3">
            <a:alphaModFix/>
          </a:blip>
          <a:srcRect b="0" l="0" r="0" t="88280"/>
          <a:stretch/>
        </p:blipFill>
        <p:spPr>
          <a:xfrm>
            <a:off x="1580575" y="5565833"/>
            <a:ext cx="7401749" cy="585595"/>
          </a:xfrm>
          <a:prstGeom prst="rect">
            <a:avLst/>
          </a:prstGeom>
          <a:noFill/>
          <a:ln>
            <a:noFill/>
          </a:ln>
        </p:spPr>
      </p:pic>
      <p:sp>
        <p:nvSpPr>
          <p:cNvPr id="388" name="Shape 388"/>
          <p:cNvSpPr/>
          <p:nvPr/>
        </p:nvSpPr>
        <p:spPr>
          <a:xfrm>
            <a:off x="211075" y="4989675"/>
            <a:ext cx="5173799" cy="404100"/>
          </a:xfrm>
          <a:prstGeom prst="ellipse">
            <a:avLst/>
          </a:prstGeom>
          <a:no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389" name="Shape 389"/>
          <p:cNvCxnSpPr>
            <a:stCxn id="388" idx="6"/>
          </p:cNvCxnSpPr>
          <p:nvPr/>
        </p:nvCxnSpPr>
        <p:spPr>
          <a:xfrm>
            <a:off x="5384874" y="5191725"/>
            <a:ext cx="753600" cy="334500"/>
          </a:xfrm>
          <a:prstGeom prst="straightConnector1">
            <a:avLst/>
          </a:prstGeom>
          <a:noFill/>
          <a:ln cap="flat" w="19050">
            <a:solidFill>
              <a:srgbClr val="FF0000"/>
            </a:solidFill>
            <a:prstDash val="solid"/>
            <a:round/>
            <a:headEnd len="lg" w="lg" type="none"/>
            <a:tailEnd len="lg" w="lg" type="triangle"/>
          </a:ln>
        </p:spPr>
      </p:cxnSp>
      <p:pic>
        <p:nvPicPr>
          <p:cNvPr id="390" name="Shape 390"/>
          <p:cNvPicPr preferRelativeResize="0"/>
          <p:nvPr/>
        </p:nvPicPr>
        <p:blipFill>
          <a:blip r:embed="rId4">
            <a:alphaModFix/>
          </a:blip>
          <a:stretch>
            <a:fillRect/>
          </a:stretch>
        </p:blipFill>
        <p:spPr>
          <a:xfrm>
            <a:off x="5184500" y="2596162"/>
            <a:ext cx="3600450" cy="197167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4" name="Shape 394"/>
        <p:cNvGrpSpPr/>
        <p:nvPr/>
      </p:nvGrpSpPr>
      <p:grpSpPr>
        <a:xfrm>
          <a:off x="0" y="0"/>
          <a:ext cx="0" cy="0"/>
          <a:chOff x="0" y="0"/>
          <a:chExt cx="0" cy="0"/>
        </a:xfrm>
      </p:grpSpPr>
      <p:sp>
        <p:nvSpPr>
          <p:cNvPr id="395" name="Shape 395"/>
          <p:cNvSpPr txBox="1"/>
          <p:nvPr/>
        </p:nvSpPr>
        <p:spPr>
          <a:xfrm>
            <a:off x="2561700" y="2787900"/>
            <a:ext cx="4020599" cy="1282199"/>
          </a:xfrm>
          <a:prstGeom prst="rect">
            <a:avLst/>
          </a:prstGeom>
          <a:noFill/>
          <a:ln>
            <a:noFill/>
          </a:ln>
        </p:spPr>
        <p:txBody>
          <a:bodyPr anchorCtr="0" anchor="t" bIns="91425" lIns="91425" rIns="91425" tIns="91425">
            <a:noAutofit/>
          </a:bodyPr>
          <a:lstStyle/>
          <a:p>
            <a:pPr lvl="0" rtl="0">
              <a:spcBef>
                <a:spcPts val="0"/>
              </a:spcBef>
              <a:buNone/>
            </a:pPr>
            <a:r>
              <a:rPr lang="en-US" sz="3600">
                <a:solidFill>
                  <a:srgbClr val="0000FF"/>
                </a:solidFill>
              </a:rPr>
              <a:t>Benefits of an ATN</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9" name="Shape 399"/>
        <p:cNvGrpSpPr/>
        <p:nvPr/>
      </p:nvGrpSpPr>
      <p:grpSpPr>
        <a:xfrm>
          <a:off x="0" y="0"/>
          <a:ext cx="0" cy="0"/>
          <a:chOff x="0" y="0"/>
          <a:chExt cx="0" cy="0"/>
        </a:xfrm>
      </p:grpSpPr>
      <p:sp>
        <p:nvSpPr>
          <p:cNvPr id="400" name="Shape 400"/>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It’s clear people can’t drive in the U.S. </a:t>
            </a:r>
          </a:p>
        </p:txBody>
      </p:sp>
      <p:pic>
        <p:nvPicPr>
          <p:cNvPr id="401" name="Shape 401"/>
          <p:cNvPicPr preferRelativeResize="0"/>
          <p:nvPr/>
        </p:nvPicPr>
        <p:blipFill rotWithShape="1">
          <a:blip r:embed="rId3">
            <a:alphaModFix/>
          </a:blip>
          <a:srcRect b="0" l="0" r="58214" t="8172"/>
          <a:stretch/>
        </p:blipFill>
        <p:spPr>
          <a:xfrm>
            <a:off x="1552724" y="2114987"/>
            <a:ext cx="3227375" cy="3631374"/>
          </a:xfrm>
          <a:prstGeom prst="rect">
            <a:avLst/>
          </a:prstGeom>
          <a:noFill/>
          <a:ln>
            <a:noFill/>
          </a:ln>
        </p:spPr>
      </p:pic>
      <p:sp>
        <p:nvSpPr>
          <p:cNvPr id="402" name="Shape 402"/>
          <p:cNvSpPr txBox="1"/>
          <p:nvPr/>
        </p:nvSpPr>
        <p:spPr>
          <a:xfrm>
            <a:off x="1701001" y="5746350"/>
            <a:ext cx="3414000" cy="903600"/>
          </a:xfrm>
          <a:prstGeom prst="rect">
            <a:avLst/>
          </a:prstGeom>
          <a:noFill/>
          <a:ln>
            <a:noFill/>
          </a:ln>
        </p:spPr>
        <p:txBody>
          <a:bodyPr anchorCtr="0" anchor="t" bIns="91425" lIns="91425" rIns="91425" tIns="91425">
            <a:noAutofit/>
          </a:bodyPr>
          <a:lstStyle/>
          <a:p>
            <a:pPr>
              <a:spcBef>
                <a:spcPts val="0"/>
              </a:spcBef>
              <a:buNone/>
            </a:pPr>
            <a:r>
              <a:rPr b="1" lang="en-US"/>
              <a:t>U.S. Department of Transportation</a:t>
            </a:r>
          </a:p>
        </p:txBody>
      </p:sp>
      <p:pic>
        <p:nvPicPr>
          <p:cNvPr id="403" name="Shape 403"/>
          <p:cNvPicPr preferRelativeResize="0"/>
          <p:nvPr/>
        </p:nvPicPr>
        <p:blipFill rotWithShape="1">
          <a:blip r:embed="rId3">
            <a:alphaModFix/>
          </a:blip>
          <a:srcRect b="91988" l="0" r="0" t="0"/>
          <a:stretch/>
        </p:blipFill>
        <p:spPr>
          <a:xfrm>
            <a:off x="284173" y="1798175"/>
            <a:ext cx="6876574" cy="316824"/>
          </a:xfrm>
          <a:prstGeom prst="rect">
            <a:avLst/>
          </a:prstGeom>
          <a:noFill/>
          <a:ln>
            <a:noFill/>
          </a:ln>
        </p:spPr>
      </p:pic>
      <p:sp>
        <p:nvSpPr>
          <p:cNvPr id="404" name="Shape 404"/>
          <p:cNvSpPr txBox="1"/>
          <p:nvPr/>
        </p:nvSpPr>
        <p:spPr>
          <a:xfrm>
            <a:off x="5021050" y="3307875"/>
            <a:ext cx="3949799" cy="1245599"/>
          </a:xfrm>
          <a:prstGeom prst="rect">
            <a:avLst/>
          </a:prstGeom>
          <a:noFill/>
          <a:ln>
            <a:noFill/>
          </a:ln>
        </p:spPr>
        <p:txBody>
          <a:bodyPr anchorCtr="0" anchor="t" bIns="91425" lIns="91425" rIns="91425" tIns="91425">
            <a:noAutofit/>
          </a:bodyPr>
          <a:lstStyle/>
          <a:p>
            <a:pPr rtl="0" algn="ctr">
              <a:spcBef>
                <a:spcPts val="0"/>
              </a:spcBef>
              <a:buNone/>
            </a:pPr>
            <a:r>
              <a:rPr i="1" lang="en-US" sz="2400"/>
              <a:t>Compare to:</a:t>
            </a:r>
          </a:p>
          <a:p>
            <a:pPr algn="ctr">
              <a:spcBef>
                <a:spcPts val="0"/>
              </a:spcBef>
              <a:buNone/>
            </a:pPr>
            <a:r>
              <a:rPr b="1" lang="en-US" sz="2400"/>
              <a:t>4 fatalities/year from roller coasters in the U.S. </a:t>
            </a:r>
            <a:r>
              <a:rPr lang="en-US"/>
              <a:t> </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x="0" y="0"/>
          <a:ext cx="0" cy="0"/>
          <a:chOff x="0" y="0"/>
          <a:chExt cx="0" cy="0"/>
        </a:xfrm>
      </p:grpSpPr>
      <p:sp>
        <p:nvSpPr>
          <p:cNvPr id="409" name="Shape 409"/>
          <p:cNvSpPr txBox="1"/>
          <p:nvPr>
            <p:ph type="title"/>
          </p:nvPr>
        </p:nvSpPr>
        <p:spPr>
          <a:xfrm>
            <a:off x="284162" y="630381"/>
            <a:ext cx="8574000" cy="967800"/>
          </a:xfrm>
          <a:prstGeom prst="rect">
            <a:avLst/>
          </a:prstGeom>
        </p:spPr>
        <p:txBody>
          <a:bodyPr anchorCtr="0" anchor="ctr" bIns="91425" lIns="91425" rIns="91425" tIns="91425">
            <a:noAutofit/>
          </a:bodyPr>
          <a:lstStyle/>
          <a:p>
            <a:pPr lvl="0" rtl="0" algn="ctr">
              <a:spcBef>
                <a:spcPts val="0"/>
              </a:spcBef>
              <a:buClr>
                <a:schemeClr val="dk1"/>
              </a:buClr>
              <a:buFont typeface="Arial"/>
              <a:buNone/>
            </a:pPr>
            <a:r>
              <a:t/>
            </a:r>
            <a:endParaRPr>
              <a:solidFill>
                <a:schemeClr val="dk1"/>
              </a:solidFill>
            </a:endParaRPr>
          </a:p>
          <a:p>
            <a:pPr lvl="0" rtl="0" algn="ctr">
              <a:spcBef>
                <a:spcPts val="0"/>
              </a:spcBef>
              <a:buClr>
                <a:schemeClr val="dk1"/>
              </a:buClr>
              <a:buSzPct val="30555"/>
              <a:buFont typeface="Arial"/>
              <a:buNone/>
            </a:pPr>
            <a:r>
              <a:rPr lang="en-US">
                <a:solidFill>
                  <a:schemeClr val="dk1"/>
                </a:solidFill>
              </a:rPr>
              <a:t>We are going vertical</a:t>
            </a:r>
          </a:p>
          <a:p>
            <a:pPr algn="l">
              <a:spcBef>
                <a:spcPts val="0"/>
              </a:spcBef>
              <a:buNone/>
            </a:pPr>
            <a:r>
              <a:t/>
            </a:r>
            <a:endParaRPr/>
          </a:p>
        </p:txBody>
      </p:sp>
      <p:pic>
        <p:nvPicPr>
          <p:cNvPr id="410" name="Shape 410"/>
          <p:cNvPicPr preferRelativeResize="0"/>
          <p:nvPr/>
        </p:nvPicPr>
        <p:blipFill>
          <a:blip r:embed="rId3">
            <a:alphaModFix/>
          </a:blip>
          <a:stretch>
            <a:fillRect/>
          </a:stretch>
        </p:blipFill>
        <p:spPr>
          <a:xfrm>
            <a:off x="284172" y="5528550"/>
            <a:ext cx="389074" cy="778174"/>
          </a:xfrm>
          <a:prstGeom prst="rect">
            <a:avLst/>
          </a:prstGeom>
          <a:noFill/>
          <a:ln>
            <a:noFill/>
          </a:ln>
        </p:spPr>
      </p:pic>
      <p:pic>
        <p:nvPicPr>
          <p:cNvPr id="411" name="Shape 411"/>
          <p:cNvPicPr preferRelativeResize="0"/>
          <p:nvPr/>
        </p:nvPicPr>
        <p:blipFill>
          <a:blip r:embed="rId3">
            <a:alphaModFix/>
          </a:blip>
          <a:stretch>
            <a:fillRect/>
          </a:stretch>
        </p:blipFill>
        <p:spPr>
          <a:xfrm>
            <a:off x="1295700" y="5338925"/>
            <a:ext cx="483891" cy="967799"/>
          </a:xfrm>
          <a:prstGeom prst="rect">
            <a:avLst/>
          </a:prstGeom>
          <a:noFill/>
          <a:ln>
            <a:noFill/>
          </a:ln>
        </p:spPr>
      </p:pic>
      <p:pic>
        <p:nvPicPr>
          <p:cNvPr id="412" name="Shape 412"/>
          <p:cNvPicPr preferRelativeResize="0"/>
          <p:nvPr/>
        </p:nvPicPr>
        <p:blipFill>
          <a:blip r:embed="rId3">
            <a:alphaModFix/>
          </a:blip>
          <a:stretch>
            <a:fillRect/>
          </a:stretch>
        </p:blipFill>
        <p:spPr>
          <a:xfrm>
            <a:off x="2338426" y="5114600"/>
            <a:ext cx="596050" cy="1192124"/>
          </a:xfrm>
          <a:prstGeom prst="rect">
            <a:avLst/>
          </a:prstGeom>
          <a:noFill/>
          <a:ln>
            <a:noFill/>
          </a:ln>
        </p:spPr>
      </p:pic>
      <p:pic>
        <p:nvPicPr>
          <p:cNvPr id="413" name="Shape 413"/>
          <p:cNvPicPr preferRelativeResize="0"/>
          <p:nvPr/>
        </p:nvPicPr>
        <p:blipFill>
          <a:blip r:embed="rId3">
            <a:alphaModFix/>
          </a:blip>
          <a:stretch>
            <a:fillRect/>
          </a:stretch>
        </p:blipFill>
        <p:spPr>
          <a:xfrm>
            <a:off x="3669098" y="4887219"/>
            <a:ext cx="709725" cy="1419505"/>
          </a:xfrm>
          <a:prstGeom prst="rect">
            <a:avLst/>
          </a:prstGeom>
          <a:noFill/>
          <a:ln>
            <a:noFill/>
          </a:ln>
        </p:spPr>
      </p:pic>
      <p:pic>
        <p:nvPicPr>
          <p:cNvPr id="414" name="Shape 414"/>
          <p:cNvPicPr preferRelativeResize="0"/>
          <p:nvPr/>
        </p:nvPicPr>
        <p:blipFill>
          <a:blip r:embed="rId3">
            <a:alphaModFix/>
          </a:blip>
          <a:stretch>
            <a:fillRect/>
          </a:stretch>
        </p:blipFill>
        <p:spPr>
          <a:xfrm>
            <a:off x="5068876" y="4029400"/>
            <a:ext cx="1138649" cy="2277325"/>
          </a:xfrm>
          <a:prstGeom prst="rect">
            <a:avLst/>
          </a:prstGeom>
          <a:noFill/>
          <a:ln>
            <a:noFill/>
          </a:ln>
        </p:spPr>
      </p:pic>
      <p:pic>
        <p:nvPicPr>
          <p:cNvPr id="415" name="Shape 415"/>
          <p:cNvPicPr preferRelativeResize="0"/>
          <p:nvPr/>
        </p:nvPicPr>
        <p:blipFill>
          <a:blip r:embed="rId3">
            <a:alphaModFix/>
          </a:blip>
          <a:stretch>
            <a:fillRect/>
          </a:stretch>
        </p:blipFill>
        <p:spPr>
          <a:xfrm>
            <a:off x="6547700" y="2522125"/>
            <a:ext cx="1892249" cy="3784599"/>
          </a:xfrm>
          <a:prstGeom prst="rect">
            <a:avLst/>
          </a:prstGeom>
          <a:noFill/>
          <a:ln>
            <a:noFill/>
          </a:ln>
        </p:spPr>
      </p:pic>
      <p:sp>
        <p:nvSpPr>
          <p:cNvPr id="416" name="Shape 416"/>
          <p:cNvSpPr txBox="1"/>
          <p:nvPr/>
        </p:nvSpPr>
        <p:spPr>
          <a:xfrm>
            <a:off x="356725" y="2175475"/>
            <a:ext cx="843900" cy="572699"/>
          </a:xfrm>
          <a:prstGeom prst="rect">
            <a:avLst/>
          </a:prstGeom>
          <a:noFill/>
          <a:ln>
            <a:noFill/>
          </a:ln>
        </p:spPr>
        <p:txBody>
          <a:bodyPr anchorCtr="0" anchor="t" bIns="91425" lIns="91425" rIns="91425" tIns="91425">
            <a:noAutofit/>
          </a:bodyPr>
          <a:lstStyle/>
          <a:p>
            <a:pPr>
              <a:spcBef>
                <a:spcPts val="0"/>
              </a:spcBef>
              <a:buNone/>
            </a:pPr>
            <a:r>
              <a:rPr lang="en-US" sz="1800"/>
              <a:t>1900</a:t>
            </a:r>
          </a:p>
        </p:txBody>
      </p:sp>
      <p:sp>
        <p:nvSpPr>
          <p:cNvPr id="417" name="Shape 417"/>
          <p:cNvSpPr txBox="1"/>
          <p:nvPr/>
        </p:nvSpPr>
        <p:spPr>
          <a:xfrm>
            <a:off x="3602012" y="2175475"/>
            <a:ext cx="843900" cy="572699"/>
          </a:xfrm>
          <a:prstGeom prst="rect">
            <a:avLst/>
          </a:prstGeom>
          <a:noFill/>
          <a:ln>
            <a:noFill/>
          </a:ln>
        </p:spPr>
        <p:txBody>
          <a:bodyPr anchorCtr="0" anchor="t" bIns="91425" lIns="91425" rIns="91425" tIns="91425">
            <a:noAutofit/>
          </a:bodyPr>
          <a:lstStyle/>
          <a:p>
            <a:pPr lvl="0" rtl="0">
              <a:spcBef>
                <a:spcPts val="0"/>
              </a:spcBef>
              <a:buNone/>
            </a:pPr>
            <a:r>
              <a:rPr lang="en-US" sz="1800"/>
              <a:t>1998</a:t>
            </a:r>
          </a:p>
        </p:txBody>
      </p:sp>
      <p:sp>
        <p:nvSpPr>
          <p:cNvPr id="418" name="Shape 418"/>
          <p:cNvSpPr txBox="1"/>
          <p:nvPr/>
        </p:nvSpPr>
        <p:spPr>
          <a:xfrm>
            <a:off x="7071862" y="2175475"/>
            <a:ext cx="843900" cy="572699"/>
          </a:xfrm>
          <a:prstGeom prst="rect">
            <a:avLst/>
          </a:prstGeom>
          <a:noFill/>
          <a:ln>
            <a:noFill/>
          </a:ln>
        </p:spPr>
        <p:txBody>
          <a:bodyPr anchorCtr="0" anchor="t" bIns="91425" lIns="91425" rIns="91425" tIns="91425">
            <a:noAutofit/>
          </a:bodyPr>
          <a:lstStyle/>
          <a:p>
            <a:pPr lvl="0" rtl="0">
              <a:spcBef>
                <a:spcPts val="0"/>
              </a:spcBef>
              <a:buNone/>
            </a:pPr>
            <a:r>
              <a:rPr lang="en-US" sz="1800"/>
              <a:t>2019</a:t>
            </a:r>
          </a:p>
        </p:txBody>
      </p:sp>
      <p:cxnSp>
        <p:nvCxnSpPr>
          <p:cNvPr id="419" name="Shape 419"/>
          <p:cNvCxnSpPr>
            <a:stCxn id="416" idx="3"/>
            <a:endCxn id="417" idx="1"/>
          </p:cNvCxnSpPr>
          <p:nvPr/>
        </p:nvCxnSpPr>
        <p:spPr>
          <a:xfrm>
            <a:off x="1200625" y="2461824"/>
            <a:ext cx="2401500" cy="0"/>
          </a:xfrm>
          <a:prstGeom prst="straightConnector1">
            <a:avLst/>
          </a:prstGeom>
          <a:noFill/>
          <a:ln cap="flat" w="19050">
            <a:solidFill>
              <a:schemeClr val="dk2"/>
            </a:solidFill>
            <a:prstDash val="solid"/>
            <a:round/>
            <a:headEnd len="lg" w="lg" type="none"/>
            <a:tailEnd len="lg" w="lg" type="triangle"/>
          </a:ln>
        </p:spPr>
      </p:cxnSp>
      <p:cxnSp>
        <p:nvCxnSpPr>
          <p:cNvPr id="420" name="Shape 420"/>
          <p:cNvCxnSpPr>
            <a:stCxn id="417" idx="3"/>
            <a:endCxn id="418" idx="1"/>
          </p:cNvCxnSpPr>
          <p:nvPr/>
        </p:nvCxnSpPr>
        <p:spPr>
          <a:xfrm>
            <a:off x="4445912" y="2461824"/>
            <a:ext cx="2625900" cy="0"/>
          </a:xfrm>
          <a:prstGeom prst="straightConnector1">
            <a:avLst/>
          </a:prstGeom>
          <a:noFill/>
          <a:ln cap="flat" w="19050">
            <a:solidFill>
              <a:schemeClr val="dk2"/>
            </a:solidFill>
            <a:prstDash val="solid"/>
            <a:round/>
            <a:headEnd len="lg" w="lg" type="none"/>
            <a:tailEnd len="lg" w="lg" type="triangle"/>
          </a:ln>
        </p:spPr>
      </p:cxnSp>
      <p:sp>
        <p:nvSpPr>
          <p:cNvPr id="421" name="Shape 421"/>
          <p:cNvSpPr txBox="1"/>
          <p:nvPr/>
        </p:nvSpPr>
        <p:spPr>
          <a:xfrm>
            <a:off x="532575" y="2853562"/>
            <a:ext cx="6982800" cy="1419599"/>
          </a:xfrm>
          <a:prstGeom prst="rect">
            <a:avLst/>
          </a:prstGeom>
          <a:noFill/>
          <a:ln>
            <a:noFill/>
          </a:ln>
        </p:spPr>
        <p:txBody>
          <a:bodyPr anchorCtr="0" anchor="t" bIns="91425" lIns="91425" rIns="91425" tIns="91425">
            <a:noAutofit/>
          </a:bodyPr>
          <a:lstStyle/>
          <a:p>
            <a:pPr>
              <a:spcBef>
                <a:spcPts val="0"/>
              </a:spcBef>
              <a:buNone/>
            </a:pPr>
            <a:r>
              <a:rPr lang="en-US" sz="3600">
                <a:solidFill>
                  <a:srgbClr val="FF0000"/>
                </a:solidFill>
              </a:rPr>
              <a:t>Last 20 years we have doubled!!</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sp>
        <p:nvSpPr>
          <p:cNvPr id="426" name="Shape 426"/>
          <p:cNvSpPr txBox="1"/>
          <p:nvPr>
            <p:ph type="title"/>
          </p:nvPr>
        </p:nvSpPr>
        <p:spPr>
          <a:xfrm>
            <a:off x="284162" y="630381"/>
            <a:ext cx="8574000" cy="967800"/>
          </a:xfrm>
          <a:prstGeom prst="rect">
            <a:avLst/>
          </a:prstGeom>
        </p:spPr>
        <p:txBody>
          <a:bodyPr anchorCtr="0" anchor="ctr" bIns="91425" lIns="91425" rIns="91425" tIns="91425">
            <a:noAutofit/>
          </a:bodyPr>
          <a:lstStyle/>
          <a:p>
            <a:pPr algn="l">
              <a:spcBef>
                <a:spcPts val="0"/>
              </a:spcBef>
              <a:buNone/>
            </a:pPr>
            <a:r>
              <a:rPr lang="en-US" sz="3000"/>
              <a:t>Universities around the globe believe in ATN’s as the future of transportation</a:t>
            </a:r>
          </a:p>
        </p:txBody>
      </p:sp>
      <p:pic>
        <p:nvPicPr>
          <p:cNvPr id="427" name="Shape 427"/>
          <p:cNvPicPr preferRelativeResize="0"/>
          <p:nvPr/>
        </p:nvPicPr>
        <p:blipFill>
          <a:blip r:embed="rId3">
            <a:alphaModFix/>
          </a:blip>
          <a:stretch>
            <a:fillRect/>
          </a:stretch>
        </p:blipFill>
        <p:spPr>
          <a:xfrm>
            <a:off x="3004477" y="1995202"/>
            <a:ext cx="3133400" cy="2085124"/>
          </a:xfrm>
          <a:prstGeom prst="rect">
            <a:avLst/>
          </a:prstGeom>
          <a:noFill/>
          <a:ln>
            <a:noFill/>
          </a:ln>
        </p:spPr>
      </p:pic>
      <p:pic>
        <p:nvPicPr>
          <p:cNvPr id="428" name="Shape 428"/>
          <p:cNvPicPr preferRelativeResize="0"/>
          <p:nvPr/>
        </p:nvPicPr>
        <p:blipFill>
          <a:blip r:embed="rId4">
            <a:alphaModFix/>
          </a:blip>
          <a:stretch>
            <a:fillRect/>
          </a:stretch>
        </p:blipFill>
        <p:spPr>
          <a:xfrm>
            <a:off x="3005300" y="4477347"/>
            <a:ext cx="3133399" cy="2091563"/>
          </a:xfrm>
          <a:prstGeom prst="rect">
            <a:avLst/>
          </a:prstGeom>
          <a:noFill/>
          <a:ln>
            <a:noFill/>
          </a:ln>
        </p:spPr>
      </p:pic>
      <p:pic>
        <p:nvPicPr>
          <p:cNvPr id="429" name="Shape 429"/>
          <p:cNvPicPr preferRelativeResize="0"/>
          <p:nvPr/>
        </p:nvPicPr>
        <p:blipFill>
          <a:blip r:embed="rId5">
            <a:alphaModFix/>
          </a:blip>
          <a:stretch>
            <a:fillRect/>
          </a:stretch>
        </p:blipFill>
        <p:spPr>
          <a:xfrm>
            <a:off x="566300" y="4477345"/>
            <a:ext cx="1967375" cy="1865000"/>
          </a:xfrm>
          <a:prstGeom prst="rect">
            <a:avLst/>
          </a:prstGeom>
          <a:noFill/>
          <a:ln>
            <a:noFill/>
          </a:ln>
        </p:spPr>
      </p:pic>
      <p:sp>
        <p:nvSpPr>
          <p:cNvPr id="430" name="Shape 430"/>
          <p:cNvSpPr txBox="1"/>
          <p:nvPr/>
        </p:nvSpPr>
        <p:spPr>
          <a:xfrm>
            <a:off x="3362950" y="3693150"/>
            <a:ext cx="1021200" cy="822900"/>
          </a:xfrm>
          <a:prstGeom prst="rect">
            <a:avLst/>
          </a:prstGeom>
          <a:noFill/>
          <a:ln>
            <a:noFill/>
          </a:ln>
        </p:spPr>
        <p:txBody>
          <a:bodyPr anchorCtr="0" anchor="t" bIns="91425" lIns="91425" rIns="91425" tIns="91425">
            <a:noAutofit/>
          </a:bodyPr>
          <a:lstStyle/>
          <a:p>
            <a:pPr>
              <a:spcBef>
                <a:spcPts val="0"/>
              </a:spcBef>
              <a:buNone/>
            </a:pPr>
            <a:r>
              <a:t/>
            </a:r>
            <a:endParaRPr/>
          </a:p>
        </p:txBody>
      </p:sp>
      <p:pic>
        <p:nvPicPr>
          <p:cNvPr id="431" name="Shape 431"/>
          <p:cNvPicPr preferRelativeResize="0"/>
          <p:nvPr/>
        </p:nvPicPr>
        <p:blipFill>
          <a:blip r:embed="rId6">
            <a:alphaModFix/>
          </a:blip>
          <a:stretch>
            <a:fillRect/>
          </a:stretch>
        </p:blipFill>
        <p:spPr>
          <a:xfrm>
            <a:off x="566299" y="2054075"/>
            <a:ext cx="1967375" cy="1967375"/>
          </a:xfrm>
          <a:prstGeom prst="rect">
            <a:avLst/>
          </a:prstGeom>
          <a:noFill/>
          <a:ln>
            <a:noFill/>
          </a:ln>
        </p:spPr>
      </p:pic>
      <p:pic>
        <p:nvPicPr>
          <p:cNvPr id="432" name="Shape 432"/>
          <p:cNvPicPr preferRelativeResize="0"/>
          <p:nvPr/>
        </p:nvPicPr>
        <p:blipFill>
          <a:blip r:embed="rId7">
            <a:alphaModFix/>
          </a:blip>
          <a:stretch>
            <a:fillRect/>
          </a:stretch>
        </p:blipFill>
        <p:spPr>
          <a:xfrm>
            <a:off x="6610325" y="3284425"/>
            <a:ext cx="1967374" cy="1967375"/>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sz="3000"/>
              <a:t>Overview</a:t>
            </a:r>
          </a:p>
        </p:txBody>
      </p:sp>
      <p:sp>
        <p:nvSpPr>
          <p:cNvPr id="233" name="Shape 233"/>
          <p:cNvSpPr txBox="1"/>
          <p:nvPr/>
        </p:nvSpPr>
        <p:spPr>
          <a:xfrm>
            <a:off x="351825" y="2402050"/>
            <a:ext cx="8438700" cy="3752700"/>
          </a:xfrm>
          <a:prstGeom prst="rect">
            <a:avLst/>
          </a:prstGeom>
          <a:noFill/>
          <a:ln>
            <a:noFill/>
          </a:ln>
        </p:spPr>
        <p:txBody>
          <a:bodyPr anchorCtr="0" anchor="t" bIns="91425" lIns="91425" rIns="91425" tIns="91425">
            <a:noAutofit/>
          </a:bodyPr>
          <a:lstStyle/>
          <a:p>
            <a:pPr rtl="0">
              <a:spcBef>
                <a:spcPts val="0"/>
              </a:spcBef>
              <a:buNone/>
            </a:pPr>
            <a:r>
              <a:rPr lang="en-US" sz="2400"/>
              <a:t>Introductions</a:t>
            </a:r>
          </a:p>
          <a:p>
            <a:pPr rtl="0">
              <a:spcBef>
                <a:spcPts val="0"/>
              </a:spcBef>
              <a:buNone/>
            </a:pPr>
            <a:r>
              <a:t/>
            </a:r>
            <a:endParaRPr sz="2400"/>
          </a:p>
          <a:p>
            <a:pPr rtl="0">
              <a:spcBef>
                <a:spcPts val="0"/>
              </a:spcBef>
              <a:buNone/>
            </a:pPr>
            <a:r>
              <a:rPr lang="en-US" sz="2400"/>
              <a:t>Problems associated with current transportation system</a:t>
            </a:r>
          </a:p>
          <a:p>
            <a:pPr rtl="0">
              <a:spcBef>
                <a:spcPts val="0"/>
              </a:spcBef>
              <a:buNone/>
            </a:pPr>
            <a:r>
              <a:t/>
            </a:r>
            <a:endParaRPr sz="2400"/>
          </a:p>
          <a:p>
            <a:pPr rtl="0">
              <a:spcBef>
                <a:spcPts val="0"/>
              </a:spcBef>
              <a:buNone/>
            </a:pPr>
            <a:r>
              <a:rPr lang="en-US" sz="2400"/>
              <a:t>How an Automated Transit Network[ATN] is the solution</a:t>
            </a:r>
          </a:p>
          <a:p>
            <a:pPr rtl="0">
              <a:spcBef>
                <a:spcPts val="0"/>
              </a:spcBef>
              <a:buNone/>
            </a:pPr>
            <a:r>
              <a:t/>
            </a:r>
            <a:endParaRPr sz="2400"/>
          </a:p>
          <a:p>
            <a:pPr rtl="0">
              <a:spcBef>
                <a:spcPts val="0"/>
              </a:spcBef>
              <a:buNone/>
            </a:pPr>
            <a:r>
              <a:rPr lang="en-US" sz="2400"/>
              <a:t>Additional benefits of a solar powered ATN</a:t>
            </a:r>
          </a:p>
          <a:p>
            <a:pPr rtl="0">
              <a:spcBef>
                <a:spcPts val="0"/>
              </a:spcBef>
              <a:buNone/>
            </a:pPr>
            <a:r>
              <a:t/>
            </a:r>
            <a:endParaRPr sz="2400"/>
          </a:p>
          <a:p>
            <a:pPr rtl="0">
              <a:spcBef>
                <a:spcPts val="0"/>
              </a:spcBef>
              <a:buNone/>
            </a:pPr>
            <a:r>
              <a:rPr lang="en-US" sz="2400"/>
              <a:t>Development work at San Jose State</a:t>
            </a:r>
          </a:p>
          <a:p>
            <a:pPr rtl="0">
              <a:spcBef>
                <a:spcPts val="0"/>
              </a:spcBef>
              <a:buNone/>
            </a:pPr>
            <a:r>
              <a:t/>
            </a:r>
            <a:endParaRPr sz="2400"/>
          </a:p>
          <a:p>
            <a:pPr rtl="0">
              <a:spcBef>
                <a:spcPts val="0"/>
              </a:spcBef>
              <a:buNone/>
            </a:pPr>
            <a:r>
              <a:t/>
            </a:r>
            <a:endParaRPr sz="2400"/>
          </a:p>
          <a:p>
            <a:pPr>
              <a:spcBef>
                <a:spcPts val="0"/>
              </a:spcBef>
              <a:buNone/>
            </a:pPr>
            <a:r>
              <a:t/>
            </a:r>
            <a:endParaRPr sz="2400"/>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6" name="Shape 436"/>
        <p:cNvGrpSpPr/>
        <p:nvPr/>
      </p:nvGrpSpPr>
      <p:grpSpPr>
        <a:xfrm>
          <a:off x="0" y="0"/>
          <a:ext cx="0" cy="0"/>
          <a:chOff x="0" y="0"/>
          <a:chExt cx="0" cy="0"/>
        </a:xfrm>
      </p:grpSpPr>
      <p:sp>
        <p:nvSpPr>
          <p:cNvPr id="437" name="Shape 437"/>
          <p:cNvSpPr txBox="1"/>
          <p:nvPr>
            <p:ph idx="1" type="body"/>
          </p:nvPr>
        </p:nvSpPr>
        <p:spPr>
          <a:xfrm>
            <a:off x="508575" y="787500"/>
            <a:ext cx="7821300" cy="999000"/>
          </a:xfrm>
          <a:prstGeom prst="rect">
            <a:avLst/>
          </a:prstGeom>
          <a:noFill/>
          <a:ln>
            <a:noFill/>
          </a:ln>
        </p:spPr>
        <p:txBody>
          <a:bodyPr anchorCtr="0" anchor="t" bIns="91425" lIns="91425" rIns="91425" tIns="91425">
            <a:noAutofit/>
          </a:bodyPr>
          <a:lstStyle/>
          <a:p>
            <a:pPr indent="0" lvl="0" marL="0" rtl="0" algn="ctr">
              <a:spcBef>
                <a:spcPts val="0"/>
              </a:spcBef>
              <a:buNone/>
            </a:pPr>
            <a:r>
              <a:rPr i="1" lang="en-US" sz="3000">
                <a:solidFill>
                  <a:srgbClr val="0000FF"/>
                </a:solidFill>
              </a:rPr>
              <a:t>Introducing Spartan Superway!!!</a:t>
            </a:r>
          </a:p>
        </p:txBody>
      </p:sp>
      <p:pic>
        <p:nvPicPr>
          <p:cNvPr id="438" name="Shape 438"/>
          <p:cNvPicPr preferRelativeResize="0"/>
          <p:nvPr/>
        </p:nvPicPr>
        <p:blipFill>
          <a:blip r:embed="rId3">
            <a:alphaModFix/>
          </a:blip>
          <a:stretch>
            <a:fillRect/>
          </a:stretch>
        </p:blipFill>
        <p:spPr>
          <a:xfrm>
            <a:off x="1684685" y="1786500"/>
            <a:ext cx="5774625" cy="4332949"/>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2" name="Shape 442"/>
        <p:cNvGrpSpPr/>
        <p:nvPr/>
      </p:nvGrpSpPr>
      <p:grpSpPr>
        <a:xfrm>
          <a:off x="0" y="0"/>
          <a:ext cx="0" cy="0"/>
          <a:chOff x="0" y="0"/>
          <a:chExt cx="0" cy="0"/>
        </a:xfrm>
      </p:grpSpPr>
      <p:sp>
        <p:nvSpPr>
          <p:cNvPr id="443" name="Shape 443"/>
          <p:cNvSpPr txBox="1"/>
          <p:nvPr>
            <p:ph type="title"/>
          </p:nvPr>
        </p:nvSpPr>
        <p:spPr>
          <a:xfrm>
            <a:off x="284162" y="630381"/>
            <a:ext cx="8574000" cy="967800"/>
          </a:xfrm>
          <a:prstGeom prst="rect">
            <a:avLst/>
          </a:prstGeom>
        </p:spPr>
        <p:txBody>
          <a:bodyPr anchorCtr="0" anchor="ctr" bIns="91425" lIns="91425" rIns="91425" tIns="91425">
            <a:noAutofit/>
          </a:bodyPr>
          <a:lstStyle/>
          <a:p>
            <a:pPr rtl="0" algn="ctr">
              <a:spcBef>
                <a:spcPts val="0"/>
              </a:spcBef>
              <a:buNone/>
            </a:pPr>
            <a:r>
              <a:rPr lang="en-US"/>
              <a:t>Spartan Superway</a:t>
            </a:r>
          </a:p>
          <a:p>
            <a:pPr lvl="0" algn="l">
              <a:spcBef>
                <a:spcPts val="0"/>
              </a:spcBef>
              <a:buNone/>
            </a:pPr>
            <a:r>
              <a:rPr lang="en-US"/>
              <a:t> Interdisciplinary student organization</a:t>
            </a:r>
          </a:p>
        </p:txBody>
      </p:sp>
      <p:pic>
        <p:nvPicPr>
          <p:cNvPr id="444" name="Shape 444"/>
          <p:cNvPicPr preferRelativeResize="0"/>
          <p:nvPr/>
        </p:nvPicPr>
        <p:blipFill>
          <a:blip r:embed="rId3">
            <a:alphaModFix/>
          </a:blip>
          <a:stretch>
            <a:fillRect/>
          </a:stretch>
        </p:blipFill>
        <p:spPr>
          <a:xfrm>
            <a:off x="5908960" y="1983650"/>
            <a:ext cx="2866565" cy="1764850"/>
          </a:xfrm>
          <a:prstGeom prst="rect">
            <a:avLst/>
          </a:prstGeom>
          <a:noFill/>
          <a:ln>
            <a:noFill/>
          </a:ln>
        </p:spPr>
      </p:pic>
      <p:pic>
        <p:nvPicPr>
          <p:cNvPr id="445" name="Shape 445"/>
          <p:cNvPicPr preferRelativeResize="0"/>
          <p:nvPr/>
        </p:nvPicPr>
        <p:blipFill>
          <a:blip r:embed="rId4">
            <a:alphaModFix/>
          </a:blip>
          <a:stretch>
            <a:fillRect/>
          </a:stretch>
        </p:blipFill>
        <p:spPr>
          <a:xfrm>
            <a:off x="284175" y="4912325"/>
            <a:ext cx="3559099" cy="1401775"/>
          </a:xfrm>
          <a:prstGeom prst="rect">
            <a:avLst/>
          </a:prstGeom>
          <a:noFill/>
          <a:ln>
            <a:noFill/>
          </a:ln>
        </p:spPr>
      </p:pic>
      <p:pic>
        <p:nvPicPr>
          <p:cNvPr id="446" name="Shape 446"/>
          <p:cNvPicPr preferRelativeResize="0"/>
          <p:nvPr/>
        </p:nvPicPr>
        <p:blipFill>
          <a:blip r:embed="rId5">
            <a:alphaModFix/>
          </a:blip>
          <a:stretch>
            <a:fillRect/>
          </a:stretch>
        </p:blipFill>
        <p:spPr>
          <a:xfrm>
            <a:off x="284175" y="1983650"/>
            <a:ext cx="3962099" cy="1499775"/>
          </a:xfrm>
          <a:prstGeom prst="rect">
            <a:avLst/>
          </a:prstGeom>
          <a:noFill/>
          <a:ln>
            <a:noFill/>
          </a:ln>
        </p:spPr>
      </p:pic>
      <p:pic>
        <p:nvPicPr>
          <p:cNvPr id="447" name="Shape 447"/>
          <p:cNvPicPr preferRelativeResize="0"/>
          <p:nvPr/>
        </p:nvPicPr>
        <p:blipFill>
          <a:blip r:embed="rId6">
            <a:alphaModFix/>
          </a:blip>
          <a:stretch>
            <a:fillRect/>
          </a:stretch>
        </p:blipFill>
        <p:spPr>
          <a:xfrm>
            <a:off x="3980762" y="3035900"/>
            <a:ext cx="1790700" cy="1876425"/>
          </a:xfrm>
          <a:prstGeom prst="rect">
            <a:avLst/>
          </a:prstGeom>
          <a:noFill/>
          <a:ln>
            <a:noFill/>
          </a:ln>
        </p:spPr>
      </p:pic>
      <p:pic>
        <p:nvPicPr>
          <p:cNvPr id="448" name="Shape 448"/>
          <p:cNvPicPr preferRelativeResize="0"/>
          <p:nvPr/>
        </p:nvPicPr>
        <p:blipFill>
          <a:blip r:embed="rId7">
            <a:alphaModFix/>
          </a:blip>
          <a:stretch>
            <a:fillRect/>
          </a:stretch>
        </p:blipFill>
        <p:spPr>
          <a:xfrm>
            <a:off x="6046837" y="4551975"/>
            <a:ext cx="2590800" cy="1762125"/>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x="0" y="0"/>
          <a:ext cx="0" cy="0"/>
          <a:chOff x="0" y="0"/>
          <a:chExt cx="0" cy="0"/>
        </a:xfrm>
      </p:grpSpPr>
      <p:sp>
        <p:nvSpPr>
          <p:cNvPr id="453" name="Shape 453"/>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ATN Development  </a:t>
            </a:r>
          </a:p>
        </p:txBody>
      </p:sp>
      <p:sp>
        <p:nvSpPr>
          <p:cNvPr id="454" name="Shape 454"/>
          <p:cNvSpPr txBox="1"/>
          <p:nvPr>
            <p:ph idx="1" type="body"/>
          </p:nvPr>
        </p:nvSpPr>
        <p:spPr>
          <a:xfrm>
            <a:off x="380238" y="2592725"/>
            <a:ext cx="7821300" cy="3975000"/>
          </a:xfrm>
          <a:prstGeom prst="rect">
            <a:avLst/>
          </a:prstGeom>
        </p:spPr>
        <p:txBody>
          <a:bodyPr anchorCtr="0" anchor="t" bIns="91425" lIns="91425" rIns="91425" tIns="91425">
            <a:noAutofit/>
          </a:bodyPr>
          <a:lstStyle/>
          <a:p>
            <a:pPr indent="0" marL="137160" rtl="0">
              <a:spcBef>
                <a:spcPts val="0"/>
              </a:spcBef>
              <a:buNone/>
            </a:pPr>
            <a:r>
              <a:rPr i="1" lang="en-US" sz="2400"/>
              <a:t>*Energy consumption</a:t>
            </a:r>
          </a:p>
          <a:p>
            <a:pPr indent="0" marL="0" rtl="0">
              <a:spcBef>
                <a:spcPts val="0"/>
              </a:spcBef>
              <a:buNone/>
            </a:pPr>
            <a:r>
              <a:rPr i="1" lang="en-US" sz="2400"/>
              <a:t>  *Network Transportation</a:t>
            </a:r>
          </a:p>
          <a:p>
            <a:pPr indent="0" marL="0" rtl="0">
              <a:spcBef>
                <a:spcPts val="0"/>
              </a:spcBef>
              <a:buNone/>
            </a:pPr>
            <a:r>
              <a:rPr i="1" lang="en-US" sz="2400"/>
              <a:t>  *Aesthetics</a:t>
            </a:r>
          </a:p>
          <a:p>
            <a:pPr indent="0" lvl="0" marL="0" rtl="0">
              <a:spcBef>
                <a:spcPts val="0"/>
              </a:spcBef>
              <a:buNone/>
            </a:pPr>
            <a:r>
              <a:rPr i="1" lang="en-US" sz="2400"/>
              <a:t>  *Safety Concern</a:t>
            </a:r>
          </a:p>
          <a:p>
            <a:pPr indent="0" marL="0">
              <a:spcBef>
                <a:spcPts val="0"/>
              </a:spcBef>
              <a:buNone/>
            </a:pPr>
            <a:r>
              <a:rPr i="1" lang="en-US" sz="2400"/>
              <a:t>  </a:t>
            </a:r>
          </a:p>
        </p:txBody>
      </p:sp>
      <p:pic>
        <p:nvPicPr>
          <p:cNvPr id="455" name="Shape 455"/>
          <p:cNvPicPr preferRelativeResize="0"/>
          <p:nvPr/>
        </p:nvPicPr>
        <p:blipFill>
          <a:blip r:embed="rId3">
            <a:alphaModFix/>
          </a:blip>
          <a:stretch>
            <a:fillRect/>
          </a:stretch>
        </p:blipFill>
        <p:spPr>
          <a:xfrm>
            <a:off x="4354275" y="2736937"/>
            <a:ext cx="3737399" cy="2488825"/>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sp>
        <p:nvSpPr>
          <p:cNvPr id="460" name="Shape 460"/>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Overall Goals: Seeing is believing</a:t>
            </a:r>
          </a:p>
        </p:txBody>
      </p:sp>
      <p:sp>
        <p:nvSpPr>
          <p:cNvPr id="461" name="Shape 461"/>
          <p:cNvSpPr txBox="1"/>
          <p:nvPr/>
        </p:nvSpPr>
        <p:spPr>
          <a:xfrm>
            <a:off x="432975" y="1882200"/>
            <a:ext cx="5040899" cy="4871999"/>
          </a:xfrm>
          <a:prstGeom prst="rect">
            <a:avLst/>
          </a:prstGeom>
          <a:noFill/>
          <a:ln>
            <a:noFill/>
          </a:ln>
        </p:spPr>
        <p:txBody>
          <a:bodyPr anchorCtr="0" anchor="t" bIns="91425" lIns="91425" rIns="91425" tIns="91425">
            <a:noAutofit/>
          </a:bodyPr>
          <a:lstStyle/>
          <a:p>
            <a:pPr indent="-381000" lvl="0" marL="457200" rtl="0">
              <a:spcBef>
                <a:spcPts val="0"/>
              </a:spcBef>
              <a:buClr>
                <a:srgbClr val="262626"/>
              </a:buClr>
              <a:buSzPct val="100000"/>
              <a:buFont typeface="Arial"/>
              <a:buChar char="●"/>
            </a:pPr>
            <a:r>
              <a:rPr lang="en-US" sz="2400">
                <a:solidFill>
                  <a:srgbClr val="262626"/>
                </a:solidFill>
              </a:rPr>
              <a:t>Demonstrate controls concept</a:t>
            </a:r>
          </a:p>
          <a:p>
            <a:pPr lvl="0" rtl="0">
              <a:spcBef>
                <a:spcPts val="0"/>
              </a:spcBef>
              <a:buNone/>
            </a:pPr>
            <a:r>
              <a:t/>
            </a:r>
            <a:endParaRPr sz="2400">
              <a:solidFill>
                <a:srgbClr val="262626"/>
              </a:solidFill>
            </a:endParaRPr>
          </a:p>
          <a:p>
            <a:pPr indent="-381000" lvl="0" marL="457200" rtl="0">
              <a:spcBef>
                <a:spcPts val="0"/>
              </a:spcBef>
              <a:buClr>
                <a:srgbClr val="262626"/>
              </a:buClr>
              <a:buSzPct val="100000"/>
              <a:buFont typeface="Arial"/>
              <a:buChar char="●"/>
            </a:pPr>
            <a:r>
              <a:rPr lang="en-US" sz="2400">
                <a:solidFill>
                  <a:srgbClr val="262626"/>
                </a:solidFill>
              </a:rPr>
              <a:t>R &amp; D feasibility of powering an ATN using solar energy</a:t>
            </a:r>
          </a:p>
          <a:p>
            <a:pPr lvl="0" rtl="0">
              <a:spcBef>
                <a:spcPts val="0"/>
              </a:spcBef>
              <a:buNone/>
            </a:pPr>
            <a:r>
              <a:t/>
            </a:r>
            <a:endParaRPr sz="2400">
              <a:solidFill>
                <a:srgbClr val="262626"/>
              </a:solidFill>
            </a:endParaRPr>
          </a:p>
          <a:p>
            <a:pPr indent="-381000" lvl="0" marL="457200" rtl="0">
              <a:spcBef>
                <a:spcPts val="0"/>
              </a:spcBef>
              <a:buClr>
                <a:srgbClr val="262626"/>
              </a:buClr>
              <a:buSzPct val="100000"/>
              <a:buFont typeface="Arial"/>
              <a:buChar char="●"/>
            </a:pPr>
            <a:r>
              <a:rPr lang="en-US" sz="2400">
                <a:solidFill>
                  <a:srgbClr val="262626"/>
                </a:solidFill>
              </a:rPr>
              <a:t>Build to demonstrate a full scale portion of the track</a:t>
            </a:r>
          </a:p>
          <a:p>
            <a:pPr lvl="0" rtl="0">
              <a:spcBef>
                <a:spcPts val="0"/>
              </a:spcBef>
              <a:buNone/>
            </a:pPr>
            <a:r>
              <a:t/>
            </a:r>
            <a:endParaRPr sz="2400">
              <a:solidFill>
                <a:srgbClr val="262626"/>
              </a:solidFill>
            </a:endParaRPr>
          </a:p>
          <a:p>
            <a:pPr indent="-381000" lvl="0" marL="457200" rtl="0">
              <a:spcBef>
                <a:spcPts val="0"/>
              </a:spcBef>
              <a:buClr>
                <a:srgbClr val="262626"/>
              </a:buClr>
              <a:buSzPct val="100000"/>
              <a:buFont typeface="Arial"/>
              <a:buChar char="●"/>
            </a:pPr>
            <a:r>
              <a:rPr lang="en-US" sz="2400">
                <a:solidFill>
                  <a:srgbClr val="262626"/>
                </a:solidFill>
              </a:rPr>
              <a:t>Design a pod that satisfies both aerodynamic constraints as well as user experience/confort</a:t>
            </a:r>
          </a:p>
          <a:p>
            <a:pPr lvl="0" rtl="0">
              <a:spcBef>
                <a:spcPts val="0"/>
              </a:spcBef>
              <a:buNone/>
            </a:pPr>
            <a:r>
              <a:t/>
            </a:r>
            <a:endParaRPr sz="2400">
              <a:solidFill>
                <a:srgbClr val="262626"/>
              </a:solidFill>
            </a:endParaRPr>
          </a:p>
          <a:p>
            <a:pPr indent="-381000" lvl="0" marL="457200" rtl="0">
              <a:spcBef>
                <a:spcPts val="0"/>
              </a:spcBef>
              <a:buClr>
                <a:srgbClr val="262626"/>
              </a:buClr>
              <a:buSzPct val="100000"/>
              <a:buFont typeface="Arial"/>
              <a:buChar char="●"/>
            </a:pPr>
            <a:r>
              <a:rPr lang="en-US" sz="2400">
                <a:solidFill>
                  <a:srgbClr val="262626"/>
                </a:solidFill>
              </a:rPr>
              <a:t>Show off at Maker Faire</a:t>
            </a:r>
          </a:p>
        </p:txBody>
      </p:sp>
      <p:pic>
        <p:nvPicPr>
          <p:cNvPr id="462" name="Shape 462"/>
          <p:cNvPicPr preferRelativeResize="0"/>
          <p:nvPr/>
        </p:nvPicPr>
        <p:blipFill>
          <a:blip r:embed="rId3">
            <a:alphaModFix/>
          </a:blip>
          <a:stretch>
            <a:fillRect/>
          </a:stretch>
        </p:blipFill>
        <p:spPr>
          <a:xfrm>
            <a:off x="5473875" y="2837099"/>
            <a:ext cx="3223950" cy="29622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6" name="Shape 466"/>
        <p:cNvGrpSpPr/>
        <p:nvPr/>
      </p:nvGrpSpPr>
      <p:grpSpPr>
        <a:xfrm>
          <a:off x="0" y="0"/>
          <a:ext cx="0" cy="0"/>
          <a:chOff x="0" y="0"/>
          <a:chExt cx="0" cy="0"/>
        </a:xfrm>
      </p:grpSpPr>
      <p:sp>
        <p:nvSpPr>
          <p:cNvPr id="467" name="Shape 467"/>
          <p:cNvSpPr txBox="1"/>
          <p:nvPr>
            <p:ph type="title"/>
          </p:nvPr>
        </p:nvSpPr>
        <p:spPr>
          <a:xfrm>
            <a:off x="284162" y="630381"/>
            <a:ext cx="8574000" cy="967800"/>
          </a:xfrm>
          <a:prstGeom prst="rect">
            <a:avLst/>
          </a:prstGeom>
        </p:spPr>
        <p:txBody>
          <a:bodyPr anchorCtr="0" anchor="ctr" bIns="91425" lIns="91425" rIns="91425" tIns="91425">
            <a:noAutofit/>
          </a:bodyPr>
          <a:lstStyle/>
          <a:p>
            <a:pPr>
              <a:spcBef>
                <a:spcPts val="0"/>
              </a:spcBef>
              <a:buNone/>
            </a:pPr>
            <a:r>
              <a:rPr lang="en-US"/>
              <a:t>Spartan Superway has made a lot of progress	</a:t>
            </a:r>
          </a:p>
        </p:txBody>
      </p:sp>
      <p:pic>
        <p:nvPicPr>
          <p:cNvPr id="468" name="Shape 468"/>
          <p:cNvPicPr preferRelativeResize="0"/>
          <p:nvPr/>
        </p:nvPicPr>
        <p:blipFill>
          <a:blip r:embed="rId3">
            <a:alphaModFix/>
          </a:blip>
          <a:stretch>
            <a:fillRect/>
          </a:stretch>
        </p:blipFill>
        <p:spPr>
          <a:xfrm>
            <a:off x="4821463" y="2478550"/>
            <a:ext cx="4036711" cy="1457699"/>
          </a:xfrm>
          <a:prstGeom prst="rect">
            <a:avLst/>
          </a:prstGeom>
          <a:noFill/>
          <a:ln>
            <a:noFill/>
          </a:ln>
        </p:spPr>
      </p:pic>
      <p:pic>
        <p:nvPicPr>
          <p:cNvPr id="469" name="Shape 469"/>
          <p:cNvPicPr preferRelativeResize="0"/>
          <p:nvPr/>
        </p:nvPicPr>
        <p:blipFill rotWithShape="1">
          <a:blip r:embed="rId4">
            <a:alphaModFix/>
          </a:blip>
          <a:srcRect b="24523" l="1720" r="2134" t="31361"/>
          <a:stretch/>
        </p:blipFill>
        <p:spPr>
          <a:xfrm>
            <a:off x="1994937" y="4816625"/>
            <a:ext cx="4879822" cy="1679125"/>
          </a:xfrm>
          <a:prstGeom prst="rect">
            <a:avLst/>
          </a:prstGeom>
          <a:noFill/>
          <a:ln>
            <a:noFill/>
          </a:ln>
        </p:spPr>
      </p:pic>
      <p:sp>
        <p:nvSpPr>
          <p:cNvPr id="470" name="Shape 470"/>
          <p:cNvSpPr txBox="1"/>
          <p:nvPr/>
        </p:nvSpPr>
        <p:spPr>
          <a:xfrm>
            <a:off x="5873825" y="1852125"/>
            <a:ext cx="1931999" cy="1024199"/>
          </a:xfrm>
          <a:prstGeom prst="rect">
            <a:avLst/>
          </a:prstGeom>
          <a:noFill/>
          <a:ln>
            <a:noFill/>
          </a:ln>
        </p:spPr>
        <p:txBody>
          <a:bodyPr anchorCtr="0" anchor="t" bIns="91425" lIns="91425" rIns="91425" tIns="91425">
            <a:noAutofit/>
          </a:bodyPr>
          <a:lstStyle/>
          <a:p>
            <a:pPr>
              <a:spcBef>
                <a:spcPts val="0"/>
              </a:spcBef>
              <a:buNone/>
            </a:pPr>
            <a:r>
              <a:rPr b="1" lang="en-US" sz="2400"/>
              <a:t> 2013-2014			</a:t>
            </a:r>
          </a:p>
        </p:txBody>
      </p:sp>
      <p:sp>
        <p:nvSpPr>
          <p:cNvPr id="471" name="Shape 471"/>
          <p:cNvSpPr txBox="1"/>
          <p:nvPr/>
        </p:nvSpPr>
        <p:spPr>
          <a:xfrm>
            <a:off x="3606000" y="4271350"/>
            <a:ext cx="1931999" cy="1024199"/>
          </a:xfrm>
          <a:prstGeom prst="rect">
            <a:avLst/>
          </a:prstGeom>
          <a:noFill/>
          <a:ln>
            <a:noFill/>
          </a:ln>
        </p:spPr>
        <p:txBody>
          <a:bodyPr anchorCtr="0" anchor="t" bIns="91425" lIns="91425" rIns="91425" tIns="91425">
            <a:noAutofit/>
          </a:bodyPr>
          <a:lstStyle/>
          <a:p>
            <a:pPr lvl="0" rtl="0">
              <a:spcBef>
                <a:spcPts val="0"/>
              </a:spcBef>
              <a:buNone/>
            </a:pPr>
            <a:r>
              <a:rPr b="1" lang="en-US" sz="2400"/>
              <a:t> 2014-2015			</a:t>
            </a:r>
          </a:p>
        </p:txBody>
      </p:sp>
      <p:pic>
        <p:nvPicPr>
          <p:cNvPr id="472" name="Shape 472"/>
          <p:cNvPicPr preferRelativeResize="0"/>
          <p:nvPr/>
        </p:nvPicPr>
        <p:blipFill>
          <a:blip r:embed="rId5">
            <a:alphaModFix/>
          </a:blip>
          <a:stretch>
            <a:fillRect/>
          </a:stretch>
        </p:blipFill>
        <p:spPr>
          <a:xfrm>
            <a:off x="284174" y="2478548"/>
            <a:ext cx="4318841" cy="1457712"/>
          </a:xfrm>
          <a:prstGeom prst="rect">
            <a:avLst/>
          </a:prstGeom>
          <a:noFill/>
          <a:ln>
            <a:noFill/>
          </a:ln>
        </p:spPr>
      </p:pic>
      <p:sp>
        <p:nvSpPr>
          <p:cNvPr id="473" name="Shape 473"/>
          <p:cNvSpPr txBox="1"/>
          <p:nvPr/>
        </p:nvSpPr>
        <p:spPr>
          <a:xfrm>
            <a:off x="1477600" y="1852125"/>
            <a:ext cx="1931999" cy="626400"/>
          </a:xfrm>
          <a:prstGeom prst="rect">
            <a:avLst/>
          </a:prstGeom>
          <a:noFill/>
          <a:ln>
            <a:noFill/>
          </a:ln>
        </p:spPr>
        <p:txBody>
          <a:bodyPr anchorCtr="0" anchor="t" bIns="91425" lIns="91425" rIns="91425" tIns="91425">
            <a:noAutofit/>
          </a:bodyPr>
          <a:lstStyle/>
          <a:p>
            <a:pPr lvl="0" rtl="0">
              <a:spcBef>
                <a:spcPts val="0"/>
              </a:spcBef>
              <a:buNone/>
            </a:pPr>
            <a:r>
              <a:rPr b="1" lang="en-US" sz="2400"/>
              <a:t> 2012-2013			</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7" name="Shape 477"/>
        <p:cNvGrpSpPr/>
        <p:nvPr/>
      </p:nvGrpSpPr>
      <p:grpSpPr>
        <a:xfrm>
          <a:off x="0" y="0"/>
          <a:ext cx="0" cy="0"/>
          <a:chOff x="0" y="0"/>
          <a:chExt cx="0" cy="0"/>
        </a:xfrm>
      </p:grpSpPr>
      <p:sp>
        <p:nvSpPr>
          <p:cNvPr id="478" name="Shape 478"/>
          <p:cNvSpPr txBox="1"/>
          <p:nvPr>
            <p:ph type="title"/>
          </p:nvPr>
        </p:nvSpPr>
        <p:spPr>
          <a:xfrm>
            <a:off x="284162" y="630381"/>
            <a:ext cx="8574000" cy="967800"/>
          </a:xfrm>
          <a:prstGeom prst="rect">
            <a:avLst/>
          </a:prstGeom>
        </p:spPr>
        <p:txBody>
          <a:bodyPr anchorCtr="0" anchor="ctr" bIns="91425" lIns="91425" rIns="91425" tIns="91425">
            <a:noAutofit/>
          </a:bodyPr>
          <a:lstStyle/>
          <a:p>
            <a:pPr>
              <a:spcBef>
                <a:spcPts val="0"/>
              </a:spcBef>
              <a:buNone/>
            </a:pPr>
            <a:r>
              <a:rPr lang="en-US"/>
              <a:t>1st Iteration of the Full Scale </a:t>
            </a:r>
          </a:p>
        </p:txBody>
      </p:sp>
      <p:pic>
        <p:nvPicPr>
          <p:cNvPr id="479" name="Shape 479"/>
          <p:cNvPicPr preferRelativeResize="0"/>
          <p:nvPr/>
        </p:nvPicPr>
        <p:blipFill>
          <a:blip r:embed="rId3">
            <a:alphaModFix/>
          </a:blip>
          <a:stretch>
            <a:fillRect/>
          </a:stretch>
        </p:blipFill>
        <p:spPr>
          <a:xfrm>
            <a:off x="1475125" y="1841316"/>
            <a:ext cx="6192099" cy="4679375"/>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3" name="Shape 483"/>
        <p:cNvGrpSpPr/>
        <p:nvPr/>
      </p:nvGrpSpPr>
      <p:grpSpPr>
        <a:xfrm>
          <a:off x="0" y="0"/>
          <a:ext cx="0" cy="0"/>
          <a:chOff x="0" y="0"/>
          <a:chExt cx="0" cy="0"/>
        </a:xfrm>
      </p:grpSpPr>
      <p:sp>
        <p:nvSpPr>
          <p:cNvPr id="484" name="Shape 484"/>
          <p:cNvSpPr txBox="1"/>
          <p:nvPr>
            <p:ph type="title"/>
          </p:nvPr>
        </p:nvSpPr>
        <p:spPr>
          <a:xfrm>
            <a:off x="284162" y="630381"/>
            <a:ext cx="8574000" cy="967800"/>
          </a:xfrm>
          <a:prstGeom prst="rect">
            <a:avLst/>
          </a:prstGeom>
        </p:spPr>
        <p:txBody>
          <a:bodyPr anchorCtr="0" anchor="ctr" bIns="91425" lIns="91425" rIns="91425" tIns="91425">
            <a:noAutofit/>
          </a:bodyPr>
          <a:lstStyle/>
          <a:p>
            <a:pPr>
              <a:spcBef>
                <a:spcPts val="0"/>
              </a:spcBef>
              <a:buNone/>
            </a:pPr>
            <a:r>
              <a:rPr lang="en-US"/>
              <a:t>Full Scale Bogie Design</a:t>
            </a:r>
          </a:p>
        </p:txBody>
      </p:sp>
      <p:pic>
        <p:nvPicPr>
          <p:cNvPr id="485" name="Shape 485"/>
          <p:cNvPicPr preferRelativeResize="0"/>
          <p:nvPr/>
        </p:nvPicPr>
        <p:blipFill>
          <a:blip r:embed="rId3">
            <a:alphaModFix/>
          </a:blip>
          <a:stretch>
            <a:fillRect/>
          </a:stretch>
        </p:blipFill>
        <p:spPr>
          <a:xfrm>
            <a:off x="5267325" y="4226875"/>
            <a:ext cx="2947074" cy="2205153"/>
          </a:xfrm>
          <a:prstGeom prst="rect">
            <a:avLst/>
          </a:prstGeom>
          <a:noFill/>
          <a:ln>
            <a:noFill/>
          </a:ln>
        </p:spPr>
      </p:pic>
      <p:pic>
        <p:nvPicPr>
          <p:cNvPr id="486" name="Shape 486"/>
          <p:cNvPicPr preferRelativeResize="0"/>
          <p:nvPr/>
        </p:nvPicPr>
        <p:blipFill>
          <a:blip r:embed="rId4">
            <a:alphaModFix/>
          </a:blip>
          <a:stretch>
            <a:fillRect/>
          </a:stretch>
        </p:blipFill>
        <p:spPr>
          <a:xfrm>
            <a:off x="5267330" y="1909375"/>
            <a:ext cx="2947069" cy="2205150"/>
          </a:xfrm>
          <a:prstGeom prst="rect">
            <a:avLst/>
          </a:prstGeom>
          <a:noFill/>
          <a:ln>
            <a:noFill/>
          </a:ln>
        </p:spPr>
      </p:pic>
      <p:pic>
        <p:nvPicPr>
          <p:cNvPr id="487" name="Shape 487"/>
          <p:cNvPicPr preferRelativeResize="0"/>
          <p:nvPr/>
        </p:nvPicPr>
        <p:blipFill>
          <a:blip r:embed="rId5">
            <a:alphaModFix/>
          </a:blip>
          <a:stretch>
            <a:fillRect/>
          </a:stretch>
        </p:blipFill>
        <p:spPr>
          <a:xfrm>
            <a:off x="992800" y="1909375"/>
            <a:ext cx="3423687" cy="4522649"/>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1" name="Shape 491"/>
        <p:cNvGrpSpPr/>
        <p:nvPr/>
      </p:nvGrpSpPr>
      <p:grpSpPr>
        <a:xfrm>
          <a:off x="0" y="0"/>
          <a:ext cx="0" cy="0"/>
          <a:chOff x="0" y="0"/>
          <a:chExt cx="0" cy="0"/>
        </a:xfrm>
      </p:grpSpPr>
      <p:sp>
        <p:nvSpPr>
          <p:cNvPr id="492" name="Shape 492"/>
          <p:cNvSpPr txBox="1"/>
          <p:nvPr>
            <p:ph type="title"/>
          </p:nvPr>
        </p:nvSpPr>
        <p:spPr>
          <a:xfrm>
            <a:off x="284162" y="630381"/>
            <a:ext cx="8574000" cy="967800"/>
          </a:xfrm>
          <a:prstGeom prst="rect">
            <a:avLst/>
          </a:prstGeom>
        </p:spPr>
        <p:txBody>
          <a:bodyPr anchorCtr="0" anchor="ctr" bIns="91425" lIns="91425" rIns="91425" tIns="91425">
            <a:noAutofit/>
          </a:bodyPr>
          <a:lstStyle/>
          <a:p>
            <a:pPr>
              <a:spcBef>
                <a:spcPts val="0"/>
              </a:spcBef>
              <a:buNone/>
            </a:pPr>
            <a:r>
              <a:rPr lang="en-US"/>
              <a:t>1st Iteration of the 1/12th scale model</a:t>
            </a:r>
          </a:p>
        </p:txBody>
      </p:sp>
      <p:pic>
        <p:nvPicPr>
          <p:cNvPr id="493" name="Shape 493"/>
          <p:cNvPicPr preferRelativeResize="0"/>
          <p:nvPr/>
        </p:nvPicPr>
        <p:blipFill>
          <a:blip r:embed="rId3">
            <a:alphaModFix/>
          </a:blip>
          <a:stretch>
            <a:fillRect/>
          </a:stretch>
        </p:blipFill>
        <p:spPr>
          <a:xfrm>
            <a:off x="1573708" y="1968008"/>
            <a:ext cx="5994924" cy="2921974"/>
          </a:xfrm>
          <a:prstGeom prst="rect">
            <a:avLst/>
          </a:prstGeom>
          <a:noFill/>
          <a:ln>
            <a:noFill/>
          </a:ln>
        </p:spPr>
      </p:pic>
      <p:sp>
        <p:nvSpPr>
          <p:cNvPr id="494" name="Shape 494"/>
          <p:cNvSpPr txBox="1"/>
          <p:nvPr/>
        </p:nvSpPr>
        <p:spPr>
          <a:xfrm>
            <a:off x="2410650" y="5259800"/>
            <a:ext cx="4322699" cy="1091999"/>
          </a:xfrm>
          <a:prstGeom prst="rect">
            <a:avLst/>
          </a:prstGeom>
          <a:noFill/>
          <a:ln>
            <a:noFill/>
          </a:ln>
        </p:spPr>
        <p:txBody>
          <a:bodyPr anchorCtr="0" anchor="t" bIns="91425" lIns="91425" rIns="91425" tIns="91425">
            <a:noAutofit/>
          </a:bodyPr>
          <a:lstStyle/>
          <a:p>
            <a:pPr>
              <a:spcBef>
                <a:spcPts val="0"/>
              </a:spcBef>
              <a:buNone/>
            </a:pPr>
            <a:r>
              <a:rPr lang="en-US" u="sng">
                <a:solidFill>
                  <a:schemeClr val="hlink"/>
                </a:solidFill>
                <a:hlinkClick r:id="rId4"/>
              </a:rPr>
              <a:t>https://www.youtube.com/watch?v=4UeYCyxl5yc</a:t>
            </a:r>
            <a:r>
              <a:rPr lang="en-US"/>
              <a:t> </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8" name="Shape 498"/>
        <p:cNvGrpSpPr/>
        <p:nvPr/>
      </p:nvGrpSpPr>
      <p:grpSpPr>
        <a:xfrm>
          <a:off x="0" y="0"/>
          <a:ext cx="0" cy="0"/>
          <a:chOff x="0" y="0"/>
          <a:chExt cx="0" cy="0"/>
        </a:xfrm>
      </p:grpSpPr>
      <p:sp>
        <p:nvSpPr>
          <p:cNvPr id="499" name="Shape 499"/>
          <p:cNvSpPr txBox="1"/>
          <p:nvPr>
            <p:ph type="title"/>
          </p:nvPr>
        </p:nvSpPr>
        <p:spPr>
          <a:xfrm>
            <a:off x="284162" y="630381"/>
            <a:ext cx="8574000" cy="967800"/>
          </a:xfrm>
          <a:prstGeom prst="rect">
            <a:avLst/>
          </a:prstGeom>
        </p:spPr>
        <p:txBody>
          <a:bodyPr anchorCtr="0" anchor="ctr" bIns="91425" lIns="91425" rIns="91425" tIns="91425">
            <a:noAutofit/>
          </a:bodyPr>
          <a:lstStyle/>
          <a:p>
            <a:pPr algn="l">
              <a:spcBef>
                <a:spcPts val="0"/>
              </a:spcBef>
              <a:buNone/>
            </a:pPr>
            <a:r>
              <a:rPr lang="en-US"/>
              <a:t>1/12th Model</a:t>
            </a:r>
          </a:p>
        </p:txBody>
      </p:sp>
      <p:pic>
        <p:nvPicPr>
          <p:cNvPr id="500" name="Shape 500"/>
          <p:cNvPicPr preferRelativeResize="0"/>
          <p:nvPr/>
        </p:nvPicPr>
        <p:blipFill>
          <a:blip r:embed="rId3">
            <a:alphaModFix/>
          </a:blip>
          <a:stretch>
            <a:fillRect/>
          </a:stretch>
        </p:blipFill>
        <p:spPr>
          <a:xfrm>
            <a:off x="3838150" y="2256500"/>
            <a:ext cx="5020025" cy="3764999"/>
          </a:xfrm>
          <a:prstGeom prst="rect">
            <a:avLst/>
          </a:prstGeom>
          <a:noFill/>
          <a:ln>
            <a:noFill/>
          </a:ln>
        </p:spPr>
      </p:pic>
      <p:sp>
        <p:nvSpPr>
          <p:cNvPr id="501" name="Shape 501"/>
          <p:cNvSpPr txBox="1"/>
          <p:nvPr/>
        </p:nvSpPr>
        <p:spPr>
          <a:xfrm>
            <a:off x="395850" y="2187050"/>
            <a:ext cx="3503100" cy="3903900"/>
          </a:xfrm>
          <a:prstGeom prst="rect">
            <a:avLst/>
          </a:prstGeom>
          <a:noFill/>
          <a:ln>
            <a:noFill/>
          </a:ln>
        </p:spPr>
        <p:txBody>
          <a:bodyPr anchorCtr="0" anchor="t" bIns="91425" lIns="91425" rIns="91425" tIns="91425">
            <a:noAutofit/>
          </a:bodyPr>
          <a:lstStyle/>
          <a:p>
            <a:pPr indent="-381000" lvl="0" marL="457200" rtl="0">
              <a:spcBef>
                <a:spcPts val="0"/>
              </a:spcBef>
              <a:buClr>
                <a:srgbClr val="000000"/>
              </a:buClr>
              <a:buSzPct val="100000"/>
              <a:buFont typeface="Arial"/>
              <a:buChar char="●"/>
            </a:pPr>
            <a:r>
              <a:rPr lang="en-US" sz="2400"/>
              <a:t>Track composed of Acrylic and steel</a:t>
            </a:r>
          </a:p>
          <a:p>
            <a:pPr lvl="0" rtl="0">
              <a:spcBef>
                <a:spcPts val="0"/>
              </a:spcBef>
              <a:buNone/>
            </a:pPr>
            <a:r>
              <a:t/>
            </a:r>
            <a:endParaRPr sz="2400"/>
          </a:p>
          <a:p>
            <a:pPr indent="-381000" lvl="0" marL="457200" rtl="0">
              <a:spcBef>
                <a:spcPts val="0"/>
              </a:spcBef>
              <a:buClr>
                <a:srgbClr val="000000"/>
              </a:buClr>
              <a:buSzPct val="100000"/>
              <a:buFont typeface="Arial"/>
              <a:buChar char="●"/>
            </a:pPr>
            <a:r>
              <a:rPr lang="en-US" sz="2400"/>
              <a:t>3D printed </a:t>
            </a:r>
            <a:r>
              <a:rPr lang="en-US" sz="2400">
                <a:solidFill>
                  <a:schemeClr val="dk1"/>
                </a:solidFill>
              </a:rPr>
              <a:t>Cabins</a:t>
            </a:r>
          </a:p>
          <a:p>
            <a:pPr lvl="0" rtl="0">
              <a:spcBef>
                <a:spcPts val="0"/>
              </a:spcBef>
              <a:buNone/>
            </a:pPr>
            <a:r>
              <a:t/>
            </a:r>
            <a:endParaRPr sz="2400">
              <a:solidFill>
                <a:schemeClr val="dk1"/>
              </a:solidFill>
            </a:endParaRPr>
          </a:p>
          <a:p>
            <a:pPr indent="-381000" lvl="0" marL="457200" rtl="0">
              <a:spcBef>
                <a:spcPts val="0"/>
              </a:spcBef>
              <a:buClr>
                <a:srgbClr val="000000"/>
              </a:buClr>
              <a:buSzPct val="100000"/>
              <a:buFont typeface="Arial"/>
              <a:buChar char="●"/>
            </a:pPr>
            <a:r>
              <a:rPr lang="en-US" sz="2400"/>
              <a:t>Tech included:</a:t>
            </a:r>
          </a:p>
          <a:p>
            <a:pPr indent="-381000" lvl="1" marL="914400" rtl="0">
              <a:spcBef>
                <a:spcPts val="0"/>
              </a:spcBef>
              <a:buClr>
                <a:srgbClr val="000000"/>
              </a:buClr>
              <a:buSzPct val="100000"/>
              <a:buFont typeface="Arial"/>
              <a:buChar char="○"/>
            </a:pPr>
            <a:r>
              <a:rPr lang="en-US" sz="2400"/>
              <a:t>Arduino</a:t>
            </a:r>
          </a:p>
          <a:p>
            <a:pPr indent="-381000" lvl="1" marL="914400" rtl="0">
              <a:spcBef>
                <a:spcPts val="0"/>
              </a:spcBef>
              <a:buClr>
                <a:srgbClr val="000000"/>
              </a:buClr>
              <a:buSzPct val="100000"/>
              <a:buFont typeface="Arial"/>
              <a:buChar char="○"/>
            </a:pPr>
            <a:r>
              <a:rPr lang="en-US" sz="2400"/>
              <a:t>SJSU 1 Board</a:t>
            </a:r>
          </a:p>
          <a:p>
            <a:pPr indent="-381000" lvl="1" marL="914400" rtl="0">
              <a:spcBef>
                <a:spcPts val="0"/>
              </a:spcBef>
              <a:buClr>
                <a:srgbClr val="000000"/>
              </a:buClr>
              <a:buSzPct val="100000"/>
              <a:buFont typeface="Arial"/>
              <a:buChar char="○"/>
            </a:pPr>
            <a:r>
              <a:rPr lang="en-US" sz="2400"/>
              <a:t>Proximity Sensors</a:t>
            </a:r>
          </a:p>
          <a:p>
            <a:pPr indent="-381000" lvl="1" marL="914400" rtl="0">
              <a:spcBef>
                <a:spcPts val="0"/>
              </a:spcBef>
              <a:buClr>
                <a:srgbClr val="000000"/>
              </a:buClr>
              <a:buSzPct val="100000"/>
              <a:buFont typeface="Arial"/>
              <a:buChar char="○"/>
            </a:pPr>
            <a:r>
              <a:rPr lang="en-US" sz="2400"/>
              <a:t>Hall Sensors</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5" name="Shape 505"/>
        <p:cNvGrpSpPr/>
        <p:nvPr/>
      </p:nvGrpSpPr>
      <p:grpSpPr>
        <a:xfrm>
          <a:off x="0" y="0"/>
          <a:ext cx="0" cy="0"/>
          <a:chOff x="0" y="0"/>
          <a:chExt cx="0" cy="0"/>
        </a:xfrm>
      </p:grpSpPr>
      <p:sp>
        <p:nvSpPr>
          <p:cNvPr id="506" name="Shape 506"/>
          <p:cNvSpPr txBox="1"/>
          <p:nvPr>
            <p:ph type="title"/>
          </p:nvPr>
        </p:nvSpPr>
        <p:spPr>
          <a:xfrm>
            <a:off x="284162" y="630381"/>
            <a:ext cx="8574000" cy="967800"/>
          </a:xfrm>
          <a:prstGeom prst="rect">
            <a:avLst/>
          </a:prstGeom>
        </p:spPr>
        <p:txBody>
          <a:bodyPr anchorCtr="0" anchor="ctr" bIns="91425" lIns="91425" rIns="91425" tIns="91425">
            <a:noAutofit/>
          </a:bodyPr>
          <a:lstStyle/>
          <a:p>
            <a:pPr>
              <a:spcBef>
                <a:spcPts val="0"/>
              </a:spcBef>
              <a:buNone/>
            </a:pPr>
            <a:r>
              <a:rPr lang="en-US" sz="3000">
                <a:solidFill>
                  <a:schemeClr val="dk1"/>
                </a:solidFill>
              </a:rPr>
              <a:t>SJSU Human Factors students made an ATN user interface</a:t>
            </a:r>
          </a:p>
        </p:txBody>
      </p:sp>
      <p:pic>
        <p:nvPicPr>
          <p:cNvPr id="507" name="Shape 507"/>
          <p:cNvPicPr preferRelativeResize="0"/>
          <p:nvPr/>
        </p:nvPicPr>
        <p:blipFill>
          <a:blip r:embed="rId3">
            <a:alphaModFix/>
          </a:blip>
          <a:stretch>
            <a:fillRect/>
          </a:stretch>
        </p:blipFill>
        <p:spPr>
          <a:xfrm>
            <a:off x="1182012" y="2008900"/>
            <a:ext cx="6779973" cy="42467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About the Visionaries </a:t>
            </a:r>
          </a:p>
        </p:txBody>
      </p:sp>
      <p:pic>
        <p:nvPicPr>
          <p:cNvPr id="239" name="Shape 239"/>
          <p:cNvPicPr preferRelativeResize="0"/>
          <p:nvPr/>
        </p:nvPicPr>
        <p:blipFill>
          <a:blip r:embed="rId3">
            <a:alphaModFix/>
          </a:blip>
          <a:stretch>
            <a:fillRect/>
          </a:stretch>
        </p:blipFill>
        <p:spPr>
          <a:xfrm>
            <a:off x="4960550" y="2214100"/>
            <a:ext cx="2437350" cy="3249794"/>
          </a:xfrm>
          <a:prstGeom prst="rect">
            <a:avLst/>
          </a:prstGeom>
          <a:noFill/>
          <a:ln>
            <a:noFill/>
          </a:ln>
        </p:spPr>
      </p:pic>
      <p:pic>
        <p:nvPicPr>
          <p:cNvPr id="240" name="Shape 240"/>
          <p:cNvPicPr preferRelativeResize="0"/>
          <p:nvPr/>
        </p:nvPicPr>
        <p:blipFill>
          <a:blip r:embed="rId4">
            <a:alphaModFix/>
          </a:blip>
          <a:stretch>
            <a:fillRect/>
          </a:stretch>
        </p:blipFill>
        <p:spPr>
          <a:xfrm>
            <a:off x="1695650" y="2216674"/>
            <a:ext cx="2437349" cy="3247225"/>
          </a:xfrm>
          <a:prstGeom prst="rect">
            <a:avLst/>
          </a:prstGeom>
          <a:noFill/>
          <a:ln>
            <a:noFill/>
          </a:ln>
        </p:spPr>
      </p:pic>
      <p:sp>
        <p:nvSpPr>
          <p:cNvPr id="241" name="Shape 241"/>
          <p:cNvSpPr txBox="1"/>
          <p:nvPr/>
        </p:nvSpPr>
        <p:spPr>
          <a:xfrm>
            <a:off x="1542575" y="5641300"/>
            <a:ext cx="2743499" cy="428700"/>
          </a:xfrm>
          <a:prstGeom prst="rect">
            <a:avLst/>
          </a:prstGeom>
          <a:noFill/>
          <a:ln>
            <a:noFill/>
          </a:ln>
        </p:spPr>
        <p:txBody>
          <a:bodyPr anchorCtr="0" anchor="t" bIns="91425" lIns="91425" rIns="91425" tIns="91425">
            <a:noAutofit/>
          </a:bodyPr>
          <a:lstStyle/>
          <a:p>
            <a:pPr rtl="0" algn="ctr">
              <a:spcBef>
                <a:spcPts val="0"/>
              </a:spcBef>
              <a:buNone/>
            </a:pPr>
            <a:r>
              <a:rPr b="1" lang="en-US" sz="3000"/>
              <a:t>Ron Swenson</a:t>
            </a:r>
          </a:p>
          <a:p>
            <a:pPr algn="ctr">
              <a:spcBef>
                <a:spcPts val="0"/>
              </a:spcBef>
              <a:buNone/>
            </a:pPr>
            <a:r>
              <a:rPr b="1" lang="en-US" sz="3000"/>
              <a:t>INIST</a:t>
            </a:r>
          </a:p>
        </p:txBody>
      </p:sp>
      <p:sp>
        <p:nvSpPr>
          <p:cNvPr id="242" name="Shape 242"/>
          <p:cNvSpPr txBox="1"/>
          <p:nvPr/>
        </p:nvSpPr>
        <p:spPr>
          <a:xfrm>
            <a:off x="4586975" y="5641287"/>
            <a:ext cx="3184499" cy="428700"/>
          </a:xfrm>
          <a:prstGeom prst="rect">
            <a:avLst/>
          </a:prstGeom>
          <a:noFill/>
          <a:ln>
            <a:noFill/>
          </a:ln>
        </p:spPr>
        <p:txBody>
          <a:bodyPr anchorCtr="0" anchor="t" bIns="91425" lIns="91425" rIns="91425" tIns="91425">
            <a:noAutofit/>
          </a:bodyPr>
          <a:lstStyle/>
          <a:p>
            <a:pPr>
              <a:spcBef>
                <a:spcPts val="0"/>
              </a:spcBef>
              <a:buNone/>
            </a:pPr>
            <a:r>
              <a:rPr b="1" lang="en-US" sz="3000"/>
              <a:t>Dr. Buff Furman</a:t>
            </a:r>
          </a:p>
        </p:txBody>
      </p:sp>
      <p:sp>
        <p:nvSpPr>
          <p:cNvPr id="243" name="Shape 243"/>
          <p:cNvSpPr txBox="1"/>
          <p:nvPr/>
        </p:nvSpPr>
        <p:spPr>
          <a:xfrm>
            <a:off x="4198625" y="6079825"/>
            <a:ext cx="3961199" cy="828300"/>
          </a:xfrm>
          <a:prstGeom prst="rect">
            <a:avLst/>
          </a:prstGeom>
          <a:noFill/>
          <a:ln>
            <a:noFill/>
          </a:ln>
        </p:spPr>
        <p:txBody>
          <a:bodyPr anchorCtr="0" anchor="t" bIns="91425" lIns="91425" rIns="91425" tIns="91425">
            <a:noAutofit/>
          </a:bodyPr>
          <a:lstStyle/>
          <a:p>
            <a:pPr>
              <a:spcBef>
                <a:spcPts val="0"/>
              </a:spcBef>
              <a:buNone/>
            </a:pPr>
            <a:r>
              <a:rPr b="1" lang="en-US" sz="3000"/>
              <a:t>SJSU- ME Professor</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1" name="Shape 511"/>
        <p:cNvGrpSpPr/>
        <p:nvPr/>
      </p:nvGrpSpPr>
      <p:grpSpPr>
        <a:xfrm>
          <a:off x="0" y="0"/>
          <a:ext cx="0" cy="0"/>
          <a:chOff x="0" y="0"/>
          <a:chExt cx="0" cy="0"/>
        </a:xfrm>
      </p:grpSpPr>
      <p:sp>
        <p:nvSpPr>
          <p:cNvPr id="512" name="Shape 512"/>
          <p:cNvSpPr txBox="1"/>
          <p:nvPr>
            <p:ph type="title"/>
          </p:nvPr>
        </p:nvSpPr>
        <p:spPr>
          <a:xfrm>
            <a:off x="284162" y="630381"/>
            <a:ext cx="8574000" cy="967800"/>
          </a:xfrm>
          <a:prstGeom prst="rect">
            <a:avLst/>
          </a:prstGeom>
        </p:spPr>
        <p:txBody>
          <a:bodyPr anchorCtr="0" anchor="ctr" bIns="91425" lIns="91425" rIns="91425" tIns="91425">
            <a:noAutofit/>
          </a:bodyPr>
          <a:lstStyle/>
          <a:p>
            <a:pPr>
              <a:spcBef>
                <a:spcPts val="0"/>
              </a:spcBef>
              <a:buNone/>
            </a:pPr>
            <a:r>
              <a:rPr lang="en-US"/>
              <a:t>Industrial Designed Cabin and Station Concepts</a:t>
            </a:r>
          </a:p>
        </p:txBody>
      </p:sp>
      <p:pic>
        <p:nvPicPr>
          <p:cNvPr id="513" name="Shape 513"/>
          <p:cNvPicPr preferRelativeResize="0"/>
          <p:nvPr/>
        </p:nvPicPr>
        <p:blipFill>
          <a:blip r:embed="rId3">
            <a:alphaModFix/>
          </a:blip>
          <a:stretch>
            <a:fillRect/>
          </a:stretch>
        </p:blipFill>
        <p:spPr>
          <a:xfrm>
            <a:off x="4646675" y="1842687"/>
            <a:ext cx="3822924" cy="2548608"/>
          </a:xfrm>
          <a:prstGeom prst="rect">
            <a:avLst/>
          </a:prstGeom>
          <a:noFill/>
          <a:ln>
            <a:noFill/>
          </a:ln>
        </p:spPr>
      </p:pic>
      <p:sp>
        <p:nvSpPr>
          <p:cNvPr id="514" name="Shape 514"/>
          <p:cNvSpPr txBox="1"/>
          <p:nvPr/>
        </p:nvSpPr>
        <p:spPr>
          <a:xfrm>
            <a:off x="8022900" y="1528375"/>
            <a:ext cx="7567500" cy="882899"/>
          </a:xfrm>
          <a:prstGeom prst="rect">
            <a:avLst/>
          </a:prstGeom>
          <a:noFill/>
          <a:ln>
            <a:noFill/>
          </a:ln>
        </p:spPr>
        <p:txBody>
          <a:bodyPr anchorCtr="0" anchor="t" bIns="91425" lIns="91425" rIns="91425" tIns="91425">
            <a:noAutofit/>
          </a:bodyPr>
          <a:lstStyle/>
          <a:p>
            <a:pPr>
              <a:spcBef>
                <a:spcPts val="0"/>
              </a:spcBef>
              <a:buNone/>
            </a:pPr>
            <a:r>
              <a:t/>
            </a:r>
            <a:endParaRPr/>
          </a:p>
        </p:txBody>
      </p:sp>
      <p:pic>
        <p:nvPicPr>
          <p:cNvPr id="515" name="Shape 515"/>
          <p:cNvPicPr preferRelativeResize="0"/>
          <p:nvPr/>
        </p:nvPicPr>
        <p:blipFill>
          <a:blip r:embed="rId4">
            <a:alphaModFix/>
          </a:blip>
          <a:stretch>
            <a:fillRect/>
          </a:stretch>
        </p:blipFill>
        <p:spPr>
          <a:xfrm>
            <a:off x="284175" y="2763318"/>
            <a:ext cx="4265442" cy="2838825"/>
          </a:xfrm>
          <a:prstGeom prst="rect">
            <a:avLst/>
          </a:prstGeom>
          <a:noFill/>
          <a:ln>
            <a:noFill/>
          </a:ln>
        </p:spPr>
      </p:pic>
      <p:pic>
        <p:nvPicPr>
          <p:cNvPr id="516" name="Shape 516"/>
          <p:cNvPicPr preferRelativeResize="0"/>
          <p:nvPr/>
        </p:nvPicPr>
        <p:blipFill>
          <a:blip r:embed="rId5">
            <a:alphaModFix/>
          </a:blip>
          <a:stretch>
            <a:fillRect/>
          </a:stretch>
        </p:blipFill>
        <p:spPr>
          <a:xfrm>
            <a:off x="4646675" y="4444050"/>
            <a:ext cx="3842260" cy="2548599"/>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0" name="Shape 520"/>
        <p:cNvGrpSpPr/>
        <p:nvPr/>
      </p:nvGrpSpPr>
      <p:grpSpPr>
        <a:xfrm>
          <a:off x="0" y="0"/>
          <a:ext cx="0" cy="0"/>
          <a:chOff x="0" y="0"/>
          <a:chExt cx="0" cy="0"/>
        </a:xfrm>
      </p:grpSpPr>
      <p:sp>
        <p:nvSpPr>
          <p:cNvPr id="521" name="Shape 521"/>
          <p:cNvSpPr txBox="1"/>
          <p:nvPr>
            <p:ph type="title"/>
          </p:nvPr>
        </p:nvSpPr>
        <p:spPr>
          <a:xfrm>
            <a:off x="284162" y="630381"/>
            <a:ext cx="8574000" cy="967800"/>
          </a:xfrm>
          <a:prstGeom prst="rect">
            <a:avLst/>
          </a:prstGeom>
        </p:spPr>
        <p:txBody>
          <a:bodyPr anchorCtr="0" anchor="ctr" bIns="91425" lIns="91425" rIns="91425" tIns="91425">
            <a:noAutofit/>
          </a:bodyPr>
          <a:lstStyle/>
          <a:p>
            <a:pPr>
              <a:spcBef>
                <a:spcPts val="0"/>
              </a:spcBef>
              <a:buNone/>
            </a:pPr>
            <a:r>
              <a:rPr lang="en-US"/>
              <a:t>Line Following Bot</a:t>
            </a:r>
          </a:p>
        </p:txBody>
      </p:sp>
      <p:pic>
        <p:nvPicPr>
          <p:cNvPr id="522" name="Shape 522"/>
          <p:cNvPicPr preferRelativeResize="0"/>
          <p:nvPr/>
        </p:nvPicPr>
        <p:blipFill>
          <a:blip r:embed="rId3">
            <a:alphaModFix/>
          </a:blip>
          <a:stretch>
            <a:fillRect/>
          </a:stretch>
        </p:blipFill>
        <p:spPr>
          <a:xfrm>
            <a:off x="1573350" y="1986075"/>
            <a:ext cx="5995649" cy="4498824"/>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6" name="Shape 526"/>
        <p:cNvGrpSpPr/>
        <p:nvPr/>
      </p:nvGrpSpPr>
      <p:grpSpPr>
        <a:xfrm>
          <a:off x="0" y="0"/>
          <a:ext cx="0" cy="0"/>
          <a:chOff x="0" y="0"/>
          <a:chExt cx="0" cy="0"/>
        </a:xfrm>
      </p:grpSpPr>
      <p:sp>
        <p:nvSpPr>
          <p:cNvPr id="527" name="Shape 527"/>
          <p:cNvSpPr txBox="1"/>
          <p:nvPr>
            <p:ph type="title"/>
          </p:nvPr>
        </p:nvSpPr>
        <p:spPr>
          <a:xfrm>
            <a:off x="284162" y="669806"/>
            <a:ext cx="8574000" cy="967800"/>
          </a:xfrm>
          <a:prstGeom prst="rect">
            <a:avLst/>
          </a:prstGeom>
        </p:spPr>
        <p:txBody>
          <a:bodyPr anchorCtr="0" anchor="ctr" bIns="91425" lIns="91425" rIns="91425" tIns="91425">
            <a:noAutofit/>
          </a:bodyPr>
          <a:lstStyle/>
          <a:p>
            <a:pPr>
              <a:spcBef>
                <a:spcPts val="0"/>
              </a:spcBef>
              <a:buNone/>
            </a:pPr>
            <a:r>
              <a:rPr lang="en-US"/>
              <a:t>Collision control</a:t>
            </a:r>
          </a:p>
        </p:txBody>
      </p:sp>
      <p:pic>
        <p:nvPicPr>
          <p:cNvPr id="528" name="Shape 528"/>
          <p:cNvPicPr preferRelativeResize="0"/>
          <p:nvPr/>
        </p:nvPicPr>
        <p:blipFill>
          <a:blip r:embed="rId3">
            <a:alphaModFix/>
          </a:blip>
          <a:stretch>
            <a:fillRect/>
          </a:stretch>
        </p:blipFill>
        <p:spPr>
          <a:xfrm>
            <a:off x="1692450" y="2143125"/>
            <a:ext cx="5757425" cy="4318074"/>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2" name="Shape 532"/>
        <p:cNvGrpSpPr/>
        <p:nvPr/>
      </p:nvGrpSpPr>
      <p:grpSpPr>
        <a:xfrm>
          <a:off x="0" y="0"/>
          <a:ext cx="0" cy="0"/>
          <a:chOff x="0" y="0"/>
          <a:chExt cx="0" cy="0"/>
        </a:xfrm>
      </p:grpSpPr>
      <p:sp>
        <p:nvSpPr>
          <p:cNvPr id="533" name="Shape 533"/>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Superway 2014-2015 Team</a:t>
            </a:r>
          </a:p>
        </p:txBody>
      </p:sp>
      <p:pic>
        <p:nvPicPr>
          <p:cNvPr id="534" name="Shape 534"/>
          <p:cNvPicPr preferRelativeResize="0"/>
          <p:nvPr/>
        </p:nvPicPr>
        <p:blipFill>
          <a:blip r:embed="rId3">
            <a:alphaModFix/>
          </a:blip>
          <a:stretch>
            <a:fillRect/>
          </a:stretch>
        </p:blipFill>
        <p:spPr>
          <a:xfrm>
            <a:off x="284175" y="2260200"/>
            <a:ext cx="8573999" cy="3737878"/>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8" name="Shape 538"/>
        <p:cNvGrpSpPr/>
        <p:nvPr/>
      </p:nvGrpSpPr>
      <p:grpSpPr>
        <a:xfrm>
          <a:off x="0" y="0"/>
          <a:ext cx="0" cy="0"/>
          <a:chOff x="0" y="0"/>
          <a:chExt cx="0" cy="0"/>
        </a:xfrm>
      </p:grpSpPr>
      <p:sp>
        <p:nvSpPr>
          <p:cNvPr id="539" name="Shape 539"/>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Four sub-teams...</a:t>
            </a:r>
          </a:p>
        </p:txBody>
      </p:sp>
      <p:sp>
        <p:nvSpPr>
          <p:cNvPr id="540" name="Shape 540"/>
          <p:cNvSpPr txBox="1"/>
          <p:nvPr>
            <p:ph idx="1" type="body"/>
          </p:nvPr>
        </p:nvSpPr>
        <p:spPr>
          <a:xfrm>
            <a:off x="403412" y="2151063"/>
            <a:ext cx="3931800" cy="3975000"/>
          </a:xfrm>
          <a:prstGeom prst="rect">
            <a:avLst/>
          </a:prstGeom>
        </p:spPr>
        <p:txBody>
          <a:bodyPr anchorCtr="0" anchor="t" bIns="91425" lIns="91425" rIns="91425" tIns="91425">
            <a:noAutofit/>
          </a:bodyPr>
          <a:lstStyle/>
          <a:p>
            <a:pPr rtl="0">
              <a:spcBef>
                <a:spcPts val="0"/>
              </a:spcBef>
              <a:buNone/>
            </a:pPr>
            <a:r>
              <a:rPr lang="en-US" sz="2400"/>
              <a:t>Solar Team</a:t>
            </a:r>
          </a:p>
          <a:p>
            <a:pPr indent="0" marL="0" rtl="0">
              <a:spcBef>
                <a:spcPts val="0"/>
              </a:spcBef>
              <a:buNone/>
            </a:pPr>
            <a:r>
              <a:rPr lang="en-US" sz="1800"/>
              <a:t>  -</a:t>
            </a:r>
            <a:r>
              <a:rPr lang="en-US" sz="1200"/>
              <a:t>Design and fabricate 1/12th scale and full scale </a:t>
            </a:r>
          </a:p>
          <a:p>
            <a:pPr indent="0" lvl="0" marL="0" rtl="0">
              <a:spcBef>
                <a:spcPts val="0"/>
              </a:spcBef>
              <a:buNone/>
            </a:pPr>
            <a:r>
              <a:rPr lang="en-US" sz="1200"/>
              <a:t>     sun tracking system</a:t>
            </a:r>
          </a:p>
          <a:p>
            <a:pPr indent="0" marL="0" rtl="0">
              <a:spcBef>
                <a:spcPts val="0"/>
              </a:spcBef>
              <a:buNone/>
            </a:pPr>
            <a:r>
              <a:rPr lang="en-US" sz="2400"/>
              <a:t> Cabin Team</a:t>
            </a:r>
          </a:p>
          <a:p>
            <a:pPr indent="0" marL="0" rtl="0">
              <a:spcBef>
                <a:spcPts val="0"/>
              </a:spcBef>
              <a:buNone/>
            </a:pPr>
            <a:r>
              <a:rPr lang="en-US" sz="2400"/>
              <a:t> </a:t>
            </a:r>
            <a:r>
              <a:rPr lang="en-US"/>
              <a:t>-</a:t>
            </a:r>
            <a:r>
              <a:rPr lang="en-US" sz="1200"/>
              <a:t>Design the internal interface ,structure and decide on</a:t>
            </a:r>
          </a:p>
          <a:p>
            <a:pPr indent="0" lvl="0" marL="0">
              <a:spcBef>
                <a:spcPts val="0"/>
              </a:spcBef>
              <a:buNone/>
            </a:pPr>
            <a:r>
              <a:rPr lang="en-US" sz="1200"/>
              <a:t>   material for the cabin</a:t>
            </a:r>
          </a:p>
        </p:txBody>
      </p:sp>
      <p:sp>
        <p:nvSpPr>
          <p:cNvPr id="541" name="Shape 541"/>
          <p:cNvSpPr txBox="1"/>
          <p:nvPr>
            <p:ph idx="2" type="body"/>
          </p:nvPr>
        </p:nvSpPr>
        <p:spPr>
          <a:xfrm>
            <a:off x="4778162" y="2151063"/>
            <a:ext cx="3931800" cy="3975000"/>
          </a:xfrm>
          <a:prstGeom prst="rect">
            <a:avLst/>
          </a:prstGeom>
        </p:spPr>
        <p:txBody>
          <a:bodyPr anchorCtr="0" anchor="t" bIns="91425" lIns="91425" rIns="91425" tIns="91425">
            <a:noAutofit/>
          </a:bodyPr>
          <a:lstStyle/>
          <a:p>
            <a:pPr rtl="0">
              <a:spcBef>
                <a:spcPts val="0"/>
              </a:spcBef>
              <a:buNone/>
            </a:pPr>
            <a:r>
              <a:rPr lang="en-US" sz="2400"/>
              <a:t>12th scale Team</a:t>
            </a:r>
          </a:p>
          <a:p>
            <a:pPr rtl="0">
              <a:spcBef>
                <a:spcPts val="0"/>
              </a:spcBef>
              <a:buNone/>
            </a:pPr>
            <a:r>
              <a:rPr lang="en-US" sz="1200"/>
              <a:t>-Redesign and build the 1/12th scale model</a:t>
            </a:r>
          </a:p>
          <a:p>
            <a:pPr rtl="0">
              <a:spcBef>
                <a:spcPts val="0"/>
              </a:spcBef>
              <a:buNone/>
            </a:pPr>
            <a:r>
              <a:rPr lang="en-US" sz="1200"/>
              <a:t> </a:t>
            </a:r>
          </a:p>
          <a:p>
            <a:pPr indent="0" marL="0" rtl="0">
              <a:spcBef>
                <a:spcPts val="0"/>
              </a:spcBef>
              <a:buNone/>
            </a:pPr>
            <a:r>
              <a:rPr lang="en-US" sz="2400"/>
              <a:t>  Full Scale Team</a:t>
            </a:r>
          </a:p>
          <a:p>
            <a:pPr rtl="0">
              <a:spcBef>
                <a:spcPts val="0"/>
              </a:spcBef>
              <a:buNone/>
            </a:pPr>
            <a:r>
              <a:rPr lang="en-US" sz="1200"/>
              <a:t>-Design and build the additional track and add </a:t>
            </a:r>
          </a:p>
          <a:p>
            <a:pPr>
              <a:spcBef>
                <a:spcPts val="0"/>
              </a:spcBef>
              <a:buNone/>
            </a:pPr>
            <a:r>
              <a:rPr lang="en-US" sz="1200"/>
              <a:t> switching mechanism to bogie</a:t>
            </a:r>
          </a:p>
        </p:txBody>
      </p:sp>
      <p:sp>
        <p:nvSpPr>
          <p:cNvPr id="542" name="Shape 542"/>
          <p:cNvSpPr/>
          <p:nvPr/>
        </p:nvSpPr>
        <p:spPr>
          <a:xfrm>
            <a:off x="512875" y="3062650"/>
            <a:ext cx="3472975" cy="893900"/>
          </a:xfrm>
          <a:prstGeom prst="flowChartProcess">
            <a:avLst/>
          </a:prstGeom>
          <a:solidFill>
            <a:srgbClr val="000000">
              <a:alpha val="0"/>
            </a:srgbClr>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543" name="Shape 543"/>
          <p:cNvSpPr/>
          <p:nvPr/>
        </p:nvSpPr>
        <p:spPr>
          <a:xfrm>
            <a:off x="542200" y="4659925"/>
            <a:ext cx="3722075" cy="1069725"/>
          </a:xfrm>
          <a:prstGeom prst="flowChartProcess">
            <a:avLst/>
          </a:prstGeom>
          <a:solidFill>
            <a:srgbClr val="000000">
              <a:alpha val="0"/>
            </a:srgbClr>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544" name="Shape 544"/>
          <p:cNvSpPr/>
          <p:nvPr/>
        </p:nvSpPr>
        <p:spPr>
          <a:xfrm>
            <a:off x="4923700" y="3018700"/>
            <a:ext cx="3121250" cy="674075"/>
          </a:xfrm>
          <a:prstGeom prst="flowChartProcess">
            <a:avLst/>
          </a:prstGeom>
          <a:solidFill>
            <a:srgbClr val="000000">
              <a:alpha val="0"/>
            </a:srgbClr>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545" name="Shape 545"/>
          <p:cNvSpPr/>
          <p:nvPr/>
        </p:nvSpPr>
        <p:spPr>
          <a:xfrm>
            <a:off x="4909050" y="4542700"/>
            <a:ext cx="3326400" cy="805950"/>
          </a:xfrm>
          <a:prstGeom prst="flowChartProcess">
            <a:avLst/>
          </a:prstGeom>
          <a:solidFill>
            <a:srgbClr val="000000">
              <a:alpha val="0"/>
            </a:srgbClr>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1"/>
                                        <p:tgtEl>
                                          <p:spTgt spid="54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3"/>
                                        </p:tgtEl>
                                        <p:attrNameLst>
                                          <p:attrName>style.visibility</p:attrName>
                                        </p:attrNameLst>
                                      </p:cBhvr>
                                      <p:to>
                                        <p:strVal val="visible"/>
                                      </p:to>
                                    </p:set>
                                    <p:anim calcmode="lin" valueType="num">
                                      <p:cBhvr additive="base">
                                        <p:cTn dur="1"/>
                                        <p:tgtEl>
                                          <p:spTgt spid="54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4"/>
                                        </p:tgtEl>
                                        <p:attrNameLst>
                                          <p:attrName>style.visibility</p:attrName>
                                        </p:attrNameLst>
                                      </p:cBhvr>
                                      <p:to>
                                        <p:strVal val="visible"/>
                                      </p:to>
                                    </p:set>
                                    <p:anim calcmode="lin" valueType="num">
                                      <p:cBhvr additive="base">
                                        <p:cTn dur="1000"/>
                                        <p:tgtEl>
                                          <p:spTgt spid="54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1000"/>
                                        <p:tgtEl>
                                          <p:spTgt spid="54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9" name="Shape 549"/>
        <p:cNvGrpSpPr/>
        <p:nvPr/>
      </p:nvGrpSpPr>
      <p:grpSpPr>
        <a:xfrm>
          <a:off x="0" y="0"/>
          <a:ext cx="0" cy="0"/>
          <a:chOff x="0" y="0"/>
          <a:chExt cx="0" cy="0"/>
        </a:xfrm>
      </p:grpSpPr>
      <p:sp>
        <p:nvSpPr>
          <p:cNvPr id="550" name="Shape 550"/>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 Solar Team</a:t>
            </a:r>
          </a:p>
        </p:txBody>
      </p:sp>
      <p:pic>
        <p:nvPicPr>
          <p:cNvPr id="551" name="Shape 551"/>
          <p:cNvPicPr preferRelativeResize="0"/>
          <p:nvPr/>
        </p:nvPicPr>
        <p:blipFill>
          <a:blip r:embed="rId3">
            <a:alphaModFix/>
          </a:blip>
          <a:stretch>
            <a:fillRect/>
          </a:stretch>
        </p:blipFill>
        <p:spPr>
          <a:xfrm>
            <a:off x="625100" y="1988200"/>
            <a:ext cx="7641549" cy="1526050"/>
          </a:xfrm>
          <a:prstGeom prst="rect">
            <a:avLst/>
          </a:prstGeom>
          <a:noFill/>
          <a:ln>
            <a:noFill/>
          </a:ln>
        </p:spPr>
      </p:pic>
      <p:pic>
        <p:nvPicPr>
          <p:cNvPr id="552" name="Shape 552"/>
          <p:cNvPicPr preferRelativeResize="0"/>
          <p:nvPr/>
        </p:nvPicPr>
        <p:blipFill>
          <a:blip r:embed="rId4">
            <a:alphaModFix/>
          </a:blip>
          <a:stretch>
            <a:fillRect/>
          </a:stretch>
        </p:blipFill>
        <p:spPr>
          <a:xfrm>
            <a:off x="625100" y="3904275"/>
            <a:ext cx="3265075" cy="2153849"/>
          </a:xfrm>
          <a:prstGeom prst="rect">
            <a:avLst/>
          </a:prstGeom>
          <a:noFill/>
          <a:ln>
            <a:noFill/>
          </a:ln>
        </p:spPr>
      </p:pic>
      <p:pic>
        <p:nvPicPr>
          <p:cNvPr id="553" name="Shape 553"/>
          <p:cNvPicPr preferRelativeResize="0"/>
          <p:nvPr/>
        </p:nvPicPr>
        <p:blipFill>
          <a:blip r:embed="rId5">
            <a:alphaModFix/>
          </a:blip>
          <a:stretch>
            <a:fillRect/>
          </a:stretch>
        </p:blipFill>
        <p:spPr>
          <a:xfrm>
            <a:off x="4702975" y="3810487"/>
            <a:ext cx="3563674" cy="2693074"/>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7" name="Shape 557"/>
        <p:cNvGrpSpPr/>
        <p:nvPr/>
      </p:nvGrpSpPr>
      <p:grpSpPr>
        <a:xfrm>
          <a:off x="0" y="0"/>
          <a:ext cx="0" cy="0"/>
          <a:chOff x="0" y="0"/>
          <a:chExt cx="0" cy="0"/>
        </a:xfrm>
      </p:grpSpPr>
      <p:sp>
        <p:nvSpPr>
          <p:cNvPr id="558" name="Shape 558"/>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Cabin Team</a:t>
            </a:r>
          </a:p>
        </p:txBody>
      </p:sp>
      <p:pic>
        <p:nvPicPr>
          <p:cNvPr id="559" name="Shape 559"/>
          <p:cNvPicPr preferRelativeResize="0"/>
          <p:nvPr/>
        </p:nvPicPr>
        <p:blipFill>
          <a:blip r:embed="rId3">
            <a:alphaModFix/>
          </a:blip>
          <a:stretch>
            <a:fillRect/>
          </a:stretch>
        </p:blipFill>
        <p:spPr>
          <a:xfrm>
            <a:off x="5133000" y="1938975"/>
            <a:ext cx="3193649" cy="2214274"/>
          </a:xfrm>
          <a:prstGeom prst="rect">
            <a:avLst/>
          </a:prstGeom>
          <a:noFill/>
          <a:ln>
            <a:noFill/>
          </a:ln>
        </p:spPr>
      </p:pic>
      <p:pic>
        <p:nvPicPr>
          <p:cNvPr id="560" name="Shape 560"/>
          <p:cNvPicPr preferRelativeResize="0"/>
          <p:nvPr/>
        </p:nvPicPr>
        <p:blipFill>
          <a:blip r:embed="rId4">
            <a:alphaModFix/>
          </a:blip>
          <a:stretch>
            <a:fillRect/>
          </a:stretch>
        </p:blipFill>
        <p:spPr>
          <a:xfrm>
            <a:off x="104900" y="1797912"/>
            <a:ext cx="3390324" cy="2496399"/>
          </a:xfrm>
          <a:prstGeom prst="rect">
            <a:avLst/>
          </a:prstGeom>
          <a:noFill/>
          <a:ln>
            <a:noFill/>
          </a:ln>
        </p:spPr>
      </p:pic>
      <p:pic>
        <p:nvPicPr>
          <p:cNvPr id="561" name="Shape 561"/>
          <p:cNvPicPr preferRelativeResize="0"/>
          <p:nvPr/>
        </p:nvPicPr>
        <p:blipFill>
          <a:blip r:embed="rId5">
            <a:alphaModFix/>
          </a:blip>
          <a:stretch>
            <a:fillRect/>
          </a:stretch>
        </p:blipFill>
        <p:spPr>
          <a:xfrm>
            <a:off x="5205850" y="4362925"/>
            <a:ext cx="3320700" cy="1957449"/>
          </a:xfrm>
          <a:prstGeom prst="rect">
            <a:avLst/>
          </a:prstGeom>
          <a:noFill/>
          <a:ln>
            <a:noFill/>
          </a:ln>
        </p:spPr>
      </p:pic>
      <p:pic>
        <p:nvPicPr>
          <p:cNvPr id="562" name="Shape 562"/>
          <p:cNvPicPr preferRelativeResize="0"/>
          <p:nvPr/>
        </p:nvPicPr>
        <p:blipFill>
          <a:blip r:embed="rId6">
            <a:alphaModFix/>
          </a:blip>
          <a:stretch>
            <a:fillRect/>
          </a:stretch>
        </p:blipFill>
        <p:spPr>
          <a:xfrm>
            <a:off x="2346762" y="4074450"/>
            <a:ext cx="2786237" cy="2147725"/>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6" name="Shape 566"/>
        <p:cNvGrpSpPr/>
        <p:nvPr/>
      </p:nvGrpSpPr>
      <p:grpSpPr>
        <a:xfrm>
          <a:off x="0" y="0"/>
          <a:ext cx="0" cy="0"/>
          <a:chOff x="0" y="0"/>
          <a:chExt cx="0" cy="0"/>
        </a:xfrm>
      </p:grpSpPr>
      <p:sp>
        <p:nvSpPr>
          <p:cNvPr id="567" name="Shape 567"/>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1/12th Scale Team</a:t>
            </a:r>
          </a:p>
        </p:txBody>
      </p:sp>
      <p:pic>
        <p:nvPicPr>
          <p:cNvPr id="568" name="Shape 568"/>
          <p:cNvPicPr preferRelativeResize="0"/>
          <p:nvPr/>
        </p:nvPicPr>
        <p:blipFill>
          <a:blip r:embed="rId3">
            <a:alphaModFix/>
          </a:blip>
          <a:stretch>
            <a:fillRect/>
          </a:stretch>
        </p:blipFill>
        <p:spPr>
          <a:xfrm>
            <a:off x="1691400" y="3789487"/>
            <a:ext cx="2170625" cy="1851399"/>
          </a:xfrm>
          <a:prstGeom prst="rect">
            <a:avLst/>
          </a:prstGeom>
          <a:noFill/>
          <a:ln>
            <a:noFill/>
          </a:ln>
        </p:spPr>
      </p:pic>
      <p:pic>
        <p:nvPicPr>
          <p:cNvPr id="569" name="Shape 569"/>
          <p:cNvPicPr preferRelativeResize="0"/>
          <p:nvPr/>
        </p:nvPicPr>
        <p:blipFill>
          <a:blip r:embed="rId4">
            <a:alphaModFix/>
          </a:blip>
          <a:stretch>
            <a:fillRect/>
          </a:stretch>
        </p:blipFill>
        <p:spPr>
          <a:xfrm>
            <a:off x="284175" y="1964000"/>
            <a:ext cx="1407225" cy="1269500"/>
          </a:xfrm>
          <a:prstGeom prst="rect">
            <a:avLst/>
          </a:prstGeom>
          <a:noFill/>
          <a:ln>
            <a:noFill/>
          </a:ln>
        </p:spPr>
      </p:pic>
      <p:pic>
        <p:nvPicPr>
          <p:cNvPr id="570" name="Shape 570"/>
          <p:cNvPicPr preferRelativeResize="0"/>
          <p:nvPr/>
        </p:nvPicPr>
        <p:blipFill>
          <a:blip r:embed="rId5">
            <a:alphaModFix/>
          </a:blip>
          <a:stretch>
            <a:fillRect/>
          </a:stretch>
        </p:blipFill>
        <p:spPr>
          <a:xfrm>
            <a:off x="1691400" y="1964000"/>
            <a:ext cx="1407226" cy="1368499"/>
          </a:xfrm>
          <a:prstGeom prst="rect">
            <a:avLst/>
          </a:prstGeom>
          <a:noFill/>
          <a:ln>
            <a:noFill/>
          </a:ln>
        </p:spPr>
      </p:pic>
      <p:sp>
        <p:nvSpPr>
          <p:cNvPr id="571" name="Shape 571"/>
          <p:cNvSpPr txBox="1"/>
          <p:nvPr>
            <p:ph idx="1" type="body"/>
          </p:nvPr>
        </p:nvSpPr>
        <p:spPr>
          <a:xfrm>
            <a:off x="-1307300" y="5640875"/>
            <a:ext cx="8316600" cy="655500"/>
          </a:xfrm>
          <a:prstGeom prst="rect">
            <a:avLst/>
          </a:prstGeom>
        </p:spPr>
        <p:txBody>
          <a:bodyPr anchorCtr="0" anchor="t" bIns="91425" lIns="91425" rIns="91425" tIns="91425">
            <a:noAutofit/>
          </a:bodyPr>
          <a:lstStyle/>
          <a:p>
            <a:pPr lvl="0" rtl="0" algn="ctr">
              <a:spcBef>
                <a:spcPts val="0"/>
              </a:spcBef>
              <a:buNone/>
            </a:pPr>
            <a:r>
              <a:rPr b="1" lang="en-US" sz="1800"/>
              <a:t>Seeing is Believing</a:t>
            </a:r>
            <a:r>
              <a:rPr b="1" lang="en-US"/>
              <a:t>!!</a:t>
            </a:r>
          </a:p>
        </p:txBody>
      </p:sp>
      <p:pic>
        <p:nvPicPr>
          <p:cNvPr id="572" name="Shape 572"/>
          <p:cNvPicPr preferRelativeResize="0"/>
          <p:nvPr/>
        </p:nvPicPr>
        <p:blipFill>
          <a:blip r:embed="rId6">
            <a:alphaModFix/>
          </a:blip>
          <a:stretch>
            <a:fillRect/>
          </a:stretch>
        </p:blipFill>
        <p:spPr>
          <a:xfrm>
            <a:off x="3098625" y="1964000"/>
            <a:ext cx="1752775" cy="1368500"/>
          </a:xfrm>
          <a:prstGeom prst="rect">
            <a:avLst/>
          </a:prstGeom>
          <a:noFill/>
          <a:ln>
            <a:noFill/>
          </a:ln>
        </p:spPr>
      </p:pic>
      <p:pic>
        <p:nvPicPr>
          <p:cNvPr id="573" name="Shape 573"/>
          <p:cNvPicPr preferRelativeResize="0"/>
          <p:nvPr/>
        </p:nvPicPr>
        <p:blipFill>
          <a:blip r:embed="rId7">
            <a:alphaModFix/>
          </a:blip>
          <a:stretch>
            <a:fillRect/>
          </a:stretch>
        </p:blipFill>
        <p:spPr>
          <a:xfrm>
            <a:off x="5285275" y="4382125"/>
            <a:ext cx="3362325" cy="2124075"/>
          </a:xfrm>
          <a:prstGeom prst="rect">
            <a:avLst/>
          </a:prstGeom>
          <a:noFill/>
          <a:ln>
            <a:noFill/>
          </a:ln>
        </p:spPr>
      </p:pic>
      <p:pic>
        <p:nvPicPr>
          <p:cNvPr id="574" name="Shape 574"/>
          <p:cNvPicPr preferRelativeResize="0"/>
          <p:nvPr/>
        </p:nvPicPr>
        <p:blipFill>
          <a:blip r:embed="rId8">
            <a:alphaModFix/>
          </a:blip>
          <a:stretch>
            <a:fillRect/>
          </a:stretch>
        </p:blipFill>
        <p:spPr>
          <a:xfrm>
            <a:off x="5438000" y="1928575"/>
            <a:ext cx="2963810" cy="2093000"/>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8" name="Shape 578"/>
        <p:cNvGrpSpPr/>
        <p:nvPr/>
      </p:nvGrpSpPr>
      <p:grpSpPr>
        <a:xfrm>
          <a:off x="0" y="0"/>
          <a:ext cx="0" cy="0"/>
          <a:chOff x="0" y="0"/>
          <a:chExt cx="0" cy="0"/>
        </a:xfrm>
      </p:grpSpPr>
      <p:sp>
        <p:nvSpPr>
          <p:cNvPr id="579" name="Shape 579"/>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1/12th Scale Team, Cont</a:t>
            </a:r>
          </a:p>
        </p:txBody>
      </p:sp>
      <p:pic>
        <p:nvPicPr>
          <p:cNvPr id="580" name="Shape 580"/>
          <p:cNvPicPr preferRelativeResize="0"/>
          <p:nvPr/>
        </p:nvPicPr>
        <p:blipFill>
          <a:blip r:embed="rId3">
            <a:alphaModFix/>
          </a:blip>
          <a:stretch>
            <a:fillRect/>
          </a:stretch>
        </p:blipFill>
        <p:spPr>
          <a:xfrm>
            <a:off x="559180" y="1895475"/>
            <a:ext cx="8023999" cy="4386650"/>
          </a:xfrm>
          <a:prstGeom prst="rect">
            <a:avLst/>
          </a:prstGeom>
          <a:noFill/>
          <a:ln>
            <a:noFill/>
          </a:ln>
        </p:spPr>
      </p:pic>
      <p:pic>
        <p:nvPicPr>
          <p:cNvPr id="581" name="Shape 581"/>
          <p:cNvPicPr preferRelativeResize="0"/>
          <p:nvPr/>
        </p:nvPicPr>
        <p:blipFill>
          <a:blip r:embed="rId4">
            <a:alphaModFix/>
          </a:blip>
          <a:stretch>
            <a:fillRect/>
          </a:stretch>
        </p:blipFill>
        <p:spPr>
          <a:xfrm>
            <a:off x="3970802" y="2255975"/>
            <a:ext cx="1200750" cy="1447451"/>
          </a:xfrm>
          <a:prstGeom prst="rect">
            <a:avLst/>
          </a:prstGeom>
          <a:noFill/>
          <a:ln>
            <a:noFill/>
          </a:ln>
        </p:spPr>
      </p:pic>
      <p:pic>
        <p:nvPicPr>
          <p:cNvPr id="582" name="Shape 582"/>
          <p:cNvPicPr preferRelativeResize="0"/>
          <p:nvPr/>
        </p:nvPicPr>
        <p:blipFill>
          <a:blip r:embed="rId5">
            <a:alphaModFix/>
          </a:blip>
          <a:stretch>
            <a:fillRect/>
          </a:stretch>
        </p:blipFill>
        <p:spPr>
          <a:xfrm>
            <a:off x="3692308" y="4116800"/>
            <a:ext cx="1757724" cy="1316599"/>
          </a:xfrm>
          <a:prstGeom prst="rect">
            <a:avLst/>
          </a:prstGeom>
          <a:noFill/>
          <a:ln>
            <a:noFill/>
          </a:ln>
        </p:spPr>
      </p:pic>
      <p:sp>
        <p:nvSpPr>
          <p:cNvPr id="583" name="Shape 583"/>
          <p:cNvSpPr txBox="1"/>
          <p:nvPr/>
        </p:nvSpPr>
        <p:spPr>
          <a:xfrm>
            <a:off x="3970787" y="3703425"/>
            <a:ext cx="1425599" cy="1008300"/>
          </a:xfrm>
          <a:prstGeom prst="rect">
            <a:avLst/>
          </a:prstGeom>
          <a:noFill/>
          <a:ln>
            <a:noFill/>
          </a:ln>
        </p:spPr>
        <p:txBody>
          <a:bodyPr anchorCtr="0" anchor="t" bIns="91425" lIns="91425" rIns="91425" tIns="91425">
            <a:noAutofit/>
          </a:bodyPr>
          <a:lstStyle/>
          <a:p>
            <a:pPr>
              <a:spcBef>
                <a:spcPts val="0"/>
              </a:spcBef>
              <a:buNone/>
            </a:pPr>
            <a:r>
              <a:rPr lang="en-US"/>
              <a:t>Raspberry Pi</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7" name="Shape 587"/>
        <p:cNvGrpSpPr/>
        <p:nvPr/>
      </p:nvGrpSpPr>
      <p:grpSpPr>
        <a:xfrm>
          <a:off x="0" y="0"/>
          <a:ext cx="0" cy="0"/>
          <a:chOff x="0" y="0"/>
          <a:chExt cx="0" cy="0"/>
        </a:xfrm>
      </p:grpSpPr>
      <p:sp>
        <p:nvSpPr>
          <p:cNvPr id="588" name="Shape 588"/>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Full Scale Team...</a:t>
            </a:r>
          </a:p>
        </p:txBody>
      </p:sp>
      <p:pic>
        <p:nvPicPr>
          <p:cNvPr id="589" name="Shape 589"/>
          <p:cNvPicPr preferRelativeResize="0"/>
          <p:nvPr/>
        </p:nvPicPr>
        <p:blipFill>
          <a:blip r:embed="rId3">
            <a:alphaModFix/>
          </a:blip>
          <a:stretch>
            <a:fillRect/>
          </a:stretch>
        </p:blipFill>
        <p:spPr>
          <a:xfrm>
            <a:off x="1389825" y="1787475"/>
            <a:ext cx="2156811" cy="2857200"/>
          </a:xfrm>
          <a:prstGeom prst="rect">
            <a:avLst/>
          </a:prstGeom>
          <a:noFill/>
          <a:ln>
            <a:noFill/>
          </a:ln>
        </p:spPr>
      </p:pic>
      <p:pic>
        <p:nvPicPr>
          <p:cNvPr id="590" name="Shape 590"/>
          <p:cNvPicPr preferRelativeResize="0"/>
          <p:nvPr/>
        </p:nvPicPr>
        <p:blipFill>
          <a:blip r:embed="rId4">
            <a:alphaModFix/>
          </a:blip>
          <a:stretch>
            <a:fillRect/>
          </a:stretch>
        </p:blipFill>
        <p:spPr>
          <a:xfrm>
            <a:off x="3697825" y="4083951"/>
            <a:ext cx="5160350" cy="2774045"/>
          </a:xfrm>
          <a:prstGeom prst="rect">
            <a:avLst/>
          </a:prstGeom>
          <a:noFill/>
          <a:ln>
            <a:noFill/>
          </a:ln>
        </p:spPr>
      </p:pic>
      <p:pic>
        <p:nvPicPr>
          <p:cNvPr id="591" name="Shape 591"/>
          <p:cNvPicPr preferRelativeResize="0"/>
          <p:nvPr/>
        </p:nvPicPr>
        <p:blipFill>
          <a:blip r:embed="rId5">
            <a:alphaModFix/>
          </a:blip>
          <a:stretch>
            <a:fillRect/>
          </a:stretch>
        </p:blipFill>
        <p:spPr>
          <a:xfrm>
            <a:off x="4736500" y="3998675"/>
            <a:ext cx="1395774" cy="403225"/>
          </a:xfrm>
          <a:prstGeom prst="rect">
            <a:avLst/>
          </a:prstGeom>
          <a:noFill/>
          <a:ln>
            <a:noFill/>
          </a:ln>
        </p:spPr>
      </p:pic>
      <p:pic>
        <p:nvPicPr>
          <p:cNvPr id="592" name="Shape 592"/>
          <p:cNvPicPr preferRelativeResize="0"/>
          <p:nvPr/>
        </p:nvPicPr>
        <p:blipFill>
          <a:blip r:embed="rId6">
            <a:alphaModFix/>
          </a:blip>
          <a:stretch>
            <a:fillRect/>
          </a:stretch>
        </p:blipFill>
        <p:spPr>
          <a:xfrm>
            <a:off x="5631550" y="4347600"/>
            <a:ext cx="851475" cy="704104"/>
          </a:xfrm>
          <a:prstGeom prst="rect">
            <a:avLst/>
          </a:prstGeom>
          <a:noFill/>
          <a:ln>
            <a:noFill/>
          </a:ln>
        </p:spPr>
      </p:pic>
      <p:pic>
        <p:nvPicPr>
          <p:cNvPr id="593" name="Shape 593"/>
          <p:cNvPicPr preferRelativeResize="0"/>
          <p:nvPr/>
        </p:nvPicPr>
        <p:blipFill>
          <a:blip r:embed="rId7">
            <a:alphaModFix/>
          </a:blip>
          <a:stretch>
            <a:fillRect/>
          </a:stretch>
        </p:blipFill>
        <p:spPr>
          <a:xfrm>
            <a:off x="7086775" y="5924450"/>
            <a:ext cx="1395775" cy="383451"/>
          </a:xfrm>
          <a:prstGeom prst="rect">
            <a:avLst/>
          </a:prstGeom>
          <a:noFill/>
          <a:ln>
            <a:noFill/>
          </a:ln>
        </p:spPr>
      </p:pic>
      <p:pic>
        <p:nvPicPr>
          <p:cNvPr id="594" name="Shape 594"/>
          <p:cNvPicPr preferRelativeResize="0"/>
          <p:nvPr/>
        </p:nvPicPr>
        <p:blipFill>
          <a:blip r:embed="rId8">
            <a:alphaModFix/>
          </a:blip>
          <a:stretch>
            <a:fillRect/>
          </a:stretch>
        </p:blipFill>
        <p:spPr>
          <a:xfrm>
            <a:off x="6671750" y="5281500"/>
            <a:ext cx="702759" cy="642949"/>
          </a:xfrm>
          <a:prstGeom prst="rect">
            <a:avLst/>
          </a:prstGeom>
          <a:noFill/>
          <a:ln>
            <a:noFill/>
          </a:ln>
        </p:spPr>
      </p:pic>
      <p:pic>
        <p:nvPicPr>
          <p:cNvPr id="595" name="Shape 595"/>
          <p:cNvPicPr preferRelativeResize="0"/>
          <p:nvPr/>
        </p:nvPicPr>
        <p:blipFill>
          <a:blip r:embed="rId9">
            <a:alphaModFix/>
          </a:blip>
          <a:stretch>
            <a:fillRect/>
          </a:stretch>
        </p:blipFill>
        <p:spPr>
          <a:xfrm>
            <a:off x="1083750" y="4894450"/>
            <a:ext cx="1809750" cy="1552575"/>
          </a:xfrm>
          <a:prstGeom prst="rect">
            <a:avLst/>
          </a:prstGeom>
          <a:noFill/>
          <a:ln>
            <a:noFill/>
          </a:ln>
        </p:spPr>
      </p:pic>
      <p:pic>
        <p:nvPicPr>
          <p:cNvPr id="596" name="Shape 596"/>
          <p:cNvPicPr preferRelativeResize="0"/>
          <p:nvPr/>
        </p:nvPicPr>
        <p:blipFill>
          <a:blip r:embed="rId10">
            <a:alphaModFix/>
          </a:blip>
          <a:stretch>
            <a:fillRect/>
          </a:stretch>
        </p:blipFill>
        <p:spPr>
          <a:xfrm>
            <a:off x="4993361" y="1745475"/>
            <a:ext cx="1994688" cy="2166362"/>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sp>
        <p:nvSpPr>
          <p:cNvPr id="248" name="Shape 248"/>
          <p:cNvSpPr txBox="1"/>
          <p:nvPr/>
        </p:nvSpPr>
        <p:spPr>
          <a:xfrm>
            <a:off x="1035875" y="2675000"/>
            <a:ext cx="7251299" cy="2321099"/>
          </a:xfrm>
          <a:prstGeom prst="rect">
            <a:avLst/>
          </a:prstGeom>
          <a:noFill/>
          <a:ln>
            <a:noFill/>
          </a:ln>
        </p:spPr>
        <p:txBody>
          <a:bodyPr anchorCtr="0" anchor="t" bIns="91425" lIns="91425" rIns="91425" tIns="91425">
            <a:noAutofit/>
          </a:bodyPr>
          <a:lstStyle/>
          <a:p>
            <a:pPr algn="ctr">
              <a:spcBef>
                <a:spcPts val="0"/>
              </a:spcBef>
              <a:buNone/>
            </a:pPr>
            <a:r>
              <a:rPr i="1" lang="en-US" sz="7200">
                <a:solidFill>
                  <a:srgbClr val="0000FF"/>
                </a:solidFill>
              </a:rPr>
              <a:t>Transportation Problems</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0" name="Shape 600"/>
        <p:cNvGrpSpPr/>
        <p:nvPr/>
      </p:nvGrpSpPr>
      <p:grpSpPr>
        <a:xfrm>
          <a:off x="0" y="0"/>
          <a:ext cx="0" cy="0"/>
          <a:chOff x="0" y="0"/>
          <a:chExt cx="0" cy="0"/>
        </a:xfrm>
      </p:grpSpPr>
      <p:sp>
        <p:nvSpPr>
          <p:cNvPr id="601" name="Shape 601"/>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Full Scale Team, Cont</a:t>
            </a:r>
          </a:p>
        </p:txBody>
      </p:sp>
      <p:pic>
        <p:nvPicPr>
          <p:cNvPr id="602" name="Shape 602"/>
          <p:cNvPicPr preferRelativeResize="0"/>
          <p:nvPr/>
        </p:nvPicPr>
        <p:blipFill>
          <a:blip r:embed="rId3">
            <a:alphaModFix/>
          </a:blip>
          <a:stretch>
            <a:fillRect/>
          </a:stretch>
        </p:blipFill>
        <p:spPr>
          <a:xfrm>
            <a:off x="1386075" y="1761050"/>
            <a:ext cx="5617025" cy="4881749"/>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6" name="Shape 606"/>
        <p:cNvGrpSpPr/>
        <p:nvPr/>
      </p:nvGrpSpPr>
      <p:grpSpPr>
        <a:xfrm>
          <a:off x="0" y="0"/>
          <a:ext cx="0" cy="0"/>
          <a:chOff x="0" y="0"/>
          <a:chExt cx="0" cy="0"/>
        </a:xfrm>
      </p:grpSpPr>
      <p:sp>
        <p:nvSpPr>
          <p:cNvPr id="607" name="Shape 607"/>
          <p:cNvSpPr txBox="1"/>
          <p:nvPr>
            <p:ph type="title"/>
          </p:nvPr>
        </p:nvSpPr>
        <p:spPr>
          <a:xfrm>
            <a:off x="284162" y="630381"/>
            <a:ext cx="8574000" cy="967800"/>
          </a:xfrm>
          <a:prstGeom prst="rect">
            <a:avLst/>
          </a:prstGeom>
        </p:spPr>
        <p:txBody>
          <a:bodyPr anchorCtr="0" anchor="ctr" bIns="91425" lIns="91425" rIns="91425" tIns="91425">
            <a:noAutofit/>
          </a:bodyPr>
          <a:lstStyle/>
          <a:p>
            <a:pPr lvl="0" rtl="0" algn="ctr">
              <a:spcBef>
                <a:spcPts val="0"/>
              </a:spcBef>
              <a:buNone/>
            </a:pPr>
            <a:r>
              <a:rPr lang="en-US"/>
              <a:t>Recap </a:t>
            </a:r>
          </a:p>
        </p:txBody>
      </p:sp>
      <p:sp>
        <p:nvSpPr>
          <p:cNvPr id="608" name="Shape 608"/>
          <p:cNvSpPr txBox="1"/>
          <p:nvPr/>
        </p:nvSpPr>
        <p:spPr>
          <a:xfrm>
            <a:off x="349875" y="1874775"/>
            <a:ext cx="8442599" cy="4354200"/>
          </a:xfrm>
          <a:prstGeom prst="rect">
            <a:avLst/>
          </a:prstGeom>
          <a:noFill/>
          <a:ln>
            <a:noFill/>
          </a:ln>
        </p:spPr>
        <p:txBody>
          <a:bodyPr anchorCtr="0" anchor="t" bIns="91425" lIns="91425" rIns="91425" tIns="91425">
            <a:noAutofit/>
          </a:bodyPr>
          <a:lstStyle/>
          <a:p>
            <a:pPr rtl="0" algn="ctr">
              <a:spcBef>
                <a:spcPts val="0"/>
              </a:spcBef>
              <a:buNone/>
            </a:pPr>
            <a:r>
              <a:rPr lang="en-US" sz="2400"/>
              <a:t>Feasibility of Solar power and ATN</a:t>
            </a:r>
          </a:p>
          <a:p>
            <a:pPr rtl="0" algn="ctr">
              <a:spcBef>
                <a:spcPts val="0"/>
              </a:spcBef>
              <a:buNone/>
            </a:pPr>
            <a:r>
              <a:t/>
            </a:r>
            <a:endParaRPr sz="2400"/>
          </a:p>
          <a:p>
            <a:pPr rtl="0" algn="ctr">
              <a:spcBef>
                <a:spcPts val="0"/>
              </a:spcBef>
              <a:buNone/>
            </a:pPr>
            <a:r>
              <a:rPr lang="en-US" sz="2400"/>
              <a:t>Advantage over other technology</a:t>
            </a:r>
          </a:p>
          <a:p>
            <a:pPr rtl="0" algn="ctr">
              <a:spcBef>
                <a:spcPts val="0"/>
              </a:spcBef>
              <a:buNone/>
            </a:pPr>
            <a:r>
              <a:t/>
            </a:r>
            <a:endParaRPr sz="2400"/>
          </a:p>
          <a:p>
            <a:pPr rtl="0" algn="ctr">
              <a:spcBef>
                <a:spcPts val="0"/>
              </a:spcBef>
              <a:buNone/>
            </a:pPr>
            <a:r>
              <a:rPr lang="en-US" sz="2400"/>
              <a:t>Combining ATN and Sustainable energy</a:t>
            </a:r>
          </a:p>
          <a:p>
            <a:pPr rtl="0" algn="ctr">
              <a:spcBef>
                <a:spcPts val="0"/>
              </a:spcBef>
              <a:buNone/>
            </a:pPr>
            <a:r>
              <a:t/>
            </a:r>
            <a:endParaRPr sz="2400"/>
          </a:p>
          <a:p>
            <a:pPr rtl="0" algn="ctr">
              <a:spcBef>
                <a:spcPts val="0"/>
              </a:spcBef>
              <a:buNone/>
            </a:pPr>
            <a:r>
              <a:rPr lang="en-US" sz="2400"/>
              <a:t>Effort made in Spartan Superway  </a:t>
            </a:r>
          </a:p>
          <a:p>
            <a:pPr rtl="0" algn="ctr">
              <a:spcBef>
                <a:spcPts val="0"/>
              </a:spcBef>
              <a:buNone/>
            </a:pPr>
            <a:r>
              <a:t/>
            </a:r>
            <a:endParaRPr sz="2400"/>
          </a:p>
          <a:p>
            <a:pPr algn="ctr">
              <a:spcBef>
                <a:spcPts val="0"/>
              </a:spcBef>
              <a:buNone/>
            </a:pPr>
            <a:r>
              <a:rPr lang="en-US" sz="2400"/>
              <a:t>Current progress and future plan</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2" name="Shape 612"/>
        <p:cNvGrpSpPr/>
        <p:nvPr/>
      </p:nvGrpSpPr>
      <p:grpSpPr>
        <a:xfrm>
          <a:off x="0" y="0"/>
          <a:ext cx="0" cy="0"/>
          <a:chOff x="0" y="0"/>
          <a:chExt cx="0" cy="0"/>
        </a:xfrm>
      </p:grpSpPr>
      <p:sp>
        <p:nvSpPr>
          <p:cNvPr id="613" name="Shape 613"/>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Next Steps for ATN and Superway</a:t>
            </a:r>
          </a:p>
        </p:txBody>
      </p:sp>
      <p:sp>
        <p:nvSpPr>
          <p:cNvPr id="614" name="Shape 614"/>
          <p:cNvSpPr txBox="1"/>
          <p:nvPr>
            <p:ph idx="1" type="body"/>
          </p:nvPr>
        </p:nvSpPr>
        <p:spPr>
          <a:xfrm>
            <a:off x="403412" y="2151063"/>
            <a:ext cx="3931800" cy="3975000"/>
          </a:xfrm>
          <a:prstGeom prst="rect">
            <a:avLst/>
          </a:prstGeom>
        </p:spPr>
        <p:txBody>
          <a:bodyPr anchorCtr="0" anchor="t" bIns="91425" lIns="91425" rIns="91425" tIns="91425">
            <a:noAutofit/>
          </a:bodyPr>
          <a:lstStyle/>
          <a:p>
            <a:pPr indent="-419100" lvl="0" marL="457200" rtl="0">
              <a:lnSpc>
                <a:spcPct val="150000"/>
              </a:lnSpc>
              <a:spcBef>
                <a:spcPts val="0"/>
              </a:spcBef>
              <a:buClr>
                <a:srgbClr val="A5A5A5"/>
              </a:buClr>
              <a:buSzPct val="100000"/>
              <a:buFont typeface="Noto Symbol"/>
              <a:buChar char="●"/>
            </a:pPr>
            <a:r>
              <a:rPr lang="en-US" sz="3000"/>
              <a:t>Maker Faire</a:t>
            </a:r>
          </a:p>
          <a:p>
            <a:pPr indent="-419100" lvl="0" marL="457200" rtl="0">
              <a:lnSpc>
                <a:spcPct val="150000"/>
              </a:lnSpc>
              <a:spcBef>
                <a:spcPts val="0"/>
              </a:spcBef>
              <a:buClr>
                <a:srgbClr val="A5A5A5"/>
              </a:buClr>
              <a:buSzPct val="100000"/>
              <a:buFont typeface="Noto Symbol"/>
              <a:buChar char="●"/>
            </a:pPr>
            <a:r>
              <a:rPr lang="en-US" sz="3000"/>
              <a:t>Solar Skyways</a:t>
            </a:r>
          </a:p>
          <a:p>
            <a:pPr indent="-419100" lvl="0" marL="457200" rtl="0">
              <a:lnSpc>
                <a:spcPct val="150000"/>
              </a:lnSpc>
              <a:spcBef>
                <a:spcPts val="0"/>
              </a:spcBef>
              <a:buClr>
                <a:srgbClr val="A5A5A5"/>
              </a:buClr>
              <a:buSzPct val="100000"/>
              <a:buFont typeface="Noto Symbol"/>
              <a:buChar char="●"/>
            </a:pPr>
            <a:r>
              <a:rPr lang="en-US" sz="3000">
                <a:solidFill>
                  <a:schemeClr val="dk1"/>
                </a:solidFill>
              </a:rPr>
              <a:t>Keep perfecting</a:t>
            </a:r>
          </a:p>
          <a:p>
            <a:pPr indent="-419100" lvl="0" marL="457200" rtl="0">
              <a:lnSpc>
                <a:spcPct val="150000"/>
              </a:lnSpc>
              <a:spcBef>
                <a:spcPts val="0"/>
              </a:spcBef>
              <a:buClr>
                <a:srgbClr val="A5A5A5"/>
              </a:buClr>
              <a:buSzPct val="100000"/>
              <a:buFont typeface="Noto Symbol"/>
              <a:buChar char="●"/>
            </a:pPr>
            <a:r>
              <a:rPr lang="en-US" sz="3000"/>
              <a:t>Keep Raising Awareness</a:t>
            </a:r>
          </a:p>
        </p:txBody>
      </p:sp>
      <p:pic>
        <p:nvPicPr>
          <p:cNvPr id="615" name="Shape 615"/>
          <p:cNvPicPr preferRelativeResize="0"/>
          <p:nvPr/>
        </p:nvPicPr>
        <p:blipFill>
          <a:blip r:embed="rId3">
            <a:alphaModFix/>
          </a:blip>
          <a:stretch>
            <a:fillRect/>
          </a:stretch>
        </p:blipFill>
        <p:spPr>
          <a:xfrm>
            <a:off x="4825125" y="2657474"/>
            <a:ext cx="3223950" cy="2962200"/>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9" name="Shape 619"/>
        <p:cNvGrpSpPr/>
        <p:nvPr/>
      </p:nvGrpSpPr>
      <p:grpSpPr>
        <a:xfrm>
          <a:off x="0" y="0"/>
          <a:ext cx="0" cy="0"/>
          <a:chOff x="0" y="0"/>
          <a:chExt cx="0" cy="0"/>
        </a:xfrm>
      </p:grpSpPr>
      <p:sp>
        <p:nvSpPr>
          <p:cNvPr id="620" name="Shape 620"/>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Solar-powered ATN</a:t>
            </a:r>
          </a:p>
        </p:txBody>
      </p:sp>
      <p:pic>
        <p:nvPicPr>
          <p:cNvPr id="621" name="Shape 621"/>
          <p:cNvPicPr preferRelativeResize="0"/>
          <p:nvPr/>
        </p:nvPicPr>
        <p:blipFill>
          <a:blip r:embed="rId3">
            <a:alphaModFix/>
          </a:blip>
          <a:stretch>
            <a:fillRect/>
          </a:stretch>
        </p:blipFill>
        <p:spPr>
          <a:xfrm>
            <a:off x="2958550" y="2046731"/>
            <a:ext cx="3374924" cy="4262274"/>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5" name="Shape 625"/>
        <p:cNvGrpSpPr/>
        <p:nvPr/>
      </p:nvGrpSpPr>
      <p:grpSpPr>
        <a:xfrm>
          <a:off x="0" y="0"/>
          <a:ext cx="0" cy="0"/>
          <a:chOff x="0" y="0"/>
          <a:chExt cx="0" cy="0"/>
        </a:xfrm>
      </p:grpSpPr>
      <p:sp>
        <p:nvSpPr>
          <p:cNvPr id="626" name="Shape 626"/>
          <p:cNvSpPr txBox="1"/>
          <p:nvPr/>
        </p:nvSpPr>
        <p:spPr>
          <a:xfrm>
            <a:off x="799875" y="1468625"/>
            <a:ext cx="2242199" cy="917999"/>
          </a:xfrm>
          <a:prstGeom prst="rect">
            <a:avLst/>
          </a:prstGeom>
          <a:noFill/>
          <a:ln>
            <a:noFill/>
          </a:ln>
        </p:spPr>
        <p:txBody>
          <a:bodyPr anchorCtr="0" anchor="t" bIns="91425" lIns="91425" rIns="91425" tIns="91425">
            <a:noAutofit/>
          </a:bodyPr>
          <a:lstStyle/>
          <a:p>
            <a:pPr>
              <a:spcBef>
                <a:spcPts val="0"/>
              </a:spcBef>
              <a:buNone/>
            </a:pPr>
            <a:r>
              <a:t/>
            </a:r>
            <a:endParaRPr/>
          </a:p>
        </p:txBody>
      </p:sp>
      <p:sp>
        <p:nvSpPr>
          <p:cNvPr id="627" name="Shape 627"/>
          <p:cNvSpPr txBox="1"/>
          <p:nvPr/>
        </p:nvSpPr>
        <p:spPr>
          <a:xfrm>
            <a:off x="559500" y="799800"/>
            <a:ext cx="4095600" cy="5258399"/>
          </a:xfrm>
          <a:prstGeom prst="rect">
            <a:avLst/>
          </a:prstGeom>
          <a:noFill/>
          <a:ln>
            <a:noFill/>
          </a:ln>
        </p:spPr>
        <p:txBody>
          <a:bodyPr anchorCtr="0" anchor="t" bIns="91425" lIns="91425" rIns="91425" tIns="91425">
            <a:noAutofit/>
          </a:bodyPr>
          <a:lstStyle/>
          <a:p>
            <a:pPr rtl="0">
              <a:spcBef>
                <a:spcPts val="0"/>
              </a:spcBef>
              <a:buNone/>
            </a:pPr>
            <a:r>
              <a:rPr lang="en-US" sz="3000" u="sng">
                <a:solidFill>
                  <a:schemeClr val="hlink"/>
                </a:solidFill>
                <a:hlinkClick r:id="rId3"/>
              </a:rPr>
              <a:t>*Navigation system</a:t>
            </a:r>
          </a:p>
          <a:p>
            <a:pPr rtl="0">
              <a:spcBef>
                <a:spcPts val="0"/>
              </a:spcBef>
              <a:buNone/>
            </a:pPr>
            <a:r>
              <a:t/>
            </a:r>
            <a:endParaRPr sz="3000"/>
          </a:p>
          <a:p>
            <a:pPr rtl="0">
              <a:spcBef>
                <a:spcPts val="0"/>
              </a:spcBef>
              <a:buNone/>
            </a:pPr>
            <a:r>
              <a:rPr lang="en-US" sz="3000" u="sng">
                <a:solidFill>
                  <a:schemeClr val="hlink"/>
                </a:solidFill>
                <a:hlinkClick r:id="rId4"/>
              </a:rPr>
              <a:t>*Software</a:t>
            </a:r>
          </a:p>
          <a:p>
            <a:pPr rtl="0">
              <a:spcBef>
                <a:spcPts val="0"/>
              </a:spcBef>
              <a:buNone/>
            </a:pPr>
            <a:r>
              <a:t/>
            </a:r>
            <a:endParaRPr sz="3000"/>
          </a:p>
          <a:p>
            <a:pPr rtl="0">
              <a:spcBef>
                <a:spcPts val="0"/>
              </a:spcBef>
              <a:buNone/>
            </a:pPr>
            <a:r>
              <a:rPr lang="en-US" sz="3000" u="sng">
                <a:solidFill>
                  <a:schemeClr val="hlink"/>
                </a:solidFill>
                <a:hlinkClick r:id="rId5"/>
              </a:rPr>
              <a:t>*Solar energy</a:t>
            </a:r>
          </a:p>
          <a:p>
            <a:pPr rtl="0">
              <a:spcBef>
                <a:spcPts val="0"/>
              </a:spcBef>
              <a:buNone/>
            </a:pPr>
            <a:r>
              <a:t/>
            </a:r>
            <a:endParaRPr sz="3000"/>
          </a:p>
          <a:p>
            <a:pPr rtl="0">
              <a:spcBef>
                <a:spcPts val="0"/>
              </a:spcBef>
              <a:buNone/>
            </a:pPr>
            <a:r>
              <a:rPr lang="en-US" sz="3000" u="sng">
                <a:solidFill>
                  <a:schemeClr val="hlink"/>
                </a:solidFill>
                <a:hlinkClick r:id="rId6"/>
              </a:rPr>
              <a:t>*Switching mechanism</a:t>
            </a:r>
          </a:p>
          <a:p>
            <a:pPr rtl="0">
              <a:spcBef>
                <a:spcPts val="0"/>
              </a:spcBef>
              <a:buNone/>
            </a:pPr>
            <a:r>
              <a:t/>
            </a:r>
            <a:endParaRPr sz="3000"/>
          </a:p>
          <a:p>
            <a:pPr>
              <a:spcBef>
                <a:spcPts val="0"/>
              </a:spcBef>
              <a:buNone/>
            </a:pPr>
            <a:r>
              <a:rPr lang="en-US" sz="3000" u="sng">
                <a:solidFill>
                  <a:schemeClr val="hlink"/>
                </a:solidFill>
                <a:hlinkClick r:id="rId7"/>
              </a:rPr>
              <a:t>*Urban Planning</a:t>
            </a:r>
          </a:p>
        </p:txBody>
      </p:sp>
      <p:sp>
        <p:nvSpPr>
          <p:cNvPr id="628" name="Shape 628"/>
          <p:cNvSpPr txBox="1"/>
          <p:nvPr/>
        </p:nvSpPr>
        <p:spPr>
          <a:xfrm>
            <a:off x="4838600" y="793350"/>
            <a:ext cx="4222200" cy="5271299"/>
          </a:xfrm>
          <a:prstGeom prst="rect">
            <a:avLst/>
          </a:prstGeom>
          <a:noFill/>
          <a:ln>
            <a:noFill/>
          </a:ln>
        </p:spPr>
        <p:txBody>
          <a:bodyPr anchorCtr="0" anchor="t" bIns="91425" lIns="91425" rIns="91425" tIns="91425">
            <a:noAutofit/>
          </a:bodyPr>
          <a:lstStyle/>
          <a:p>
            <a:pPr rtl="0">
              <a:spcBef>
                <a:spcPts val="0"/>
              </a:spcBef>
              <a:buNone/>
            </a:pPr>
            <a:r>
              <a:rPr lang="en-US" sz="3000" u="sng">
                <a:solidFill>
                  <a:schemeClr val="hlink"/>
                </a:solidFill>
                <a:hlinkClick r:id="rId8"/>
              </a:rPr>
              <a:t>*Bengt’s design</a:t>
            </a:r>
          </a:p>
          <a:p>
            <a:pPr rtl="0">
              <a:spcBef>
                <a:spcPts val="0"/>
              </a:spcBef>
              <a:buNone/>
            </a:pPr>
            <a:r>
              <a:t/>
            </a:r>
            <a:endParaRPr sz="3000"/>
          </a:p>
          <a:p>
            <a:pPr rtl="0">
              <a:spcBef>
                <a:spcPts val="0"/>
              </a:spcBef>
              <a:buNone/>
            </a:pPr>
            <a:r>
              <a:rPr lang="en-US" sz="3000" u="sng">
                <a:solidFill>
                  <a:schemeClr val="hlink"/>
                </a:solidFill>
                <a:hlinkClick r:id="rId9"/>
              </a:rPr>
              <a:t>*ATN capacity</a:t>
            </a:r>
          </a:p>
          <a:p>
            <a:pPr rtl="0">
              <a:spcBef>
                <a:spcPts val="0"/>
              </a:spcBef>
              <a:buNone/>
            </a:pPr>
            <a:r>
              <a:t/>
            </a:r>
            <a:endParaRPr sz="3000"/>
          </a:p>
          <a:p>
            <a:pPr rtl="0">
              <a:spcBef>
                <a:spcPts val="0"/>
              </a:spcBef>
              <a:buNone/>
            </a:pPr>
            <a:r>
              <a:rPr lang="en-US" sz="3000" u="sng">
                <a:solidFill>
                  <a:schemeClr val="hlink"/>
                </a:solidFill>
                <a:hlinkClick r:id="rId10"/>
              </a:rPr>
              <a:t>*Adding stations</a:t>
            </a:r>
          </a:p>
          <a:p>
            <a:pPr rtl="0">
              <a:spcBef>
                <a:spcPts val="0"/>
              </a:spcBef>
              <a:buNone/>
            </a:pPr>
            <a:r>
              <a:t/>
            </a:r>
            <a:endParaRPr sz="3000"/>
          </a:p>
          <a:p>
            <a:pPr>
              <a:spcBef>
                <a:spcPts val="0"/>
              </a:spcBef>
              <a:buNone/>
            </a:pPr>
            <a:r>
              <a:rPr lang="en-US" sz="3000" u="sng">
                <a:solidFill>
                  <a:schemeClr val="hlink"/>
                </a:solidFill>
                <a:hlinkClick r:id="rId11"/>
              </a:rPr>
              <a:t>*Back up energy</a:t>
            </a:r>
            <a:r>
              <a:rPr lang="en-US" sz="3000"/>
              <a:t> </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2" name="Shape 632"/>
        <p:cNvGrpSpPr/>
        <p:nvPr/>
      </p:nvGrpSpPr>
      <p:grpSpPr>
        <a:xfrm>
          <a:off x="0" y="0"/>
          <a:ext cx="0" cy="0"/>
          <a:chOff x="0" y="0"/>
          <a:chExt cx="0" cy="0"/>
        </a:xfrm>
      </p:grpSpPr>
      <p:sp>
        <p:nvSpPr>
          <p:cNvPr id="633" name="Shape 633"/>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1/12th Scale Navigation and Power</a:t>
            </a:r>
          </a:p>
        </p:txBody>
      </p:sp>
      <p:pic>
        <p:nvPicPr>
          <p:cNvPr id="634" name="Shape 634"/>
          <p:cNvPicPr preferRelativeResize="0"/>
          <p:nvPr/>
        </p:nvPicPr>
        <p:blipFill rotWithShape="1">
          <a:blip r:embed="rId3">
            <a:alphaModFix/>
          </a:blip>
          <a:srcRect b="24302" l="0" r="0" t="-17917"/>
          <a:stretch/>
        </p:blipFill>
        <p:spPr>
          <a:xfrm>
            <a:off x="911350" y="4202000"/>
            <a:ext cx="7236848" cy="2338850"/>
          </a:xfrm>
          <a:prstGeom prst="rect">
            <a:avLst/>
          </a:prstGeom>
          <a:noFill/>
          <a:ln>
            <a:noFill/>
          </a:ln>
        </p:spPr>
      </p:pic>
      <p:pic>
        <p:nvPicPr>
          <p:cNvPr id="635" name="Shape 635"/>
          <p:cNvPicPr preferRelativeResize="0"/>
          <p:nvPr/>
        </p:nvPicPr>
        <p:blipFill>
          <a:blip r:embed="rId4">
            <a:alphaModFix/>
          </a:blip>
          <a:stretch>
            <a:fillRect/>
          </a:stretch>
        </p:blipFill>
        <p:spPr>
          <a:xfrm>
            <a:off x="911348" y="1938800"/>
            <a:ext cx="7321300" cy="2980399"/>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9" name="Shape 639"/>
        <p:cNvGrpSpPr/>
        <p:nvPr/>
      </p:nvGrpSpPr>
      <p:grpSpPr>
        <a:xfrm>
          <a:off x="0" y="0"/>
          <a:ext cx="0" cy="0"/>
          <a:chOff x="0" y="0"/>
          <a:chExt cx="0" cy="0"/>
        </a:xfrm>
      </p:grpSpPr>
      <p:sp>
        <p:nvSpPr>
          <p:cNvPr id="640" name="Shape 640"/>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Spartan Superway Software</a:t>
            </a:r>
          </a:p>
        </p:txBody>
      </p:sp>
      <p:sp>
        <p:nvSpPr>
          <p:cNvPr id="641" name="Shape 641"/>
          <p:cNvSpPr txBox="1"/>
          <p:nvPr>
            <p:ph idx="1" type="body"/>
          </p:nvPr>
        </p:nvSpPr>
        <p:spPr>
          <a:xfrm>
            <a:off x="284176" y="2212900"/>
            <a:ext cx="3927000" cy="3992699"/>
          </a:xfrm>
          <a:prstGeom prst="rect">
            <a:avLst/>
          </a:prstGeom>
        </p:spPr>
        <p:txBody>
          <a:bodyPr anchorCtr="0" anchor="t" bIns="91425" lIns="91425" rIns="91425" tIns="91425">
            <a:noAutofit/>
          </a:bodyPr>
          <a:lstStyle/>
          <a:p>
            <a:pPr indent="-381000" lvl="0" marL="457200" rtl="0">
              <a:lnSpc>
                <a:spcPct val="200000"/>
              </a:lnSpc>
              <a:spcBef>
                <a:spcPts val="0"/>
              </a:spcBef>
              <a:buClr>
                <a:srgbClr val="A5A5A5"/>
              </a:buClr>
              <a:buSzPct val="100000"/>
              <a:buFont typeface="Noto Symbol"/>
              <a:buChar char="●"/>
            </a:pPr>
            <a:r>
              <a:rPr lang="en-US"/>
              <a:t>Python</a:t>
            </a:r>
          </a:p>
          <a:p>
            <a:pPr indent="-381000" lvl="0" marL="457200" rtl="0">
              <a:lnSpc>
                <a:spcPct val="200000"/>
              </a:lnSpc>
              <a:spcBef>
                <a:spcPts val="0"/>
              </a:spcBef>
              <a:buClr>
                <a:srgbClr val="A5A5A5"/>
              </a:buClr>
              <a:buSzPct val="100000"/>
              <a:buFont typeface="Noto Symbol"/>
              <a:buChar char="●"/>
            </a:pPr>
            <a:r>
              <a:rPr lang="en-US"/>
              <a:t>C</a:t>
            </a:r>
          </a:p>
          <a:p>
            <a:pPr indent="-381000" lvl="0" marL="457200" rtl="0">
              <a:lnSpc>
                <a:spcPct val="200000"/>
              </a:lnSpc>
              <a:spcBef>
                <a:spcPts val="0"/>
              </a:spcBef>
              <a:buClr>
                <a:srgbClr val="A5A5A5"/>
              </a:buClr>
              <a:buSzPct val="100000"/>
              <a:buFont typeface="Noto Symbol"/>
              <a:buChar char="●"/>
            </a:pPr>
            <a:r>
              <a:rPr lang="en-US"/>
              <a:t>Ardunio (Modified C ++)</a:t>
            </a:r>
          </a:p>
          <a:p>
            <a:pPr indent="-381000" lvl="0" marL="457200" rtl="0">
              <a:lnSpc>
                <a:spcPct val="200000"/>
              </a:lnSpc>
              <a:spcBef>
                <a:spcPts val="0"/>
              </a:spcBef>
              <a:buClr>
                <a:srgbClr val="A5A5A5"/>
              </a:buClr>
              <a:buSzPct val="100000"/>
              <a:buFont typeface="Noto Symbol"/>
              <a:buChar char="●"/>
            </a:pPr>
            <a:r>
              <a:rPr lang="en-US"/>
              <a:t>C # for GUI </a:t>
            </a:r>
          </a:p>
          <a:p>
            <a:pPr>
              <a:spcBef>
                <a:spcPts val="0"/>
              </a:spcBef>
              <a:buNone/>
            </a:pPr>
            <a:r>
              <a:t/>
            </a:r>
            <a:endParaRPr/>
          </a:p>
        </p:txBody>
      </p:sp>
      <p:pic>
        <p:nvPicPr>
          <p:cNvPr id="642" name="Shape 642"/>
          <p:cNvPicPr preferRelativeResize="0"/>
          <p:nvPr/>
        </p:nvPicPr>
        <p:blipFill>
          <a:blip r:embed="rId3">
            <a:alphaModFix/>
          </a:blip>
          <a:stretch>
            <a:fillRect/>
          </a:stretch>
        </p:blipFill>
        <p:spPr>
          <a:xfrm>
            <a:off x="5336218" y="4252675"/>
            <a:ext cx="2175849" cy="2170950"/>
          </a:xfrm>
          <a:prstGeom prst="rect">
            <a:avLst/>
          </a:prstGeom>
          <a:noFill/>
          <a:ln>
            <a:noFill/>
          </a:ln>
        </p:spPr>
      </p:pic>
      <p:pic>
        <p:nvPicPr>
          <p:cNvPr id="643" name="Shape 643"/>
          <p:cNvPicPr preferRelativeResize="0"/>
          <p:nvPr/>
        </p:nvPicPr>
        <p:blipFill>
          <a:blip r:embed="rId4">
            <a:alphaModFix/>
          </a:blip>
          <a:stretch>
            <a:fillRect/>
          </a:stretch>
        </p:blipFill>
        <p:spPr>
          <a:xfrm>
            <a:off x="5352562" y="2109537"/>
            <a:ext cx="2143125" cy="2143125"/>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7" name="Shape 647"/>
        <p:cNvGrpSpPr/>
        <p:nvPr/>
      </p:nvGrpSpPr>
      <p:grpSpPr>
        <a:xfrm>
          <a:off x="0" y="0"/>
          <a:ext cx="0" cy="0"/>
          <a:chOff x="0" y="0"/>
          <a:chExt cx="0" cy="0"/>
        </a:xfrm>
      </p:grpSpPr>
      <p:sp>
        <p:nvSpPr>
          <p:cNvPr id="648" name="Shape 648"/>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Solar Energy</a:t>
            </a:r>
          </a:p>
        </p:txBody>
      </p:sp>
      <p:sp>
        <p:nvSpPr>
          <p:cNvPr id="649" name="Shape 649"/>
          <p:cNvSpPr txBox="1"/>
          <p:nvPr>
            <p:ph idx="1" type="body"/>
          </p:nvPr>
        </p:nvSpPr>
        <p:spPr>
          <a:xfrm>
            <a:off x="1032827" y="1816475"/>
            <a:ext cx="7076700" cy="3992699"/>
          </a:xfrm>
          <a:prstGeom prst="rect">
            <a:avLst/>
          </a:prstGeom>
        </p:spPr>
        <p:txBody>
          <a:bodyPr anchorCtr="0" anchor="t" bIns="91425" lIns="91425" rIns="91425" tIns="91425">
            <a:noAutofit/>
          </a:bodyPr>
          <a:lstStyle/>
          <a:p>
            <a:pPr indent="-381000" lvl="0" marL="457200" rtl="0">
              <a:lnSpc>
                <a:spcPct val="150000"/>
              </a:lnSpc>
              <a:spcBef>
                <a:spcPts val="0"/>
              </a:spcBef>
              <a:buClr>
                <a:schemeClr val="dk1"/>
              </a:buClr>
              <a:buSzPct val="100000"/>
              <a:buFont typeface="Noto Symbol"/>
              <a:buChar char="●"/>
            </a:pPr>
            <a:r>
              <a:rPr lang="en-US">
                <a:solidFill>
                  <a:schemeClr val="dk1"/>
                </a:solidFill>
              </a:rPr>
              <a:t>Beamways: Calculated to 0.05 kWh/vkm.</a:t>
            </a:r>
          </a:p>
          <a:p>
            <a:pPr indent="-381000" lvl="0" marL="457200" rtl="0">
              <a:lnSpc>
                <a:spcPct val="150000"/>
              </a:lnSpc>
              <a:spcBef>
                <a:spcPts val="0"/>
              </a:spcBef>
              <a:buClr>
                <a:schemeClr val="dk1"/>
              </a:buClr>
              <a:buSzPct val="100000"/>
              <a:buFont typeface="Noto Symbol"/>
              <a:buChar char="●"/>
            </a:pPr>
            <a:r>
              <a:rPr lang="en-US">
                <a:solidFill>
                  <a:schemeClr val="dk1"/>
                </a:solidFill>
              </a:rPr>
              <a:t>ULTra/2GetThere: About 0.1 kWh/vkm.</a:t>
            </a:r>
          </a:p>
          <a:p>
            <a:pPr indent="-381000" lvl="0" marL="457200" rtl="0">
              <a:lnSpc>
                <a:spcPct val="150000"/>
              </a:lnSpc>
              <a:spcBef>
                <a:spcPts val="0"/>
              </a:spcBef>
              <a:buClr>
                <a:schemeClr val="dk1"/>
              </a:buClr>
              <a:buSzPct val="100000"/>
              <a:buFont typeface="Noto Symbol"/>
              <a:buChar char="●"/>
            </a:pPr>
            <a:r>
              <a:rPr lang="en-US">
                <a:solidFill>
                  <a:schemeClr val="dk1"/>
                </a:solidFill>
              </a:rPr>
              <a:t>Vectus: About 0.15 kWh/vkm. (Linear motor).</a:t>
            </a:r>
          </a:p>
          <a:p>
            <a:pPr indent="-381000" lvl="0" marL="457200" rtl="0">
              <a:lnSpc>
                <a:spcPct val="150000"/>
              </a:lnSpc>
              <a:spcBef>
                <a:spcPts val="0"/>
              </a:spcBef>
              <a:buClr>
                <a:schemeClr val="dk1"/>
              </a:buClr>
              <a:buSzPct val="100000"/>
              <a:buFont typeface="Noto Symbol"/>
              <a:buChar char="●"/>
            </a:pPr>
            <a:r>
              <a:rPr lang="en-US">
                <a:solidFill>
                  <a:schemeClr val="dk1"/>
                </a:solidFill>
              </a:rPr>
              <a:t>Electric car: 0.25 kWh/vkm (Nissan Leaf).</a:t>
            </a:r>
          </a:p>
          <a:p>
            <a:pPr indent="-381000" lvl="0" marL="457200" rtl="0">
              <a:lnSpc>
                <a:spcPct val="150000"/>
              </a:lnSpc>
              <a:spcBef>
                <a:spcPts val="0"/>
              </a:spcBef>
              <a:buClr>
                <a:schemeClr val="dk1"/>
              </a:buClr>
              <a:buSzPct val="100000"/>
              <a:buFont typeface="Noto Symbol"/>
              <a:buChar char="●"/>
            </a:pPr>
            <a:r>
              <a:rPr lang="en-US">
                <a:solidFill>
                  <a:schemeClr val="dk1"/>
                </a:solidFill>
              </a:rPr>
              <a:t>Electric Bus: Around 0.15 kWh/pkm (1.5 kW/vkm).</a:t>
            </a:r>
          </a:p>
          <a:p>
            <a:pPr indent="-381000" lvl="0" marL="457200">
              <a:lnSpc>
                <a:spcPct val="150000"/>
              </a:lnSpc>
              <a:spcBef>
                <a:spcPts val="0"/>
              </a:spcBef>
              <a:buClr>
                <a:schemeClr val="dk1"/>
              </a:buClr>
              <a:buSzPct val="100000"/>
              <a:buFont typeface="Noto Symbol"/>
              <a:buChar char="●"/>
            </a:pPr>
            <a:r>
              <a:rPr lang="en-US">
                <a:solidFill>
                  <a:schemeClr val="dk1"/>
                </a:solidFill>
              </a:rPr>
              <a:t>Tram: 0.15 kWh/pkm (2.9 kWh/vkm, Göteborg).</a:t>
            </a:r>
          </a:p>
        </p:txBody>
      </p:sp>
      <p:sp>
        <p:nvSpPr>
          <p:cNvPr id="650" name="Shape 650"/>
          <p:cNvSpPr txBox="1"/>
          <p:nvPr/>
        </p:nvSpPr>
        <p:spPr>
          <a:xfrm>
            <a:off x="614475" y="5809175"/>
            <a:ext cx="8243700" cy="1332000"/>
          </a:xfrm>
          <a:prstGeom prst="rect">
            <a:avLst/>
          </a:prstGeom>
          <a:noFill/>
          <a:ln>
            <a:noFill/>
          </a:ln>
        </p:spPr>
        <p:txBody>
          <a:bodyPr anchorCtr="0" anchor="t" bIns="91425" lIns="91425" rIns="91425" tIns="91425">
            <a:noAutofit/>
          </a:bodyPr>
          <a:lstStyle/>
          <a:p>
            <a:pPr>
              <a:spcBef>
                <a:spcPts val="0"/>
              </a:spcBef>
              <a:buNone/>
            </a:pPr>
            <a:r>
              <a:rPr b="1" lang="en-US" sz="1800">
                <a:solidFill>
                  <a:srgbClr val="252525"/>
                </a:solidFill>
              </a:rPr>
              <a:t>vehicle-kilometre[vkm]</a:t>
            </a:r>
            <a:r>
              <a:rPr lang="en-US" sz="1800">
                <a:solidFill>
                  <a:srgbClr val="252525"/>
                </a:solidFill>
              </a:rPr>
              <a:t> as a measure of traffic flow, determined by multiplying the number of vehicles on a given road or traffic network by the average length of their trips measured in kilometres</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4" name="Shape 654"/>
        <p:cNvGrpSpPr/>
        <p:nvPr/>
      </p:nvGrpSpPr>
      <p:grpSpPr>
        <a:xfrm>
          <a:off x="0" y="0"/>
          <a:ext cx="0" cy="0"/>
          <a:chOff x="0" y="0"/>
          <a:chExt cx="0" cy="0"/>
        </a:xfrm>
      </p:grpSpPr>
      <p:sp>
        <p:nvSpPr>
          <p:cNvPr id="655" name="Shape 655"/>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Switching mechanism design</a:t>
            </a:r>
          </a:p>
        </p:txBody>
      </p:sp>
      <p:pic>
        <p:nvPicPr>
          <p:cNvPr id="656" name="Shape 656"/>
          <p:cNvPicPr preferRelativeResize="0"/>
          <p:nvPr/>
        </p:nvPicPr>
        <p:blipFill>
          <a:blip r:embed="rId3">
            <a:alphaModFix/>
          </a:blip>
          <a:stretch>
            <a:fillRect/>
          </a:stretch>
        </p:blipFill>
        <p:spPr>
          <a:xfrm>
            <a:off x="684575" y="2486800"/>
            <a:ext cx="3067050" cy="3562350"/>
          </a:xfrm>
          <a:prstGeom prst="rect">
            <a:avLst/>
          </a:prstGeom>
          <a:noFill/>
          <a:ln>
            <a:noFill/>
          </a:ln>
        </p:spPr>
      </p:pic>
      <p:pic>
        <p:nvPicPr>
          <p:cNvPr id="657" name="Shape 657"/>
          <p:cNvPicPr preferRelativeResize="0"/>
          <p:nvPr/>
        </p:nvPicPr>
        <p:blipFill>
          <a:blip r:embed="rId4">
            <a:alphaModFix/>
          </a:blip>
          <a:stretch>
            <a:fillRect/>
          </a:stretch>
        </p:blipFill>
        <p:spPr>
          <a:xfrm>
            <a:off x="5425950" y="2547300"/>
            <a:ext cx="3114675" cy="3333750"/>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1" name="Shape 661"/>
        <p:cNvGrpSpPr/>
        <p:nvPr/>
      </p:nvGrpSpPr>
      <p:grpSpPr>
        <a:xfrm>
          <a:off x="0" y="0"/>
          <a:ext cx="0" cy="0"/>
          <a:chOff x="0" y="0"/>
          <a:chExt cx="0" cy="0"/>
        </a:xfrm>
      </p:grpSpPr>
      <p:sp>
        <p:nvSpPr>
          <p:cNvPr id="662" name="Shape 662"/>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Switching mechanism, cont.</a:t>
            </a:r>
          </a:p>
        </p:txBody>
      </p:sp>
      <p:pic>
        <p:nvPicPr>
          <p:cNvPr id="663" name="Shape 663"/>
          <p:cNvPicPr preferRelativeResize="0"/>
          <p:nvPr/>
        </p:nvPicPr>
        <p:blipFill>
          <a:blip r:embed="rId3">
            <a:alphaModFix/>
          </a:blip>
          <a:stretch>
            <a:fillRect/>
          </a:stretch>
        </p:blipFill>
        <p:spPr>
          <a:xfrm>
            <a:off x="2099725" y="1942500"/>
            <a:ext cx="4588925" cy="430604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p:cNvSpPr txBox="1"/>
          <p:nvPr>
            <p:ph type="title"/>
          </p:nvPr>
        </p:nvSpPr>
        <p:spPr>
          <a:xfrm>
            <a:off x="284162" y="630381"/>
            <a:ext cx="8574000" cy="967800"/>
          </a:xfrm>
          <a:prstGeom prst="rect">
            <a:avLst/>
          </a:prstGeom>
          <a:ln cap="flat" w="9525">
            <a:solidFill>
              <a:srgbClr val="FFFFFF"/>
            </a:solidFill>
            <a:prstDash val="solid"/>
            <a:round/>
            <a:headEnd len="med" w="med" type="none"/>
            <a:tailEnd len="med" w="med" type="none"/>
          </a:ln>
        </p:spPr>
        <p:txBody>
          <a:bodyPr anchorCtr="0" anchor="ctr" bIns="91425" lIns="91425" rIns="91425" tIns="91425">
            <a:noAutofit/>
          </a:bodyPr>
          <a:lstStyle/>
          <a:p>
            <a:pPr algn="l">
              <a:spcBef>
                <a:spcPts val="0"/>
              </a:spcBef>
              <a:buNone/>
            </a:pPr>
            <a:r>
              <a:rPr lang="en-US" sz="3000"/>
              <a:t>Does this look familiar to you?</a:t>
            </a:r>
          </a:p>
        </p:txBody>
      </p:sp>
      <p:pic>
        <p:nvPicPr>
          <p:cNvPr id="254" name="Shape 254"/>
          <p:cNvPicPr preferRelativeResize="0"/>
          <p:nvPr/>
        </p:nvPicPr>
        <p:blipFill>
          <a:blip r:embed="rId3">
            <a:alphaModFix/>
          </a:blip>
          <a:stretch>
            <a:fillRect/>
          </a:stretch>
        </p:blipFill>
        <p:spPr>
          <a:xfrm>
            <a:off x="974875" y="1845750"/>
            <a:ext cx="7044274" cy="4023074"/>
          </a:xfrm>
          <a:prstGeom prst="rect">
            <a:avLst/>
          </a:prstGeom>
          <a:noFill/>
          <a:ln>
            <a:noFill/>
          </a:ln>
        </p:spPr>
      </p:pic>
      <p:sp>
        <p:nvSpPr>
          <p:cNvPr id="255" name="Shape 255"/>
          <p:cNvSpPr txBox="1"/>
          <p:nvPr/>
        </p:nvSpPr>
        <p:spPr>
          <a:xfrm>
            <a:off x="974862" y="4632475"/>
            <a:ext cx="7450799" cy="3000000"/>
          </a:xfrm>
          <a:prstGeom prst="rect">
            <a:avLst/>
          </a:prstGeom>
          <a:noFill/>
          <a:ln>
            <a:noFill/>
          </a:ln>
        </p:spPr>
        <p:txBody>
          <a:bodyPr anchorCtr="0" anchor="ctr" bIns="91425" lIns="91425" rIns="91425" tIns="91425">
            <a:noAutofit/>
          </a:bodyPr>
          <a:lstStyle/>
          <a:p>
            <a:pPr lvl="0" rtl="0">
              <a:spcBef>
                <a:spcPts val="0"/>
              </a:spcBef>
              <a:buNone/>
            </a:pPr>
            <a:r>
              <a:rPr lang="en-US" u="sng">
                <a:solidFill>
                  <a:schemeClr val="hlink"/>
                </a:solidFill>
                <a:hlinkClick r:id="rId4"/>
              </a:rPr>
              <a:t>http://sfpublicpress.org/news/2014-05/stanford-divests-bay-area-still-spews-carbon</a:t>
            </a:r>
            <a:r>
              <a:rPr lang="en-US"/>
              <a:t> </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7" name="Shape 667"/>
        <p:cNvGrpSpPr/>
        <p:nvPr/>
      </p:nvGrpSpPr>
      <p:grpSpPr>
        <a:xfrm>
          <a:off x="0" y="0"/>
          <a:ext cx="0" cy="0"/>
          <a:chOff x="0" y="0"/>
          <a:chExt cx="0" cy="0"/>
        </a:xfrm>
      </p:grpSpPr>
      <p:sp>
        <p:nvSpPr>
          <p:cNvPr id="668" name="Shape 668"/>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b="0" lang="en-US">
                <a:solidFill>
                  <a:schemeClr val="dk1"/>
                </a:solidFill>
              </a:rPr>
              <a:t>Bengt Gustaffson Patent</a:t>
            </a:r>
          </a:p>
        </p:txBody>
      </p:sp>
      <p:pic>
        <p:nvPicPr>
          <p:cNvPr id="669" name="Shape 669"/>
          <p:cNvPicPr preferRelativeResize="0"/>
          <p:nvPr/>
        </p:nvPicPr>
        <p:blipFill>
          <a:blip r:embed="rId3">
            <a:alphaModFix/>
          </a:blip>
          <a:stretch>
            <a:fillRect/>
          </a:stretch>
        </p:blipFill>
        <p:spPr>
          <a:xfrm>
            <a:off x="5061300" y="2170537"/>
            <a:ext cx="3699750" cy="3586649"/>
          </a:xfrm>
          <a:prstGeom prst="rect">
            <a:avLst/>
          </a:prstGeom>
          <a:noFill/>
          <a:ln>
            <a:noFill/>
          </a:ln>
        </p:spPr>
      </p:pic>
      <p:pic>
        <p:nvPicPr>
          <p:cNvPr id="670" name="Shape 670"/>
          <p:cNvPicPr preferRelativeResize="0"/>
          <p:nvPr/>
        </p:nvPicPr>
        <p:blipFill>
          <a:blip r:embed="rId4">
            <a:alphaModFix/>
          </a:blip>
          <a:stretch>
            <a:fillRect/>
          </a:stretch>
        </p:blipFill>
        <p:spPr>
          <a:xfrm>
            <a:off x="284173" y="2264698"/>
            <a:ext cx="4777119" cy="3398324"/>
          </a:xfrm>
          <a:prstGeom prst="rect">
            <a:avLst/>
          </a:prstGeom>
          <a:noFill/>
          <a:ln>
            <a:noFill/>
          </a:ln>
        </p:spPr>
      </p:pic>
      <p:sp>
        <p:nvSpPr>
          <p:cNvPr id="671" name="Shape 671"/>
          <p:cNvSpPr txBox="1"/>
          <p:nvPr/>
        </p:nvSpPr>
        <p:spPr>
          <a:xfrm>
            <a:off x="1952437" y="5950975"/>
            <a:ext cx="1440599" cy="406199"/>
          </a:xfrm>
          <a:prstGeom prst="rect">
            <a:avLst/>
          </a:prstGeom>
          <a:noFill/>
          <a:ln>
            <a:noFill/>
          </a:ln>
        </p:spPr>
        <p:txBody>
          <a:bodyPr anchorCtr="0" anchor="t" bIns="91425" lIns="91425" rIns="91425" tIns="91425">
            <a:noAutofit/>
          </a:bodyPr>
          <a:lstStyle/>
          <a:p>
            <a:pPr>
              <a:spcBef>
                <a:spcPts val="0"/>
              </a:spcBef>
              <a:buNone/>
            </a:pPr>
            <a:r>
              <a:rPr lang="en-US"/>
              <a:t>Track Design</a:t>
            </a:r>
          </a:p>
        </p:txBody>
      </p:sp>
      <p:sp>
        <p:nvSpPr>
          <p:cNvPr id="672" name="Shape 672"/>
          <p:cNvSpPr txBox="1"/>
          <p:nvPr/>
        </p:nvSpPr>
        <p:spPr>
          <a:xfrm>
            <a:off x="6190875" y="5895475"/>
            <a:ext cx="1440599" cy="517199"/>
          </a:xfrm>
          <a:prstGeom prst="rect">
            <a:avLst/>
          </a:prstGeom>
          <a:noFill/>
          <a:ln>
            <a:noFill/>
          </a:ln>
        </p:spPr>
        <p:txBody>
          <a:bodyPr anchorCtr="0" anchor="t" bIns="91425" lIns="91425" rIns="91425" tIns="91425">
            <a:noAutofit/>
          </a:bodyPr>
          <a:lstStyle/>
          <a:p>
            <a:pPr>
              <a:spcBef>
                <a:spcPts val="0"/>
              </a:spcBef>
              <a:buNone/>
            </a:pPr>
            <a:r>
              <a:rPr lang="en-US"/>
              <a:t>Bogie Design</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6" name="Shape 676"/>
        <p:cNvGrpSpPr/>
        <p:nvPr/>
      </p:nvGrpSpPr>
      <p:grpSpPr>
        <a:xfrm>
          <a:off x="0" y="0"/>
          <a:ext cx="0" cy="0"/>
          <a:chOff x="0" y="0"/>
          <a:chExt cx="0" cy="0"/>
        </a:xfrm>
      </p:grpSpPr>
      <p:sp>
        <p:nvSpPr>
          <p:cNvPr id="677" name="Shape 677"/>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b="0" lang="en-US">
                <a:solidFill>
                  <a:schemeClr val="dk1"/>
                </a:solidFill>
              </a:rPr>
              <a:t>Bengt Gustaffson Patent Cont...</a:t>
            </a:r>
          </a:p>
        </p:txBody>
      </p:sp>
      <p:pic>
        <p:nvPicPr>
          <p:cNvPr id="678" name="Shape 678"/>
          <p:cNvPicPr preferRelativeResize="0"/>
          <p:nvPr/>
        </p:nvPicPr>
        <p:blipFill>
          <a:blip r:embed="rId3">
            <a:alphaModFix/>
          </a:blip>
          <a:stretch>
            <a:fillRect/>
          </a:stretch>
        </p:blipFill>
        <p:spPr>
          <a:xfrm>
            <a:off x="1760337" y="1801748"/>
            <a:ext cx="5621675" cy="4772899"/>
          </a:xfrm>
          <a:prstGeom prst="rect">
            <a:avLst/>
          </a:prstGeom>
          <a:noFill/>
          <a:ln>
            <a:noFill/>
          </a:ln>
        </p:spPr>
      </p:pic>
      <p:sp>
        <p:nvSpPr>
          <p:cNvPr id="679" name="Shape 679"/>
          <p:cNvSpPr txBox="1"/>
          <p:nvPr/>
        </p:nvSpPr>
        <p:spPr>
          <a:xfrm>
            <a:off x="3517250" y="6344975"/>
            <a:ext cx="2240700" cy="414599"/>
          </a:xfrm>
          <a:prstGeom prst="rect">
            <a:avLst/>
          </a:prstGeom>
          <a:noFill/>
          <a:ln>
            <a:noFill/>
          </a:ln>
        </p:spPr>
        <p:txBody>
          <a:bodyPr anchorCtr="0" anchor="t" bIns="91425" lIns="91425" rIns="91425" tIns="91425">
            <a:noAutofit/>
          </a:bodyPr>
          <a:lstStyle/>
          <a:p>
            <a:pPr>
              <a:spcBef>
                <a:spcPts val="0"/>
              </a:spcBef>
              <a:buNone/>
            </a:pPr>
            <a:r>
              <a:rPr lang="en-US"/>
              <a:t>Bogie and Track Design</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3" name="Shape 683"/>
        <p:cNvGrpSpPr/>
        <p:nvPr/>
      </p:nvGrpSpPr>
      <p:grpSpPr>
        <a:xfrm>
          <a:off x="0" y="0"/>
          <a:ext cx="0" cy="0"/>
          <a:chOff x="0" y="0"/>
          <a:chExt cx="0" cy="0"/>
        </a:xfrm>
      </p:grpSpPr>
      <p:sp>
        <p:nvSpPr>
          <p:cNvPr id="684" name="Shape 684"/>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sz="3600"/>
              <a:t>ATN system Capacity</a:t>
            </a:r>
          </a:p>
        </p:txBody>
      </p:sp>
      <p:sp>
        <p:nvSpPr>
          <p:cNvPr id="685" name="Shape 685"/>
          <p:cNvSpPr txBox="1"/>
          <p:nvPr/>
        </p:nvSpPr>
        <p:spPr>
          <a:xfrm>
            <a:off x="1010225" y="1757575"/>
            <a:ext cx="8068199" cy="4394400"/>
          </a:xfrm>
          <a:prstGeom prst="rect">
            <a:avLst/>
          </a:prstGeom>
          <a:noFill/>
          <a:ln>
            <a:noFill/>
          </a:ln>
        </p:spPr>
        <p:txBody>
          <a:bodyPr anchorCtr="0" anchor="ctr" bIns="91425" lIns="91425" rIns="91425" tIns="91425">
            <a:noAutofit/>
          </a:bodyPr>
          <a:lstStyle/>
          <a:p>
            <a:pPr indent="-316865" lvl="0" marL="454025" rtl="0">
              <a:spcBef>
                <a:spcPts val="2000"/>
              </a:spcBef>
              <a:buNone/>
            </a:pPr>
            <a:r>
              <a:rPr b="1" i="1" lang="en-US" sz="3000">
                <a:solidFill>
                  <a:schemeClr val="dk1"/>
                </a:solidFill>
                <a:latin typeface="Impact"/>
                <a:ea typeface="Impact"/>
                <a:cs typeface="Impact"/>
                <a:sym typeface="Impact"/>
              </a:rPr>
              <a:t>NETWORK CAPACITY</a:t>
            </a:r>
          </a:p>
          <a:p>
            <a:pPr indent="-316865" lvl="0" marL="454025" rtl="0">
              <a:spcBef>
                <a:spcPts val="2000"/>
              </a:spcBef>
              <a:buNone/>
            </a:pPr>
            <a:r>
              <a:rPr b="1" lang="en-US" sz="2400">
                <a:solidFill>
                  <a:schemeClr val="dk1"/>
                </a:solidFill>
              </a:rPr>
              <a:t>Line capacity</a:t>
            </a:r>
          </a:p>
          <a:p>
            <a:pPr indent="-381000" lvl="0" marL="457200" rtl="0">
              <a:spcBef>
                <a:spcPts val="2000"/>
              </a:spcBef>
              <a:buClr>
                <a:schemeClr val="dk1"/>
              </a:buClr>
              <a:buSzPct val="100000"/>
              <a:buFont typeface="Arial"/>
              <a:buChar char="-"/>
            </a:pPr>
            <a:r>
              <a:rPr lang="en-US" sz="2400">
                <a:solidFill>
                  <a:schemeClr val="dk1"/>
                </a:solidFill>
              </a:rPr>
              <a:t>The ATN could surpass the capacity of 1 lane of freeway</a:t>
            </a:r>
          </a:p>
          <a:p>
            <a:pPr indent="-316865" lvl="0" marL="454025" rtl="0">
              <a:spcBef>
                <a:spcPts val="2000"/>
              </a:spcBef>
              <a:buNone/>
            </a:pPr>
            <a:r>
              <a:rPr b="1" lang="en-US" sz="2400">
                <a:solidFill>
                  <a:schemeClr val="dk1"/>
                </a:solidFill>
              </a:rPr>
              <a:t>Station capacity</a:t>
            </a:r>
          </a:p>
          <a:p>
            <a:pPr indent="-381000" lvl="0" marL="457200" rtl="0">
              <a:spcBef>
                <a:spcPts val="2000"/>
              </a:spcBef>
              <a:buClr>
                <a:schemeClr val="dk1"/>
              </a:buClr>
              <a:buSzPct val="100000"/>
              <a:buFont typeface="Arial"/>
              <a:buChar char="-"/>
            </a:pPr>
            <a:r>
              <a:rPr lang="en-US" sz="2400">
                <a:solidFill>
                  <a:schemeClr val="dk1"/>
                </a:solidFill>
              </a:rPr>
              <a:t>The capacity depends on the scale of the station</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9" name="Shape 689"/>
        <p:cNvGrpSpPr/>
        <p:nvPr/>
      </p:nvGrpSpPr>
      <p:grpSpPr>
        <a:xfrm>
          <a:off x="0" y="0"/>
          <a:ext cx="0" cy="0"/>
          <a:chOff x="0" y="0"/>
          <a:chExt cx="0" cy="0"/>
        </a:xfrm>
      </p:grpSpPr>
      <p:sp>
        <p:nvSpPr>
          <p:cNvPr id="690" name="Shape 690"/>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sz="3600"/>
              <a:t>More stations can be added depends on the needs</a:t>
            </a:r>
          </a:p>
        </p:txBody>
      </p:sp>
      <p:pic>
        <p:nvPicPr>
          <p:cNvPr id="691" name="Shape 691"/>
          <p:cNvPicPr preferRelativeResize="0"/>
          <p:nvPr/>
        </p:nvPicPr>
        <p:blipFill>
          <a:blip r:embed="rId3">
            <a:alphaModFix/>
          </a:blip>
          <a:stretch>
            <a:fillRect/>
          </a:stretch>
        </p:blipFill>
        <p:spPr>
          <a:xfrm>
            <a:off x="1394375" y="1936300"/>
            <a:ext cx="6237274" cy="4605299"/>
          </a:xfrm>
          <a:prstGeom prst="rect">
            <a:avLst/>
          </a:prstGeom>
          <a:noFill/>
          <a:ln>
            <a:noFill/>
          </a:ln>
        </p:spPr>
      </p:pic>
      <p:sp>
        <p:nvSpPr>
          <p:cNvPr id="692" name="Shape 692"/>
          <p:cNvSpPr/>
          <p:nvPr/>
        </p:nvSpPr>
        <p:spPr>
          <a:xfrm>
            <a:off x="2425875" y="3579800"/>
            <a:ext cx="2570100" cy="1809600"/>
          </a:xfrm>
          <a:prstGeom prst="flowChartConnector">
            <a:avLst/>
          </a:prstGeom>
          <a:solidFill>
            <a:srgbClr val="000000">
              <a:alpha val="0"/>
            </a:srgbClr>
          </a:solidFill>
          <a:ln cap="flat" w="3810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6" name="Shape 696"/>
        <p:cNvGrpSpPr/>
        <p:nvPr/>
      </p:nvGrpSpPr>
      <p:grpSpPr>
        <a:xfrm>
          <a:off x="0" y="0"/>
          <a:ext cx="0" cy="0"/>
          <a:chOff x="0" y="0"/>
          <a:chExt cx="0" cy="0"/>
        </a:xfrm>
      </p:grpSpPr>
      <p:sp>
        <p:nvSpPr>
          <p:cNvPr id="697" name="Shape 697"/>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sz="3600"/>
              <a:t>Back up plan</a:t>
            </a:r>
          </a:p>
        </p:txBody>
      </p:sp>
      <p:sp>
        <p:nvSpPr>
          <p:cNvPr id="698" name="Shape 698"/>
          <p:cNvSpPr txBox="1"/>
          <p:nvPr/>
        </p:nvSpPr>
        <p:spPr>
          <a:xfrm>
            <a:off x="1088350" y="1848925"/>
            <a:ext cx="8221800" cy="4445099"/>
          </a:xfrm>
          <a:prstGeom prst="rect">
            <a:avLst/>
          </a:prstGeom>
          <a:noFill/>
          <a:ln>
            <a:noFill/>
          </a:ln>
        </p:spPr>
        <p:txBody>
          <a:bodyPr anchorCtr="0" anchor="t" bIns="91425" lIns="91425" rIns="91425" tIns="91425">
            <a:noAutofit/>
          </a:bodyPr>
          <a:lstStyle/>
          <a:p>
            <a:pPr rtl="0">
              <a:spcBef>
                <a:spcPts val="0"/>
              </a:spcBef>
              <a:buNone/>
            </a:pPr>
            <a:r>
              <a:rPr b="1" i="1" lang="en-US" sz="3000"/>
              <a:t>Storing the sunlight</a:t>
            </a:r>
          </a:p>
          <a:p>
            <a:pPr lvl="0" rtl="0">
              <a:spcBef>
                <a:spcPts val="0"/>
              </a:spcBef>
              <a:buNone/>
            </a:pPr>
            <a:r>
              <a:rPr lang="en-US" sz="3000"/>
              <a:t> -  </a:t>
            </a:r>
            <a:r>
              <a:rPr lang="en-US" sz="2400"/>
              <a:t>Compressed air energy storage</a:t>
            </a:r>
          </a:p>
          <a:p>
            <a:pPr rtl="0">
              <a:spcBef>
                <a:spcPts val="0"/>
              </a:spcBef>
              <a:buNone/>
            </a:pPr>
            <a:r>
              <a:rPr lang="en-US" sz="3600"/>
              <a:t>        - </a:t>
            </a:r>
            <a:r>
              <a:rPr lang="en-US" sz="1800"/>
              <a:t>Store energy: </a:t>
            </a:r>
            <a:r>
              <a:rPr b="1" i="1" lang="en-US" sz="1800"/>
              <a:t>Electric motor drives compressor</a:t>
            </a:r>
            <a:r>
              <a:rPr i="1" lang="en-US" sz="3600"/>
              <a:t> </a:t>
            </a:r>
            <a:r>
              <a:rPr lang="en-US" sz="3600"/>
              <a:t>   </a:t>
            </a:r>
          </a:p>
          <a:p>
            <a:pPr rtl="0">
              <a:spcBef>
                <a:spcPts val="0"/>
              </a:spcBef>
              <a:buNone/>
            </a:pPr>
            <a:r>
              <a:rPr lang="en-US" sz="3600"/>
              <a:t>        - </a:t>
            </a:r>
            <a:r>
              <a:rPr lang="en-US" sz="1800"/>
              <a:t>Deliver energy: </a:t>
            </a:r>
            <a:r>
              <a:rPr b="1" i="1" lang="en-US" sz="1800"/>
              <a:t>Reverse the process</a:t>
            </a:r>
          </a:p>
          <a:p>
            <a:pPr rtl="0">
              <a:spcBef>
                <a:spcPts val="0"/>
              </a:spcBef>
              <a:buNone/>
            </a:pPr>
            <a:r>
              <a:rPr lang="en-US" sz="3600"/>
              <a:t> </a:t>
            </a:r>
          </a:p>
          <a:p>
            <a:pPr rtl="0">
              <a:spcBef>
                <a:spcPts val="0"/>
              </a:spcBef>
              <a:buNone/>
            </a:pPr>
            <a:r>
              <a:rPr b="1" i="1" lang="en-US" sz="3000"/>
              <a:t>Back up electricity power</a:t>
            </a:r>
          </a:p>
          <a:p>
            <a:pPr indent="-381000" lvl="0" marL="457200" rtl="0">
              <a:spcBef>
                <a:spcPts val="0"/>
              </a:spcBef>
              <a:buClr>
                <a:srgbClr val="000000"/>
              </a:buClr>
              <a:buSzPct val="100000"/>
              <a:buFont typeface="Arial"/>
              <a:buChar char="-"/>
            </a:pPr>
            <a:r>
              <a:rPr lang="en-US" sz="2400"/>
              <a:t>Battery in each pod</a:t>
            </a:r>
          </a:p>
          <a:p>
            <a:pPr indent="-381000" lvl="0" marL="457200">
              <a:spcBef>
                <a:spcPts val="0"/>
              </a:spcBef>
              <a:buClr>
                <a:srgbClr val="000000"/>
              </a:buClr>
              <a:buSzPct val="100000"/>
              <a:buFont typeface="Arial"/>
              <a:buChar char="-"/>
            </a:pPr>
            <a:r>
              <a:rPr lang="en-US" sz="2400"/>
              <a:t>Nearest station</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2" name="Shape 702"/>
        <p:cNvGrpSpPr/>
        <p:nvPr/>
      </p:nvGrpSpPr>
      <p:grpSpPr>
        <a:xfrm>
          <a:off x="0" y="0"/>
          <a:ext cx="0" cy="0"/>
          <a:chOff x="0" y="0"/>
          <a:chExt cx="0" cy="0"/>
        </a:xfrm>
      </p:grpSpPr>
      <p:sp>
        <p:nvSpPr>
          <p:cNvPr id="703" name="Shape 703"/>
          <p:cNvSpPr txBox="1"/>
          <p:nvPr>
            <p:ph type="title"/>
          </p:nvPr>
        </p:nvSpPr>
        <p:spPr>
          <a:xfrm>
            <a:off x="284162" y="630381"/>
            <a:ext cx="8574000" cy="967800"/>
          </a:xfrm>
          <a:prstGeom prst="rect">
            <a:avLst/>
          </a:prstGeom>
        </p:spPr>
        <p:txBody>
          <a:bodyPr anchorCtr="0" anchor="ctr" bIns="91425" lIns="91425" rIns="91425" tIns="91425">
            <a:noAutofit/>
          </a:bodyPr>
          <a:lstStyle/>
          <a:p>
            <a:pPr algn="ctr">
              <a:spcBef>
                <a:spcPts val="0"/>
              </a:spcBef>
              <a:buNone/>
            </a:pPr>
            <a:r>
              <a:rPr lang="en-US"/>
              <a:t>Urban planning </a:t>
            </a:r>
          </a:p>
        </p:txBody>
      </p:sp>
      <p:pic>
        <p:nvPicPr>
          <p:cNvPr id="704" name="Shape 704"/>
          <p:cNvPicPr preferRelativeResize="0"/>
          <p:nvPr/>
        </p:nvPicPr>
        <p:blipFill>
          <a:blip r:embed="rId3">
            <a:alphaModFix/>
          </a:blip>
          <a:stretch>
            <a:fillRect/>
          </a:stretch>
        </p:blipFill>
        <p:spPr>
          <a:xfrm>
            <a:off x="578062" y="1910100"/>
            <a:ext cx="7987874" cy="4437699"/>
          </a:xfrm>
          <a:prstGeom prst="rect">
            <a:avLst/>
          </a:prstGeom>
          <a:noFill/>
          <a:ln>
            <a:noFill/>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8" name="Shape 708"/>
        <p:cNvGrpSpPr/>
        <p:nvPr/>
      </p:nvGrpSpPr>
      <p:grpSpPr>
        <a:xfrm>
          <a:off x="0" y="0"/>
          <a:ext cx="0" cy="0"/>
          <a:chOff x="0" y="0"/>
          <a:chExt cx="0" cy="0"/>
        </a:xfrm>
      </p:grpSpPr>
      <p:sp>
        <p:nvSpPr>
          <p:cNvPr id="709" name="Shape 709"/>
          <p:cNvSpPr txBox="1"/>
          <p:nvPr/>
        </p:nvSpPr>
        <p:spPr>
          <a:xfrm>
            <a:off x="578375" y="1468650"/>
            <a:ext cx="7749599" cy="3671699"/>
          </a:xfrm>
          <a:prstGeom prst="rect">
            <a:avLst/>
          </a:prstGeom>
          <a:noFill/>
          <a:ln>
            <a:noFill/>
          </a:ln>
        </p:spPr>
        <p:txBody>
          <a:bodyPr anchorCtr="0" anchor="t" bIns="91425" lIns="91425" rIns="91425" tIns="91425">
            <a:noAutofit/>
          </a:bodyPr>
          <a:lstStyle/>
          <a:p>
            <a:pPr lvl="0" rtl="0" algn="ctr">
              <a:spcBef>
                <a:spcPts val="0"/>
              </a:spcBef>
              <a:buNone/>
            </a:pPr>
            <a:r>
              <a:rPr i="1" lang="en-US" sz="7200">
                <a:solidFill>
                  <a:srgbClr val="0000FF"/>
                </a:solidFill>
                <a:latin typeface="Corsiva"/>
                <a:ea typeface="Corsiva"/>
                <a:cs typeface="Corsiva"/>
                <a:sym typeface="Corsiva"/>
              </a:rPr>
              <a:t>J</a:t>
            </a:r>
            <a:r>
              <a:rPr i="1" lang="en-US" sz="9600">
                <a:solidFill>
                  <a:srgbClr val="0000FF"/>
                </a:solidFill>
                <a:latin typeface="Corsiva"/>
                <a:ea typeface="Corsiva"/>
                <a:cs typeface="Corsiva"/>
                <a:sym typeface="Corsiva"/>
              </a:rPr>
              <a:t>oin us on making the</a:t>
            </a:r>
            <a:r>
              <a:rPr lang="en-US" sz="9600">
                <a:solidFill>
                  <a:srgbClr val="0000FF"/>
                </a:solidFill>
                <a:latin typeface="Corsiva"/>
                <a:ea typeface="Corsiva"/>
                <a:cs typeface="Corsiva"/>
                <a:sym typeface="Corsiva"/>
              </a:rPr>
              <a:t> </a:t>
            </a:r>
            <a:r>
              <a:rPr b="1" i="1" lang="en-US" sz="9600">
                <a:solidFill>
                  <a:srgbClr val="0000FF"/>
                </a:solidFill>
                <a:latin typeface="Corsiva"/>
                <a:ea typeface="Corsiva"/>
                <a:cs typeface="Corsiva"/>
                <a:sym typeface="Corsiva"/>
              </a:rPr>
              <a:t>history</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3" name="Shape 713"/>
        <p:cNvGrpSpPr/>
        <p:nvPr/>
      </p:nvGrpSpPr>
      <p:grpSpPr>
        <a:xfrm>
          <a:off x="0" y="0"/>
          <a:ext cx="0" cy="0"/>
          <a:chOff x="0" y="0"/>
          <a:chExt cx="0" cy="0"/>
        </a:xfrm>
      </p:grpSpPr>
      <p:pic>
        <p:nvPicPr>
          <p:cNvPr id="714" name="Shape 714"/>
          <p:cNvPicPr preferRelativeResize="0"/>
          <p:nvPr/>
        </p:nvPicPr>
        <p:blipFill>
          <a:blip r:embed="rId3">
            <a:alphaModFix/>
          </a:blip>
          <a:stretch>
            <a:fillRect/>
          </a:stretch>
        </p:blipFill>
        <p:spPr>
          <a:xfrm>
            <a:off x="1680375" y="1087175"/>
            <a:ext cx="6381750" cy="4572000"/>
          </a:xfrm>
          <a:prstGeom prst="rect">
            <a:avLst/>
          </a:prstGeom>
          <a:noFill/>
          <a:ln>
            <a:noFill/>
          </a:ln>
        </p:spPr>
      </p:pic>
      <p:sp>
        <p:nvSpPr>
          <p:cNvPr id="715" name="Shape 715"/>
          <p:cNvSpPr txBox="1"/>
          <p:nvPr/>
        </p:nvSpPr>
        <p:spPr>
          <a:xfrm>
            <a:off x="1492050" y="5719500"/>
            <a:ext cx="5797500" cy="826799"/>
          </a:xfrm>
          <a:prstGeom prst="rect">
            <a:avLst/>
          </a:prstGeom>
          <a:noFill/>
          <a:ln>
            <a:noFill/>
          </a:ln>
        </p:spPr>
        <p:txBody>
          <a:bodyPr anchorCtr="0" anchor="t" bIns="91425" lIns="91425" rIns="91425" tIns="91425">
            <a:noAutofit/>
          </a:bodyPr>
          <a:lstStyle/>
          <a:p>
            <a:pPr>
              <a:spcBef>
                <a:spcPts val="0"/>
              </a:spcBef>
              <a:buNone/>
            </a:pPr>
            <a:r>
              <a:rPr lang="en-US" u="sng">
                <a:solidFill>
                  <a:schemeClr val="hlink"/>
                </a:solidFill>
                <a:hlinkClick r:id="rId4"/>
              </a:rPr>
              <a:t>http://www.sjsu.edu/getinvolved/studentorgs/</a:t>
            </a:r>
            <a:r>
              <a:rPr lang="en-US"/>
              <a:t> </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9" name="Shape 259"/>
        <p:cNvGrpSpPr/>
        <p:nvPr/>
      </p:nvGrpSpPr>
      <p:grpSpPr>
        <a:xfrm>
          <a:off x="0" y="0"/>
          <a:ext cx="0" cy="0"/>
          <a:chOff x="0" y="0"/>
          <a:chExt cx="0" cy="0"/>
        </a:xfrm>
      </p:grpSpPr>
      <p:pic>
        <p:nvPicPr>
          <p:cNvPr id="260" name="Shape 260"/>
          <p:cNvPicPr preferRelativeResize="0"/>
          <p:nvPr/>
        </p:nvPicPr>
        <p:blipFill>
          <a:blip r:embed="rId3">
            <a:alphaModFix/>
          </a:blip>
          <a:stretch>
            <a:fillRect/>
          </a:stretch>
        </p:blipFill>
        <p:spPr>
          <a:xfrm>
            <a:off x="510873" y="2533274"/>
            <a:ext cx="8122248" cy="3734050"/>
          </a:xfrm>
          <a:prstGeom prst="rect">
            <a:avLst/>
          </a:prstGeom>
          <a:noFill/>
          <a:ln>
            <a:noFill/>
          </a:ln>
        </p:spPr>
      </p:pic>
      <p:sp>
        <p:nvSpPr>
          <p:cNvPr id="261" name="Shape 261"/>
          <p:cNvSpPr/>
          <p:nvPr/>
        </p:nvSpPr>
        <p:spPr>
          <a:xfrm>
            <a:off x="2785500" y="878875"/>
            <a:ext cx="3572999" cy="1527300"/>
          </a:xfrm>
          <a:prstGeom prst="wedgeEllipseCallout">
            <a:avLst>
              <a:gd fmla="val -20833" name="adj1"/>
              <a:gd fmla="val 62500" name="adj2"/>
            </a:avLst>
          </a:prstGeom>
          <a:solidFill>
            <a:srgbClr val="000000">
              <a:alpha val="0"/>
            </a:srgbClr>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62" name="Shape 262"/>
          <p:cNvSpPr txBox="1"/>
          <p:nvPr/>
        </p:nvSpPr>
        <p:spPr>
          <a:xfrm>
            <a:off x="2785500" y="1282375"/>
            <a:ext cx="4054800" cy="720299"/>
          </a:xfrm>
          <a:prstGeom prst="rect">
            <a:avLst/>
          </a:prstGeom>
          <a:noFill/>
          <a:ln>
            <a:noFill/>
          </a:ln>
        </p:spPr>
        <p:txBody>
          <a:bodyPr anchorCtr="0" anchor="t" bIns="91425" lIns="91425" rIns="91425" tIns="91425">
            <a:noAutofit/>
          </a:bodyPr>
          <a:lstStyle/>
          <a:p>
            <a:pPr>
              <a:spcBef>
                <a:spcPts val="0"/>
              </a:spcBef>
              <a:buNone/>
            </a:pPr>
            <a:r>
              <a:rPr lang="en-US" sz="3000">
                <a:solidFill>
                  <a:srgbClr val="0000FF"/>
                </a:solidFill>
              </a:rPr>
              <a:t>Where is the bus??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pic>
        <p:nvPicPr>
          <p:cNvPr id="267" name="Shape 267"/>
          <p:cNvPicPr preferRelativeResize="0"/>
          <p:nvPr/>
        </p:nvPicPr>
        <p:blipFill>
          <a:blip r:embed="rId3">
            <a:alphaModFix/>
          </a:blip>
          <a:stretch>
            <a:fillRect/>
          </a:stretch>
        </p:blipFill>
        <p:spPr>
          <a:xfrm>
            <a:off x="560337" y="1170825"/>
            <a:ext cx="8023325" cy="4516349"/>
          </a:xfrm>
          <a:prstGeom prst="rect">
            <a:avLst/>
          </a:prstGeom>
          <a:noFill/>
          <a:ln>
            <a:noFill/>
          </a:ln>
        </p:spPr>
      </p:pic>
      <p:sp>
        <p:nvSpPr>
          <p:cNvPr id="268" name="Shape 268"/>
          <p:cNvSpPr txBox="1"/>
          <p:nvPr/>
        </p:nvSpPr>
        <p:spPr>
          <a:xfrm>
            <a:off x="560350" y="5382375"/>
            <a:ext cx="4934699" cy="943500"/>
          </a:xfrm>
          <a:prstGeom prst="rect">
            <a:avLst/>
          </a:prstGeom>
          <a:noFill/>
          <a:ln>
            <a:noFill/>
          </a:ln>
        </p:spPr>
        <p:txBody>
          <a:bodyPr anchorCtr="0" anchor="ctr" bIns="91425" lIns="91425" rIns="91425" tIns="91425">
            <a:noAutofit/>
          </a:bodyPr>
          <a:lstStyle/>
          <a:p>
            <a:pPr lvl="0" rtl="0">
              <a:spcBef>
                <a:spcPts val="0"/>
              </a:spcBef>
              <a:buNone/>
            </a:pPr>
            <a:r>
              <a:rPr lang="en-US" u="sng">
                <a:solidFill>
                  <a:schemeClr val="hlink"/>
                </a:solidFill>
                <a:hlinkClick r:id="rId4"/>
              </a:rPr>
              <a:t>http://socialpsycling.blogspot.com/</a:t>
            </a:r>
            <a:r>
              <a:rPr lang="en-US"/>
              <a:t> </a:t>
            </a:r>
          </a:p>
        </p:txBody>
      </p:sp>
      <p:sp>
        <p:nvSpPr>
          <p:cNvPr id="269" name="Shape 269"/>
          <p:cNvSpPr/>
          <p:nvPr/>
        </p:nvSpPr>
        <p:spPr>
          <a:xfrm>
            <a:off x="5019525" y="3181050"/>
            <a:ext cx="2842499" cy="2506199"/>
          </a:xfrm>
          <a:prstGeom prst="flowChartConnector">
            <a:avLst/>
          </a:prstGeom>
          <a:solidFill>
            <a:srgbClr val="000000">
              <a:alpha val="0"/>
            </a:srgbClr>
          </a:solid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70" name="Shape 270"/>
          <p:cNvSpPr/>
          <p:nvPr/>
        </p:nvSpPr>
        <p:spPr>
          <a:xfrm>
            <a:off x="3229425" y="1306275"/>
            <a:ext cx="1971599" cy="1947300"/>
          </a:xfrm>
          <a:prstGeom prst="ellipse">
            <a:avLst/>
          </a:prstGeom>
          <a:solidFill>
            <a:srgbClr val="000000">
              <a:alpha val="0"/>
            </a:srgbClr>
          </a:solidFill>
          <a:ln cap="flat"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1"/>
                                        <p:tgtEl>
                                          <p:spTgt spid="2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1"/>
                                        <p:tgtEl>
                                          <p:spTgt spid="26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nvSpPr>
        <p:spPr>
          <a:xfrm rot="-1653853">
            <a:off x="1312752" y="2673663"/>
            <a:ext cx="8070794" cy="3054173"/>
          </a:xfrm>
          <a:prstGeom prst="rect">
            <a:avLst/>
          </a:prstGeom>
          <a:noFill/>
          <a:ln>
            <a:noFill/>
          </a:ln>
        </p:spPr>
        <p:txBody>
          <a:bodyPr anchorCtr="0" anchor="t" bIns="91425" lIns="91425" rIns="91425" tIns="91425">
            <a:noAutofit/>
          </a:bodyPr>
          <a:lstStyle/>
          <a:p>
            <a:pPr>
              <a:spcBef>
                <a:spcPts val="0"/>
              </a:spcBef>
              <a:buNone/>
            </a:pPr>
            <a:r>
              <a:rPr lang="en-US" sz="7200">
                <a:solidFill>
                  <a:srgbClr val="FF0000"/>
                </a:solidFill>
              </a:rPr>
              <a:t>13 STATIONS!!!</a:t>
            </a:r>
          </a:p>
        </p:txBody>
      </p:sp>
      <p:pic>
        <p:nvPicPr>
          <p:cNvPr id="276" name="Shape 276"/>
          <p:cNvPicPr preferRelativeResize="0"/>
          <p:nvPr/>
        </p:nvPicPr>
        <p:blipFill>
          <a:blip r:embed="rId3">
            <a:alphaModFix/>
          </a:blip>
          <a:stretch>
            <a:fillRect/>
          </a:stretch>
        </p:blipFill>
        <p:spPr>
          <a:xfrm>
            <a:off x="2360675" y="689300"/>
            <a:ext cx="3916749" cy="570962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
                                        <p:tgtEl>
                                          <p:spTgt spid="27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pectrum">
  <a:themeElements>
    <a:clrScheme name="Custom 1">
      <a:dk1>
        <a:srgbClr val="000000"/>
      </a:dk1>
      <a:lt1>
        <a:srgbClr val="FFFFFF"/>
      </a:lt1>
      <a:dk2>
        <a:srgbClr val="073E87"/>
      </a:dk2>
      <a:lt2>
        <a:srgbClr val="C6E7FC"/>
      </a:lt2>
      <a:accent1>
        <a:srgbClr val="31B6FD"/>
      </a:accent1>
      <a:accent2>
        <a:srgbClr val="4584D3"/>
      </a:accent2>
      <a:accent3>
        <a:srgbClr val="03D0D0"/>
      </a:accent3>
      <a:accent4>
        <a:srgbClr val="0FA8D0"/>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