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67" r:id="rId3"/>
    <p:sldId id="268" r:id="rId4"/>
    <p:sldId id="284" r:id="rId5"/>
    <p:sldId id="286" r:id="rId6"/>
    <p:sldId id="269" r:id="rId7"/>
    <p:sldId id="270" r:id="rId8"/>
    <p:sldId id="271" r:id="rId9"/>
    <p:sldId id="272" r:id="rId10"/>
    <p:sldId id="294" r:id="rId11"/>
    <p:sldId id="295" r:id="rId12"/>
    <p:sldId id="287" r:id="rId13"/>
    <p:sldId id="288" r:id="rId14"/>
    <p:sldId id="289" r:id="rId15"/>
    <p:sldId id="290" r:id="rId16"/>
    <p:sldId id="291" r:id="rId17"/>
    <p:sldId id="292" r:id="rId18"/>
    <p:sldId id="298" r:id="rId19"/>
    <p:sldId id="299" r:id="rId20"/>
    <p:sldId id="300" r:id="rId21"/>
    <p:sldId id="296" r:id="rId22"/>
    <p:sldId id="297" r:id="rId23"/>
    <p:sldId id="281" r:id="rId24"/>
    <p:sldId id="28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75311" autoAdjust="0"/>
  </p:normalViewPr>
  <p:slideViewPr>
    <p:cSldViewPr>
      <p:cViewPr varScale="1">
        <p:scale>
          <a:sx n="54" d="100"/>
          <a:sy n="54" d="100"/>
        </p:scale>
        <p:origin x="-182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7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8D732-111D-48B4-9865-3BD64E8B178A}" type="datetimeFigureOut">
              <a:rPr lang="en-US" smtClean="0"/>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1EA0F-5DF0-43BA-8D61-B322E0849891}" type="slidenum">
              <a:rPr lang="en-US" smtClean="0"/>
              <a:t>‹#›</a:t>
            </a:fld>
            <a:endParaRPr lang="en-US"/>
          </a:p>
        </p:txBody>
      </p:sp>
    </p:spTree>
    <p:extLst>
      <p:ext uri="{BB962C8B-B14F-4D97-AF65-F5344CB8AC3E}">
        <p14:creationId xmlns:p14="http://schemas.microsoft.com/office/powerpoint/2010/main" val="51591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634CF1-BA75-408A-B5BF-AF1B18688D26}"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defTabSz="931863" eaLnBrk="1" hangingPunct="1">
              <a:spcBef>
                <a:spcPct val="0"/>
              </a:spcBef>
            </a:pPr>
            <a:r>
              <a:rPr lang="en-US" altLang="en-US" smtClean="0"/>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altLang="en-US" i="1" smtClean="0"/>
              <a:t>The Craft of Scientific Presentations, </a:t>
            </a:r>
            <a:r>
              <a:rPr lang="en-US" altLang="en-US" smtClean="0"/>
              <a:t>2</a:t>
            </a:r>
            <a:r>
              <a:rPr lang="en-US" altLang="en-US" baseline="30000" smtClean="0"/>
              <a:t>nd</a:t>
            </a:r>
            <a:r>
              <a:rPr lang="en-US" altLang="en-US" smtClean="0"/>
              <a:t> edition</a:t>
            </a:r>
            <a:r>
              <a:rPr lang="en-US" altLang="en-US" i="1" smtClean="0"/>
              <a:t> </a:t>
            </a:r>
            <a:r>
              <a:rPr lang="en-US" altLang="en-US" smtClean="0"/>
              <a:t>(Springer, 2013). The homepage for this template exists at the following</a:t>
            </a:r>
            <a:r>
              <a:rPr lang="en-US" altLang="en-US" baseline="0" smtClean="0"/>
              <a:t> website</a:t>
            </a:r>
            <a:r>
              <a:rPr lang="en-US" altLang="en-US" smtClean="0"/>
              <a:t>:</a:t>
            </a:r>
          </a:p>
          <a:p>
            <a:pPr defTabSz="931863" eaLnBrk="1" hangingPunct="1">
              <a:spcBef>
                <a:spcPct val="0"/>
              </a:spcBef>
            </a:pPr>
            <a:r>
              <a:rPr lang="en-US" altLang="en-US" smtClean="0"/>
              <a:t>	http://writing.engr.psu.edu/assertion_evidence.html </a:t>
            </a:r>
          </a:p>
          <a:p>
            <a:pPr defTabSz="931863" eaLnBrk="1" hangingPunct="1">
              <a:spcBef>
                <a:spcPct val="0"/>
              </a:spcBef>
            </a:pPr>
            <a:r>
              <a:rPr lang="en-US" altLang="en-US" smtClean="0"/>
              <a:t> Right now you are viewing the notes pages. To work on the slides, click on “Slide” under “View.” </a:t>
            </a:r>
            <a:r>
              <a:rPr lang="en-US" altLang="en-US" baseline="0" smtClean="0"/>
              <a:t> </a:t>
            </a:r>
            <a:r>
              <a:rPr lang="en-US" altLang="en-US" smtClean="0"/>
              <a:t>Tip: When creating a new presentation, </a:t>
            </a:r>
            <a:r>
              <a:rPr lang="en-US" altLang="en-US" b="1" smtClean="0"/>
              <a:t>save</a:t>
            </a:r>
            <a:r>
              <a:rPr lang="en-US" altLang="en-US" smtClean="0"/>
              <a:t> this file </a:t>
            </a:r>
            <a:r>
              <a:rPr lang="en-US" altLang="en-US" b="1" smtClean="0"/>
              <a:t>as</a:t>
            </a:r>
            <a:r>
              <a:rPr lang="en-US" altLang="en-US" smtClean="0"/>
              <a:t> the name of your presentation.  Warning: </a:t>
            </a:r>
            <a:r>
              <a:rPr lang="en-US" altLang="en-US" sz="1200" i="1" smtClean="0"/>
              <a:t>You are more than welcome to use this template for your presentation slides. You may not, though, distribute this template for profit or distribute this template without giving credit to the source:</a:t>
            </a:r>
            <a:r>
              <a:rPr lang="en-US" altLang="en-US" sz="1200" i="1" baseline="0" smtClean="0"/>
              <a:t> http://writing.engr.psu.edu/</a:t>
            </a:r>
            <a:endParaRPr lang="en-US" altLang="en-US" sz="1200" i="1" smtClean="0"/>
          </a:p>
          <a:p>
            <a:pPr defTabSz="931863" eaLnBrk="1" hangingPunct="1">
              <a:spcBef>
                <a:spcPct val="0"/>
              </a:spcBef>
            </a:pPr>
            <a:endParaRPr lang="en-US" altLang="en-US" smtClean="0"/>
          </a:p>
          <a:p>
            <a:pPr eaLnBrk="1" hangingPunct="1">
              <a:spcBef>
                <a:spcPct val="0"/>
              </a:spcBef>
            </a:pPr>
            <a:r>
              <a:rPr lang="en-US" altLang="en-US" smtClean="0"/>
              <a:t>This slide is for the title slide of a presentation. Consider inserting an image that helps</a:t>
            </a:r>
            <a:r>
              <a:rPr lang="en-US" altLang="en-US" baseline="0" smtClean="0"/>
              <a:t> orient the audience to the title. You should not leave this slide until the audience feel comfortable with the title. </a:t>
            </a:r>
            <a:r>
              <a:rPr lang="en-US" altLang="en-US" smtClean="0"/>
              <a:t>Forcing yourself to spend more time with this slide is good because a common mistake in presentations is to leave the title slide too</a:t>
            </a:r>
            <a:r>
              <a:rPr lang="en-US" altLang="en-US" baseline="0" smtClean="0"/>
              <a:t> soon</a:t>
            </a:r>
            <a:r>
              <a:rPr lang="en-US" altLang="en-US" smtClean="0"/>
              <a:t>. Because of this mistake, many in the audience do not have the chance to comprehend the key details of the title. See pages 172-184 in </a:t>
            </a:r>
            <a:r>
              <a:rPr lang="en-US" altLang="en-US" i="1" smtClean="0"/>
              <a:t>The Craft of Scientific Presentations, </a:t>
            </a:r>
            <a:r>
              <a:rPr lang="en-US" altLang="en-US" smtClean="0"/>
              <a:t>2</a:t>
            </a:r>
            <a:r>
              <a:rPr lang="en-US" altLang="en-US" baseline="30000" smtClean="0"/>
              <a:t>nd</a:t>
            </a:r>
            <a:r>
              <a:rPr lang="en-US" altLang="en-US" smtClean="0"/>
              <a:t> ed. (</a:t>
            </a:r>
            <a:r>
              <a:rPr lang="en-US" altLang="en-US" i="1" smtClean="0"/>
              <a:t>CSP</a:t>
            </a:r>
            <a:r>
              <a:rPr lang="en-US" altLang="en-US" smtClean="0"/>
              <a:t>). </a:t>
            </a:r>
          </a:p>
          <a:p>
            <a:pPr eaLnBrk="1" hangingPunct="1">
              <a:spcBef>
                <a:spcPct val="0"/>
              </a:spcBef>
            </a:pPr>
            <a:endParaRPr lang="en-US" altLang="en-US" smtClean="0"/>
          </a:p>
          <a:p>
            <a:pPr eaLnBrk="1" hangingPunct="1">
              <a:spcBef>
                <a:spcPct val="0"/>
              </a:spcBef>
            </a:pPr>
            <a:r>
              <a:rPr lang="en-US" altLang="en-US" smtClean="0"/>
              <a:t>This template shows one layout for the slide. You might want to rearrange the placement of the body’s wording to accommodate a different sized image. On the next slide is a sample title slide. You</a:t>
            </a:r>
            <a:r>
              <a:rPr lang="en-US" altLang="en-US" baseline="0" smtClean="0"/>
              <a:t> should delete the examples after you create your own slides.</a:t>
            </a:r>
            <a:endParaRPr lang="en-US" altLang="en-US" dirty="0" smtClean="0"/>
          </a:p>
        </p:txBody>
      </p:sp>
    </p:spTree>
    <p:extLst>
      <p:ext uri="{BB962C8B-B14F-4D97-AF65-F5344CB8AC3E}">
        <p14:creationId xmlns:p14="http://schemas.microsoft.com/office/powerpoint/2010/main" val="324394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334A5EAC-DABE-483C-965B-1A742D07DAA6}" type="slidenum">
              <a:rPr lang="en-US" altLang="en-US" sz="1200" b="0">
                <a:solidFill>
                  <a:schemeClr val="tx1"/>
                </a:solidFill>
              </a:rPr>
              <a:pPr eaLnBrk="1" hangingPunct="1"/>
              <a:t>10</a:t>
            </a:fld>
            <a:endParaRPr lang="en-US" altLang="en-US" sz="1200" b="0">
              <a:solidFill>
                <a:schemeClr val="tx1"/>
              </a:solidFill>
            </a:endParaRPr>
          </a:p>
        </p:txBody>
      </p:sp>
      <p:sp>
        <p:nvSpPr>
          <p:cNvPr id="32771"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dirty="0" smtClean="0"/>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altLang="en-US" i="1" dirty="0" smtClean="0"/>
              <a:t>The Craft of Scientific Presentations, 2</a:t>
            </a:r>
            <a:r>
              <a:rPr lang="en-US" altLang="en-US" i="1" baseline="30000" dirty="0" smtClean="0"/>
              <a:t>nd</a:t>
            </a:r>
            <a:r>
              <a:rPr lang="en-US" altLang="en-US" i="1" dirty="0" smtClean="0"/>
              <a:t> ed</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37235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53058922-8531-48C4-9B68-A7E4619358B9}" type="slidenum">
              <a:rPr lang="en-US" altLang="en-US" sz="1200" b="0">
                <a:solidFill>
                  <a:schemeClr val="tx1"/>
                </a:solidFill>
              </a:rPr>
              <a:pPr eaLnBrk="1" hangingPunct="1"/>
              <a:t>11</a:t>
            </a:fld>
            <a:endParaRPr lang="en-US" altLang="en-US" sz="1200" b="0">
              <a:solidFill>
                <a:schemeClr val="tx1"/>
              </a:solidFill>
            </a:endParaRPr>
          </a:p>
        </p:txBody>
      </p:sp>
      <p:sp>
        <p:nvSpPr>
          <p:cNvPr id="33795"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eaLnBrk="1" hangingPunct="1">
              <a:spcBef>
                <a:spcPct val="0"/>
              </a:spcBef>
            </a:pPr>
            <a:r>
              <a:rPr lang="en-US" altLang="en-US" smtClean="0"/>
              <a:t>Sample slide from the middle of a presentation. Notice how animation works to allow the speaker to present fairly complex connections in a way that the audience can digest. Notice how the arrows show connections—something that bullets could not achieve.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000" smtClean="0"/>
              <a:t>Reference</a:t>
            </a:r>
          </a:p>
          <a:p>
            <a:pPr eaLnBrk="1" hangingPunct="1">
              <a:spcBef>
                <a:spcPct val="0"/>
              </a:spcBef>
            </a:pPr>
            <a:endParaRPr lang="en-US" altLang="en-US" sz="1000" smtClean="0"/>
          </a:p>
          <a:p>
            <a:pPr eaLnBrk="1" hangingPunct="1">
              <a:spcBef>
                <a:spcPct val="0"/>
              </a:spcBef>
            </a:pPr>
            <a:r>
              <a:rPr lang="en-US" altLang="en-US" sz="1000" smtClean="0"/>
              <a:t>This slide is a composite slide from a number of mechanical engineering seniors in ME 4006, a laboratory course at Virginia Tech. These presentations occurred during the Fall 2004 semester.</a:t>
            </a:r>
          </a:p>
          <a:p>
            <a:pPr eaLnBrk="1" hangingPunct="1">
              <a:spcBef>
                <a:spcPct val="0"/>
              </a:spcBef>
            </a:pPr>
            <a:endParaRPr lang="en-US" altLang="en-US" sz="1000" smtClean="0"/>
          </a:p>
        </p:txBody>
      </p:sp>
    </p:spTree>
    <p:extLst>
      <p:ext uri="{BB962C8B-B14F-4D97-AF65-F5344CB8AC3E}">
        <p14:creationId xmlns:p14="http://schemas.microsoft.com/office/powerpoint/2010/main" val="77249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B2788C33-1E12-4D90-ABD1-30F9B6FD08B5}" type="slidenum">
              <a:rPr lang="en-US" altLang="en-US" sz="1200" b="0">
                <a:solidFill>
                  <a:schemeClr val="tx1"/>
                </a:solidFill>
              </a:rPr>
              <a:pPr eaLnBrk="1" hangingPunct="1"/>
              <a:t>12</a:t>
            </a:fld>
            <a:endParaRPr lang="en-US" altLang="en-US" sz="12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39902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B2788C33-1E12-4D90-ABD1-30F9B6FD08B5}" type="slidenum">
              <a:rPr lang="en-US" altLang="en-US" sz="1200" b="0">
                <a:solidFill>
                  <a:schemeClr val="tx1"/>
                </a:solidFill>
              </a:rPr>
              <a:pPr eaLnBrk="1" hangingPunct="1"/>
              <a:t>13</a:t>
            </a:fld>
            <a:endParaRPr lang="en-US" altLang="en-US" sz="12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43827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B2788C33-1E12-4D90-ABD1-30F9B6FD08B5}" type="slidenum">
              <a:rPr lang="en-US" altLang="en-US" sz="1200" b="0">
                <a:solidFill>
                  <a:schemeClr val="tx1"/>
                </a:solidFill>
              </a:rPr>
              <a:pPr eaLnBrk="1" hangingPunct="1"/>
              <a:t>14</a:t>
            </a:fld>
            <a:endParaRPr lang="en-US" altLang="en-US" sz="12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986726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F19E541B-18BF-4FE6-8690-48364BA2C625}" type="slidenum">
              <a:rPr lang="en-US" altLang="en-US" sz="1200" b="0">
                <a:solidFill>
                  <a:schemeClr val="tx1"/>
                </a:solidFill>
              </a:rPr>
              <a:pPr eaLnBrk="1" hangingPunct="1"/>
              <a:t>15</a:t>
            </a:fld>
            <a:endParaRPr lang="en-US" altLang="en-US" sz="12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30029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F19E541B-18BF-4FE6-8690-48364BA2C625}" type="slidenum">
              <a:rPr lang="en-US" altLang="en-US" sz="1200" b="0">
                <a:solidFill>
                  <a:schemeClr val="tx1"/>
                </a:solidFill>
              </a:rPr>
              <a:pPr eaLnBrk="1" hangingPunct="1"/>
              <a:t>16</a:t>
            </a:fld>
            <a:endParaRPr lang="en-US" altLang="en-US" sz="12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4333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F19E541B-18BF-4FE6-8690-48364BA2C625}" type="slidenum">
              <a:rPr lang="en-US" altLang="en-US" sz="1200" b="0">
                <a:solidFill>
                  <a:schemeClr val="tx1"/>
                </a:solidFill>
              </a:rPr>
              <a:pPr eaLnBrk="1" hangingPunct="1"/>
              <a:t>17</a:t>
            </a:fld>
            <a:endParaRPr lang="en-US" altLang="en-US" sz="1200" b="0">
              <a:solidFill>
                <a:schemeClr val="tx1"/>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131869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C2AD282F-FD00-48F1-8AEB-61D2F33CA0BF}" type="slidenum">
              <a:rPr lang="en-US" altLang="en-US" sz="1200" b="0">
                <a:solidFill>
                  <a:schemeClr val="tx1"/>
                </a:solidFill>
              </a:rPr>
              <a:pPr eaLnBrk="1" hangingPunct="1"/>
              <a:t>21</a:t>
            </a:fld>
            <a:endParaRPr lang="en-US" altLang="en-US" sz="1200" b="0">
              <a:solidFill>
                <a:schemeClr val="tx1"/>
              </a:solidFill>
            </a:endParaRPr>
          </a:p>
        </p:txBody>
      </p:sp>
      <p:sp>
        <p:nvSpPr>
          <p:cNvPr id="39939"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numCol="1" anchor="t" anchorCtr="0" compatLnSpc="1">
            <a:prstTxWarp prst="textNoShape">
              <a:avLst/>
            </a:prstTxWarp>
          </a:bodyPr>
          <a:lstStyle/>
          <a:p>
            <a:pPr defTabSz="966788" eaLnBrk="1" hangingPunct="1">
              <a:spcBef>
                <a:spcPct val="0"/>
              </a:spcBef>
            </a:pPr>
            <a:endParaRPr lang="en-US" altLang="en-US" sz="1000" dirty="0" smtClean="0"/>
          </a:p>
        </p:txBody>
      </p:sp>
    </p:spTree>
    <p:extLst>
      <p:ext uri="{BB962C8B-B14F-4D97-AF65-F5344CB8AC3E}">
        <p14:creationId xmlns:p14="http://schemas.microsoft.com/office/powerpoint/2010/main" val="2282511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C2AD282F-FD00-48F1-8AEB-61D2F33CA0BF}" type="slidenum">
              <a:rPr lang="en-US" altLang="en-US" sz="1200" b="0">
                <a:solidFill>
                  <a:schemeClr val="tx1"/>
                </a:solidFill>
              </a:rPr>
              <a:pPr eaLnBrk="1" hangingPunct="1"/>
              <a:t>22</a:t>
            </a:fld>
            <a:endParaRPr lang="en-US" altLang="en-US" sz="1200" b="0">
              <a:solidFill>
                <a:schemeClr val="tx1"/>
              </a:solidFill>
            </a:endParaRPr>
          </a:p>
        </p:txBody>
      </p:sp>
      <p:sp>
        <p:nvSpPr>
          <p:cNvPr id="39939"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numCol="1" anchor="t" anchorCtr="0" compatLnSpc="1">
            <a:prstTxWarp prst="textNoShape">
              <a:avLst/>
            </a:prstTxWarp>
          </a:bodyPr>
          <a:lstStyle/>
          <a:p>
            <a:pPr defTabSz="966788" eaLnBrk="1" hangingPunct="1">
              <a:spcBef>
                <a:spcPct val="0"/>
              </a:spcBef>
            </a:pPr>
            <a:r>
              <a:rPr lang="en-US" altLang="en-US" dirty="0" smtClean="0"/>
              <a:t>Sample conclusion slide. Notice how the presenter showed the connection between words blocks on this slide—a strategy that is much more effective than a bullet list, which hides the connections between details.</a:t>
            </a:r>
          </a:p>
          <a:p>
            <a:pPr defTabSz="966788" eaLnBrk="1" hangingPunct="1">
              <a:spcBef>
                <a:spcPct val="0"/>
              </a:spcBef>
            </a:pPr>
            <a:endParaRPr lang="en-US" altLang="en-US" dirty="0" smtClean="0"/>
          </a:p>
          <a:p>
            <a:pPr defTabSz="966788" eaLnBrk="1" hangingPunct="1">
              <a:spcBef>
                <a:spcPct val="0"/>
              </a:spcBef>
            </a:pPr>
            <a:endParaRPr lang="en-US" altLang="en-US" sz="1000" dirty="0" smtClean="0"/>
          </a:p>
          <a:p>
            <a:pPr defTabSz="966788" eaLnBrk="1" hangingPunct="1">
              <a:spcBef>
                <a:spcPct val="0"/>
              </a:spcBef>
            </a:pPr>
            <a:r>
              <a:rPr lang="en-US" altLang="en-US" sz="1000" dirty="0" smtClean="0"/>
              <a:t>Reference:</a:t>
            </a:r>
          </a:p>
          <a:p>
            <a:pPr defTabSz="966788" eaLnBrk="1" hangingPunct="1">
              <a:spcBef>
                <a:spcPct val="0"/>
              </a:spcBef>
            </a:pPr>
            <a:endParaRPr lang="en-US" altLang="en-US" sz="1000" dirty="0" smtClean="0"/>
          </a:p>
          <a:p>
            <a:pPr defTabSz="966788" eaLnBrk="1" hangingPunct="1">
              <a:spcBef>
                <a:spcPct val="0"/>
              </a:spcBef>
            </a:pPr>
            <a:r>
              <a:rPr lang="en-US" altLang="en-US" sz="1000" dirty="0" smtClean="0"/>
              <a:t>Manning Seltzer, “Failure Analysis of the Ice Detector in the Austria 13 Helicopter,” presentation (Hartford, CT: Sikorsky Helicopter, 30 April 2004).</a:t>
            </a:r>
          </a:p>
        </p:txBody>
      </p:sp>
    </p:spTree>
    <p:extLst>
      <p:ext uri="{BB962C8B-B14F-4D97-AF65-F5344CB8AC3E}">
        <p14:creationId xmlns:p14="http://schemas.microsoft.com/office/powerpoint/2010/main" val="8607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03751563-C46E-495D-9D9F-6F4CE413D41E}" type="slidenum">
              <a:rPr lang="en-US" altLang="en-US" sz="1200" b="0">
                <a:solidFill>
                  <a:schemeClr val="tx1"/>
                </a:solidFill>
              </a:rPr>
              <a:pPr eaLnBrk="1" hangingPunct="1"/>
              <a:t>2</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mtClean="0"/>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eaLnBrk="1" hangingPunct="1">
              <a:spcBef>
                <a:spcPct val="0"/>
              </a:spcBef>
            </a:pPr>
            <a:endParaRPr lang="en-US" altLang="en-US" smtClean="0"/>
          </a:p>
          <a:p>
            <a:pPr eaLnBrk="1" hangingPunct="1">
              <a:spcBef>
                <a:spcPct val="0"/>
              </a:spcBef>
            </a:pPr>
            <a:r>
              <a:rPr lang="en-US" altLang="en-US" smtClean="0"/>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endParaRPr lang="en-US" altLang="en-US" smtClean="0"/>
          </a:p>
          <a:p>
            <a:pPr eaLnBrk="1" hangingPunct="1">
              <a:spcBef>
                <a:spcPct val="0"/>
              </a:spcBef>
            </a:pPr>
            <a:r>
              <a:rPr lang="en-US" altLang="en-US" smtClean="0"/>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altLang="en-US" i="1" smtClean="0"/>
              <a:t>The Craft of Scientific Presentations, 2</a:t>
            </a:r>
            <a:r>
              <a:rPr lang="en-US" altLang="en-US" i="1" baseline="30000" smtClean="0"/>
              <a:t>nd</a:t>
            </a:r>
            <a:r>
              <a:rPr lang="en-US" altLang="en-US" i="1" smtClean="0"/>
              <a:t> ed. (pages 177-181).</a:t>
            </a:r>
            <a:endParaRPr lang="en-US" altLang="en-US" i="1" dirty="0" smtClean="0"/>
          </a:p>
        </p:txBody>
      </p:sp>
    </p:spTree>
    <p:extLst>
      <p:ext uri="{BB962C8B-B14F-4D97-AF65-F5344CB8AC3E}">
        <p14:creationId xmlns:p14="http://schemas.microsoft.com/office/powerpoint/2010/main" val="393842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90182FD5-56D9-422B-A7B3-721386D03708}" type="slidenum">
              <a:rPr lang="en-US" altLang="en-US" sz="1200" b="0">
                <a:solidFill>
                  <a:schemeClr val="tx1"/>
                </a:solidFill>
              </a:rPr>
              <a:pPr eaLnBrk="1" hangingPunct="1"/>
              <a:t>23</a:t>
            </a:fld>
            <a:endParaRPr lang="en-US" altLang="en-US" sz="1200" b="0">
              <a:solidFill>
                <a:schemeClr val="tx1"/>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Blank slide for drafting a body slide.</a:t>
            </a:r>
          </a:p>
        </p:txBody>
      </p:sp>
    </p:spTree>
    <p:extLst>
      <p:ext uri="{BB962C8B-B14F-4D97-AF65-F5344CB8AC3E}">
        <p14:creationId xmlns:p14="http://schemas.microsoft.com/office/powerpoint/2010/main" val="152641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1D365EF8-201E-46EF-8576-FD13DE827119}" type="slidenum">
              <a:rPr lang="en-US" altLang="en-US" sz="1200" b="0">
                <a:solidFill>
                  <a:schemeClr val="tx1"/>
                </a:solidFill>
              </a:rPr>
              <a:pPr eaLnBrk="1" hangingPunct="1"/>
              <a:t>3</a:t>
            </a:fld>
            <a:endParaRPr lang="en-US" altLang="en-US" sz="1200" b="0">
              <a:solidFill>
                <a:schemeClr val="tx1"/>
              </a:solidFill>
            </a:endParaRPr>
          </a:p>
        </p:txBody>
      </p:sp>
      <p:sp>
        <p:nvSpPr>
          <p:cNvPr id="27651"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mtClean="0"/>
              <a:t>Sample mapping slide.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000" smtClean="0"/>
              <a:t>Reference:</a:t>
            </a:r>
          </a:p>
          <a:p>
            <a:pPr eaLnBrk="1" hangingPunct="1">
              <a:spcBef>
                <a:spcPct val="0"/>
              </a:spcBef>
            </a:pPr>
            <a:endParaRPr lang="en-US" altLang="en-US" sz="1000" smtClean="0"/>
          </a:p>
          <a:p>
            <a:pPr eaLnBrk="1" hangingPunct="1">
              <a:spcBef>
                <a:spcPct val="0"/>
              </a:spcBef>
            </a:pPr>
            <a:r>
              <a:rPr lang="en-US" altLang="en-US" sz="1000" smtClean="0"/>
              <a:t>Katrina Aspmo, Torunn Berg, and Grethe Wibetoe, “Atmospheric Mercury Depletion Events (AMDEs) in Polar Regions During Arctic Spring,” presentation (Oslo, Norway: University of Oslo, 16 June 2004). </a:t>
            </a:r>
          </a:p>
          <a:p>
            <a:pPr eaLnBrk="1" hangingPunct="1">
              <a:spcBef>
                <a:spcPct val="0"/>
              </a:spcBef>
            </a:pPr>
            <a:endParaRPr lang="en-US" altLang="en-US" sz="1000" dirty="0" smtClean="0"/>
          </a:p>
        </p:txBody>
      </p:sp>
    </p:spTree>
    <p:extLst>
      <p:ext uri="{BB962C8B-B14F-4D97-AF65-F5344CB8AC3E}">
        <p14:creationId xmlns:p14="http://schemas.microsoft.com/office/powerpoint/2010/main" val="283371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Espaço Reservado para Número de Slide 3"/>
          <p:cNvSpPr>
            <a:spLocks noGrp="1"/>
          </p:cNvSpPr>
          <p:nvPr>
            <p:ph type="sldNum" sz="quarter" idx="10"/>
          </p:nvPr>
        </p:nvSpPr>
        <p:spPr/>
        <p:txBody>
          <a:bodyPr/>
          <a:lstStyle/>
          <a:p>
            <a:fld id="{7051EA0F-5DF0-43BA-8D61-B322E0849891}" type="slidenum">
              <a:rPr lang="en-US" smtClean="0"/>
              <a:t>4</a:t>
            </a:fld>
            <a:endParaRPr lang="en-US"/>
          </a:p>
        </p:txBody>
      </p:sp>
    </p:spTree>
    <p:extLst>
      <p:ext uri="{BB962C8B-B14F-4D97-AF65-F5344CB8AC3E}">
        <p14:creationId xmlns:p14="http://schemas.microsoft.com/office/powerpoint/2010/main" val="371029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An ATN is a complex, large-scale, and geographically extensive mobility device consisting of the following components: </a:t>
            </a:r>
          </a:p>
          <a:p>
            <a:r>
              <a:rPr lang="en-US" dirty="0" smtClean="0"/>
              <a:t>(a) Software </a:t>
            </a:r>
            <a:r>
              <a:rPr lang="en-US" dirty="0" err="1" smtClean="0"/>
              <a:t>Software</a:t>
            </a:r>
            <a:r>
              <a:rPr lang="en-US" dirty="0" smtClean="0"/>
              <a:t> is the core of an ATN system. It integrates all the other components, orchestrating them to deliver a functioning mobility service. Central controls manage vehicle movements, on-demand trip scheduling in real time, empty vehicle management, and responses to irregular operations including accidents, </a:t>
            </a:r>
            <a:r>
              <a:rPr lang="en-US" dirty="0" err="1" smtClean="0"/>
              <a:t>guideway</a:t>
            </a:r>
            <a:r>
              <a:rPr lang="en-US" dirty="0" smtClean="0"/>
              <a:t> intrusions, crime, and terrorist incidents. They require debugging, maintenance, and protection by skilled technicians. (b) Electric/electronic hardware Electric and electronic components, comprising power rails (or battery changing, recharging), substations, communications, sensing, and station equipment.</a:t>
            </a:r>
            <a:endParaRPr lang="en-US" dirty="0"/>
          </a:p>
        </p:txBody>
      </p:sp>
      <p:sp>
        <p:nvSpPr>
          <p:cNvPr id="4" name="Espaço Reservado para Número de Slide 3"/>
          <p:cNvSpPr>
            <a:spLocks noGrp="1"/>
          </p:cNvSpPr>
          <p:nvPr>
            <p:ph type="sldNum" sz="quarter" idx="10"/>
          </p:nvPr>
        </p:nvSpPr>
        <p:spPr/>
        <p:txBody>
          <a:bodyPr/>
          <a:lstStyle/>
          <a:p>
            <a:fld id="{7051EA0F-5DF0-43BA-8D61-B322E0849891}" type="slidenum">
              <a:rPr lang="en-US" smtClean="0"/>
              <a:t>5</a:t>
            </a:fld>
            <a:endParaRPr lang="en-US"/>
          </a:p>
        </p:txBody>
      </p:sp>
    </p:spTree>
    <p:extLst>
      <p:ext uri="{BB962C8B-B14F-4D97-AF65-F5344CB8AC3E}">
        <p14:creationId xmlns:p14="http://schemas.microsoft.com/office/powerpoint/2010/main" val="129024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D1C16B39-5FA4-45BD-968A-9F7BE6505502}" type="slidenum">
              <a:rPr lang="en-US" altLang="en-US" sz="1200" b="0">
                <a:solidFill>
                  <a:schemeClr val="tx1"/>
                </a:solidFill>
              </a:rPr>
              <a:pPr eaLnBrk="1" hangingPunct="1"/>
              <a:t>6</a:t>
            </a:fld>
            <a:endParaRPr lang="en-US" altLang="en-US" sz="1200" b="0">
              <a:solidFill>
                <a:schemeClr val="tx1"/>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Direct origin-to-destination service with no need to transfer or stop at intermediate stations </a:t>
            </a:r>
          </a:p>
          <a:p>
            <a:r>
              <a:rPr lang="en-US" sz="1200" b="0" i="0" u="none" strike="noStrike" kern="1200" baseline="0" smtClean="0">
                <a:solidFill>
                  <a:schemeClr val="tx1"/>
                </a:solidFill>
                <a:latin typeface="+mn-lt"/>
                <a:ea typeface="+mn-ea"/>
                <a:cs typeface="+mn-cs"/>
              </a:rPr>
              <a:t>2. Small vehicles available for the exclusive use of an individual or small group traveling together by choice </a:t>
            </a:r>
          </a:p>
          <a:p>
            <a:r>
              <a:rPr lang="en-US" sz="1200" b="0" i="0" u="none" strike="noStrike" kern="1200" baseline="0" smtClean="0">
                <a:solidFill>
                  <a:schemeClr val="tx1"/>
                </a:solidFill>
                <a:latin typeface="+mn-lt"/>
                <a:ea typeface="+mn-ea"/>
                <a:cs typeface="+mn-cs"/>
              </a:rPr>
              <a:t>3. Service available on demand by the user rather than on fixed schedules </a:t>
            </a:r>
          </a:p>
          <a:p>
            <a:r>
              <a:rPr lang="en-US" sz="1200" b="0" i="0" u="none" strike="noStrike" kern="1200" baseline="0" smtClean="0">
                <a:solidFill>
                  <a:schemeClr val="tx1"/>
                </a:solidFill>
                <a:latin typeface="+mn-lt"/>
                <a:ea typeface="+mn-ea"/>
                <a:cs typeface="+mn-cs"/>
              </a:rPr>
              <a:t>4. Fully automated vehicles (no human drivers) that can be available for use 24 hours a day, seven days a week </a:t>
            </a:r>
          </a:p>
          <a:p>
            <a:r>
              <a:rPr lang="en-US" sz="1200" b="0" i="0" u="none" strike="noStrike" kern="1200" baseline="0" smtClean="0">
                <a:solidFill>
                  <a:schemeClr val="tx1"/>
                </a:solidFill>
                <a:latin typeface="+mn-lt"/>
                <a:ea typeface="+mn-ea"/>
                <a:cs typeface="+mn-cs"/>
              </a:rPr>
              <a:t>5. Vehicles captive to a guideway that is reserved for their exclusive use5 </a:t>
            </a:r>
          </a:p>
          <a:p>
            <a:r>
              <a:rPr lang="en-US" sz="1200" b="0" i="0" u="none" strike="noStrike" kern="1200" baseline="0" smtClean="0">
                <a:solidFill>
                  <a:schemeClr val="tx1"/>
                </a:solidFill>
                <a:latin typeface="+mn-lt"/>
                <a:ea typeface="+mn-ea"/>
                <a:cs typeface="+mn-cs"/>
              </a:rPr>
              <a:t>6. Small (narrow and light relative to LRT and BRT) guideways usually elevated but also at or near ground level or underground </a:t>
            </a:r>
          </a:p>
          <a:p>
            <a:r>
              <a:rPr lang="en-US" sz="1200" b="0" i="0" u="none" strike="noStrike" kern="1200" baseline="0" smtClean="0">
                <a:solidFill>
                  <a:schemeClr val="tx1"/>
                </a:solidFill>
                <a:latin typeface="+mn-lt"/>
                <a:ea typeface="+mn-ea"/>
                <a:cs typeface="+mn-cs"/>
              </a:rPr>
              <a:t>7. Vehicles able to use all guideways and stations on a fully connected network </a:t>
            </a: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1904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7DB5FA9A-9F35-4DD2-8106-16AAEDC57A8D}" type="slidenum">
              <a:rPr lang="en-US" altLang="en-US" sz="1200" b="0">
                <a:solidFill>
                  <a:schemeClr val="tx1"/>
                </a:solidFill>
              </a:rPr>
              <a:pPr eaLnBrk="1" hangingPunct="1"/>
              <a:t>7</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idea of PRT can be traced back to many inventors and researchers that worked</a:t>
            </a:r>
          </a:p>
          <a:p>
            <a:r>
              <a:rPr lang="en-US" sz="1200" b="0" i="0" u="none" strike="noStrike" kern="1200" baseline="0" dirty="0" smtClean="0">
                <a:solidFill>
                  <a:schemeClr val="tx1"/>
                </a:solidFill>
                <a:latin typeface="+mn-lt"/>
                <a:ea typeface="+mn-ea"/>
                <a:cs typeface="+mn-cs"/>
              </a:rPr>
              <a:t>independently to address the need for better urban transportation. An historical review</a:t>
            </a:r>
          </a:p>
          <a:p>
            <a:r>
              <a:rPr lang="en-US" sz="1200" b="0" i="0" u="none" strike="noStrike" kern="1200" baseline="0" dirty="0" smtClean="0">
                <a:solidFill>
                  <a:schemeClr val="tx1"/>
                </a:solidFill>
                <a:latin typeface="+mn-lt"/>
                <a:ea typeface="+mn-ea"/>
                <a:cs typeface="+mn-cs"/>
              </a:rPr>
              <a:t>of PRT development prepared by J. Edward Anderson in 1998 credits the earliest work</a:t>
            </a:r>
          </a:p>
          <a:p>
            <a:r>
              <a:rPr lang="en-US" sz="1200" b="0" i="0" u="none" strike="noStrike" kern="1200" baseline="0" dirty="0" smtClean="0">
                <a:solidFill>
                  <a:schemeClr val="tx1"/>
                </a:solidFill>
                <a:latin typeface="+mn-lt"/>
                <a:ea typeface="+mn-ea"/>
                <a:cs typeface="+mn-cs"/>
              </a:rPr>
              <a:t>on PRT to </a:t>
            </a:r>
            <a:r>
              <a:rPr lang="en-US" sz="1200" b="0" i="0" u="none" strike="noStrike" kern="1200" baseline="0" dirty="0" err="1" smtClean="0">
                <a:solidFill>
                  <a:schemeClr val="tx1"/>
                </a:solidFill>
                <a:latin typeface="+mn-lt"/>
                <a:ea typeface="+mn-ea"/>
                <a:cs typeface="+mn-cs"/>
              </a:rPr>
              <a:t>Donn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Fichter</a:t>
            </a:r>
            <a:r>
              <a:rPr lang="en-US" sz="1200" b="0" i="0" u="none" strike="noStrike" kern="1200" baseline="0" dirty="0" smtClean="0">
                <a:solidFill>
                  <a:schemeClr val="tx1"/>
                </a:solidFill>
                <a:latin typeface="+mn-lt"/>
                <a:ea typeface="+mn-ea"/>
                <a:cs typeface="+mn-cs"/>
              </a:rPr>
              <a:t> who started developing concepts in 1953 that resulted in a</a:t>
            </a:r>
          </a:p>
          <a:p>
            <a:r>
              <a:rPr lang="en-US" sz="1200" b="0" i="0" u="none" strike="noStrike" kern="1200" baseline="0" dirty="0" smtClean="0">
                <a:solidFill>
                  <a:schemeClr val="tx1"/>
                </a:solidFill>
                <a:latin typeface="+mn-lt"/>
                <a:ea typeface="+mn-ea"/>
                <a:cs typeface="+mn-cs"/>
              </a:rPr>
              <a:t>1964 publication entitled, “Individualized Automated Transit and the City” (Anderson</a:t>
            </a:r>
          </a:p>
          <a:p>
            <a:r>
              <a:rPr lang="en-US" sz="1200" b="0" i="0" u="none" strike="noStrike" kern="1200" baseline="0" dirty="0" smtClean="0">
                <a:solidFill>
                  <a:schemeClr val="tx1"/>
                </a:solidFill>
                <a:latin typeface="+mn-lt"/>
                <a:ea typeface="+mn-ea"/>
                <a:cs typeface="+mn-cs"/>
              </a:rPr>
              <a:t>1998). This early book addressed the need for a total transportation system that could</a:t>
            </a:r>
          </a:p>
          <a:p>
            <a:r>
              <a:rPr lang="en-US" sz="1200" b="0" i="0" u="none" strike="noStrike" kern="1200" baseline="0" dirty="0" smtClean="0">
                <a:solidFill>
                  <a:schemeClr val="tx1"/>
                </a:solidFill>
                <a:latin typeface="+mn-lt"/>
                <a:ea typeface="+mn-ea"/>
                <a:cs typeface="+mn-cs"/>
              </a:rPr>
              <a:t>integrate into the cityscape with the smallest and lowest-cost </a:t>
            </a:r>
            <a:r>
              <a:rPr lang="en-US" sz="1200" b="0" i="0" u="none" strike="noStrike" kern="1200" baseline="0" dirty="0" err="1" smtClean="0">
                <a:solidFill>
                  <a:schemeClr val="tx1"/>
                </a:solidFill>
                <a:latin typeface="+mn-lt"/>
                <a:ea typeface="+mn-ea"/>
                <a:cs typeface="+mn-cs"/>
              </a:rPr>
              <a:t>guideways</a:t>
            </a:r>
            <a:r>
              <a:rPr lang="en-US" sz="1200" b="0" i="0" u="none" strike="noStrike" kern="1200" baseline="0" dirty="0" smtClean="0">
                <a:solidFill>
                  <a:schemeClr val="tx1"/>
                </a:solidFill>
                <a:latin typeface="+mn-lt"/>
                <a:ea typeface="+mn-ea"/>
                <a:cs typeface="+mn-cs"/>
              </a:rPr>
              <a:t> possible and a</a:t>
            </a:r>
          </a:p>
          <a:p>
            <a:r>
              <a:rPr lang="en-US" sz="1200" b="0" i="0" u="none" strike="noStrike" kern="1200" baseline="0" dirty="0" smtClean="0">
                <a:solidFill>
                  <a:schemeClr val="tx1"/>
                </a:solidFill>
                <a:latin typeface="+mn-lt"/>
                <a:ea typeface="+mn-ea"/>
                <a:cs typeface="+mn-cs"/>
              </a:rPr>
              <a:t>service designed to support the individual needs of travelers with the smallest and</a:t>
            </a:r>
          </a:p>
          <a:p>
            <a:r>
              <a:rPr lang="en-US" sz="1200" b="0" i="0" u="none" strike="noStrike" kern="1200" baseline="0" dirty="0" smtClean="0">
                <a:solidFill>
                  <a:schemeClr val="tx1"/>
                </a:solidFill>
                <a:latin typeface="+mn-lt"/>
                <a:ea typeface="+mn-ea"/>
                <a:cs typeface="+mn-cs"/>
              </a:rPr>
              <a:t>lightest possible vehicles. Anderson’s review also chronicles numerous other early PRT</a:t>
            </a:r>
          </a:p>
          <a:p>
            <a:r>
              <a:rPr lang="pt-BR" sz="1200" b="0" i="0" u="none" strike="noStrike" kern="1200" baseline="0" dirty="0" smtClean="0">
                <a:solidFill>
                  <a:schemeClr val="tx1"/>
                </a:solidFill>
                <a:latin typeface="+mn-lt"/>
                <a:ea typeface="+mn-ea"/>
                <a:cs typeface="+mn-cs"/>
              </a:rPr>
              <a:t>development programs (1998).</a:t>
            </a:r>
            <a:endParaRPr lang="en-US" altLang="en-US" dirty="0" smtClean="0"/>
          </a:p>
          <a:p>
            <a:pPr eaLnBrk="1" hangingPunct="1">
              <a:spcBef>
                <a:spcPct val="0"/>
              </a:spcBef>
            </a:pPr>
            <a:r>
              <a:rPr lang="en-US" altLang="en-US" dirty="0" smtClean="0"/>
              <a:t>This slide shows one orientation for the image and text in the body of the slide. Other orientations appear in this template. Choose the one that best supports your headline assertion.</a:t>
            </a:r>
          </a:p>
          <a:p>
            <a:pPr eaLnBrk="1" hangingPunct="1">
              <a:spcBef>
                <a:spcPct val="0"/>
              </a:spcBef>
            </a:pPr>
            <a:endParaRPr lang="en-US" altLang="en-US" dirty="0" smtClean="0"/>
          </a:p>
          <a:p>
            <a:pPr eaLnBrk="1" hangingPunct="1">
              <a:spcBef>
                <a:spcPct val="0"/>
              </a:spcBef>
            </a:pPr>
            <a:r>
              <a:rPr lang="en-US" altLang="en-US" dirty="0" smtClean="0"/>
              <a:t>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sz="2400" dirty="0" smtClean="0"/>
          </a:p>
        </p:txBody>
      </p:sp>
    </p:spTree>
    <p:extLst>
      <p:ext uri="{BB962C8B-B14F-4D97-AF65-F5344CB8AC3E}">
        <p14:creationId xmlns:p14="http://schemas.microsoft.com/office/powerpoint/2010/main" val="314899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38667EFC-1D87-4619-8B36-34679FF38160}" type="slidenum">
              <a:rPr lang="en-US" altLang="en-US" sz="1200" b="0">
                <a:solidFill>
                  <a:schemeClr val="tx1"/>
                </a:solidFill>
              </a:rPr>
              <a:pPr eaLnBrk="1" hangingPunct="1"/>
              <a:t>8</a:t>
            </a:fld>
            <a:endParaRPr lang="en-US" altLang="en-US" sz="1200" b="0">
              <a:solidFill>
                <a:schemeClr val="tx1"/>
              </a:solidFill>
            </a:endParaRPr>
          </a:p>
        </p:txBody>
      </p:sp>
      <p:sp>
        <p:nvSpPr>
          <p:cNvPr id="30723"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numCol="1" anchor="t" anchorCtr="0" compatLnSpc="1">
            <a:prstTxWarp prst="textNoShape">
              <a:avLst/>
            </a:prstTxWarp>
          </a:bodyPr>
          <a:lstStyle/>
          <a:p>
            <a:pPr defTabSz="966788" eaLnBrk="1" hangingPunct="1">
              <a:spcBef>
                <a:spcPct val="0"/>
              </a:spcBef>
            </a:pPr>
            <a:r>
              <a:rPr lang="en-US" altLang="en-US" smtClean="0"/>
              <a:t>Sample slide from second section of the presentation’s middle. The image was such that there was no need for subordinate descriptions. </a:t>
            </a:r>
          </a:p>
          <a:p>
            <a:pPr defTabSz="966788" eaLnBrk="1" hangingPunct="1">
              <a:spcBef>
                <a:spcPct val="0"/>
              </a:spcBef>
            </a:pPr>
            <a:endParaRPr lang="en-US" altLang="en-US" smtClean="0"/>
          </a:p>
          <a:p>
            <a:pPr defTabSz="966788" eaLnBrk="1" hangingPunct="1">
              <a:spcBef>
                <a:spcPct val="0"/>
              </a:spcBef>
            </a:pPr>
            <a:endParaRPr lang="en-US" altLang="en-US" b="1" smtClean="0"/>
          </a:p>
          <a:p>
            <a:pPr defTabSz="966788" eaLnBrk="1" hangingPunct="1">
              <a:spcBef>
                <a:spcPct val="0"/>
              </a:spcBef>
            </a:pPr>
            <a:r>
              <a:rPr lang="en-US" altLang="en-US" sz="1000" smtClean="0"/>
              <a:t>Reference:</a:t>
            </a:r>
          </a:p>
          <a:p>
            <a:pPr defTabSz="966788" eaLnBrk="1" hangingPunct="1">
              <a:spcBef>
                <a:spcPct val="0"/>
              </a:spcBef>
            </a:pPr>
            <a:endParaRPr lang="en-US" altLang="en-US" sz="1000" smtClean="0"/>
          </a:p>
          <a:p>
            <a:pPr defTabSz="966788" eaLnBrk="1" hangingPunct="1">
              <a:spcBef>
                <a:spcPct val="0"/>
              </a:spcBef>
            </a:pPr>
            <a:r>
              <a:rPr lang="en-US" altLang="en-US" sz="1000" smtClean="0"/>
              <a:t>Jared Rochester, “Three Primary Products of an Explosive,” presentation (Aberdeen, MD: US Army Research Laboratory, 5 December 2005). </a:t>
            </a:r>
          </a:p>
        </p:txBody>
      </p:sp>
    </p:spTree>
    <p:extLst>
      <p:ext uri="{BB962C8B-B14F-4D97-AF65-F5344CB8AC3E}">
        <p14:creationId xmlns:p14="http://schemas.microsoft.com/office/powerpoint/2010/main" val="204673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B2788C33-1E12-4D90-ABD1-30F9B6FD08B5}" type="slidenum">
              <a:rPr lang="en-US" altLang="en-US" sz="1200" b="0">
                <a:solidFill>
                  <a:schemeClr val="tx1"/>
                </a:solidFill>
              </a:rPr>
              <a:pPr eaLnBrk="1" hangingPunct="1"/>
              <a:t>9</a:t>
            </a:fld>
            <a:endParaRPr lang="en-US" altLang="en-US" sz="1200" b="0">
              <a:solidFill>
                <a:schemeClr val="tx1"/>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extLst>
      <p:ext uri="{BB962C8B-B14F-4D97-AF65-F5344CB8AC3E}">
        <p14:creationId xmlns:p14="http://schemas.microsoft.com/office/powerpoint/2010/main" val="29896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646331"/>
          </a:xfrm>
        </p:spPr>
        <p:txBody>
          <a:bodyPr/>
          <a:lstStyle>
            <a:lvl1pPr>
              <a:defRPr sz="3600"/>
            </a:lvl1pPr>
          </a:lstStyle>
          <a:p>
            <a:r>
              <a:rPr lang="en-US" smtClean="0"/>
              <a:t>Click to edit Master title style</a:t>
            </a:r>
            <a:endParaRPr lang="en-US"/>
          </a:p>
        </p:txBody>
      </p:sp>
      <p:sp>
        <p:nvSpPr>
          <p:cNvPr id="3" name="Subtitle 2"/>
          <p:cNvSpPr>
            <a:spLocks noGrp="1"/>
          </p:cNvSpPr>
          <p:nvPr>
            <p:ph type="subTitle" idx="1"/>
          </p:nvPr>
        </p:nvSpPr>
        <p:spPr>
          <a:xfrm>
            <a:off x="76200" y="2514600"/>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267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a:p>
        </p:txBody>
      </p:sp>
    </p:spTree>
    <p:extLst>
      <p:ext uri="{BB962C8B-B14F-4D97-AF65-F5344CB8AC3E}">
        <p14:creationId xmlns:p14="http://schemas.microsoft.com/office/powerpoint/2010/main" val="12158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DAF4B8F-2CB2-4D4A-936A-0528D4CE1465}" type="slidenum">
              <a:rPr lang="en-US" altLang="en-US"/>
              <a:pPr/>
              <a:t>‹#›</a:t>
            </a:fld>
            <a:endParaRPr lang="en-US" altLang="en-US"/>
          </a:p>
        </p:txBody>
      </p:sp>
    </p:spTree>
    <p:extLst>
      <p:ext uri="{BB962C8B-B14F-4D97-AF65-F5344CB8AC3E}">
        <p14:creationId xmlns:p14="http://schemas.microsoft.com/office/powerpoint/2010/main" val="57648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86380"/>
            <a:ext cx="8915400" cy="523220"/>
          </a:xfrm>
          <a:prstGeom prst="rect">
            <a:avLst/>
          </a:prstGeom>
        </p:spPr>
        <p:txBody>
          <a:bodyPr vert="horz" wrap="square" lIns="91440" tIns="45720" rIns="91440" bIns="45720" rtlCol="0" anchor="t">
            <a:sp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4876800" cy="461665"/>
          </a:xfrm>
          <a:prstGeom prst="rect">
            <a:avLst/>
          </a:prstGeom>
        </p:spPr>
        <p:txBody>
          <a:bodyPr vert="horz" wrap="square" lIns="91440" tIns="45720" rIns="91440" bIns="45720" rtlCol="0">
            <a:sp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a:defRPr sz="1400">
                <a:solidFill>
                  <a:schemeClr val="tx1">
                    <a:lumMod val="75000"/>
                    <a:lumOff val="25000"/>
                  </a:schemeClr>
                </a:solidFill>
              </a:defRPr>
            </a:lvl1pPr>
          </a:lstStyle>
          <a:p>
            <a:fld id="{D463299A-589E-41AB-91AB-C28182189A32}" type="slidenum">
              <a:rPr lang="en-US" smtClean="0"/>
              <a:pPr/>
              <a:t>‹#›</a:t>
            </a:fld>
            <a:endParaRPr lang="en-US"/>
          </a:p>
        </p:txBody>
      </p:sp>
    </p:spTree>
    <p:extLst>
      <p:ext uri="{BB962C8B-B14F-4D97-AF65-F5344CB8AC3E}">
        <p14:creationId xmlns:p14="http://schemas.microsoft.com/office/powerpoint/2010/main" val="22213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hyperlink" Target="http://www.advancedtransit.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advancedtransit.net/atrawiki/index.php" TargetMode="External"/><Relationship Id="rId4" Type="http://schemas.openxmlformats.org/officeDocument/2006/relationships/hyperlink" Target="http://en.wikipedia.org/wiki/Personal_rapid_trans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verning.com/topics/transportation-infrastructure/personal-rapid-transit-system-morgantown-west-virginia.html" TargetMode="External"/><Relationship Id="rId2" Type="http://schemas.openxmlformats.org/officeDocument/2006/relationships/hyperlink" Target="http://en.wikipedia.org/wiki/Morgantown_Personal_Rapid_Transi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advancedtransit.org/advanced-transit/applications/rivium/" TargetMode="External"/><Relationship Id="rId7" Type="http://schemas.openxmlformats.org/officeDocument/2006/relationships/hyperlink" Target="http://www.ultraglobalprt.com/wp-content/uploads/2011/09/VehicleSeating_Large.jpg" TargetMode="External"/><Relationship Id="rId2" Type="http://schemas.openxmlformats.org/officeDocument/2006/relationships/hyperlink" Target="http://westvirginia.forums.rivals.com/threads/visitors-guide-to-morgantown.1682/" TargetMode="External"/><Relationship Id="rId1" Type="http://schemas.openxmlformats.org/officeDocument/2006/relationships/slideLayout" Target="../slideLayouts/slideLayout3.xml"/><Relationship Id="rId6" Type="http://schemas.openxmlformats.org/officeDocument/2006/relationships/hyperlink" Target="http://www.advancedtransit.org/advanced-transit/applications/heathrow/" TargetMode="External"/><Relationship Id="rId5" Type="http://schemas.openxmlformats.org/officeDocument/2006/relationships/hyperlink" Target="http://t.connectedcities.eu/showcases/parkshuttle.html" TargetMode="External"/><Relationship Id="rId4" Type="http://schemas.openxmlformats.org/officeDocument/2006/relationships/hyperlink" Target="http://www.fransmensonides.nl/parkshuttle.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400">
              <a:solidFill>
                <a:srgbClr val="404040"/>
              </a:solidFill>
            </a:endParaRPr>
          </a:p>
          <a:p>
            <a:pPr eaLnBrk="1" hangingPunct="1">
              <a:spcBef>
                <a:spcPct val="0"/>
              </a:spcBef>
            </a:pPr>
            <a:endParaRPr lang="en-US" altLang="en-US" sz="1400">
              <a:solidFill>
                <a:srgbClr val="404040"/>
              </a:solidFill>
            </a:endParaRPr>
          </a:p>
        </p:txBody>
      </p:sp>
      <p:sp>
        <p:nvSpPr>
          <p:cNvPr id="3075" name="Rectangle 2"/>
          <p:cNvSpPr>
            <a:spLocks noChangeArrowheads="1"/>
          </p:cNvSpPr>
          <p:nvPr/>
        </p:nvSpPr>
        <p:spPr bwMode="auto">
          <a:xfrm>
            <a:off x="152400" y="2100549"/>
            <a:ext cx="3352800" cy="289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25400" bIns="25400">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smtClean="0">
                <a:solidFill>
                  <a:schemeClr val="accent1">
                    <a:lumMod val="75000"/>
                  </a:schemeClr>
                </a:solidFill>
              </a:rPr>
              <a:t>Elvis Falcao</a:t>
            </a:r>
          </a:p>
          <a:p>
            <a:pPr>
              <a:spcBef>
                <a:spcPct val="0"/>
              </a:spcBef>
            </a:pPr>
            <a:r>
              <a:rPr lang="en-US" altLang="en-US" sz="2000" dirty="0" smtClean="0">
                <a:solidFill>
                  <a:schemeClr val="accent1">
                    <a:lumMod val="75000"/>
                  </a:schemeClr>
                </a:solidFill>
              </a:rPr>
              <a:t>Igor de </a:t>
            </a:r>
            <a:r>
              <a:rPr lang="en-US" altLang="en-US" sz="2000" dirty="0" err="1" smtClean="0">
                <a:solidFill>
                  <a:schemeClr val="accent1">
                    <a:lumMod val="75000"/>
                  </a:schemeClr>
                </a:solidFill>
              </a:rPr>
              <a:t>Assis</a:t>
            </a:r>
            <a:r>
              <a:rPr lang="en-US" altLang="en-US" sz="2000" dirty="0" smtClean="0">
                <a:solidFill>
                  <a:schemeClr val="accent1">
                    <a:lumMod val="75000"/>
                  </a:schemeClr>
                </a:solidFill>
              </a:rPr>
              <a:t> </a:t>
            </a:r>
          </a:p>
          <a:p>
            <a:pPr>
              <a:spcBef>
                <a:spcPct val="0"/>
              </a:spcBef>
            </a:pPr>
            <a:r>
              <a:rPr lang="en-US" altLang="en-US" sz="2000" dirty="0" err="1" smtClean="0">
                <a:solidFill>
                  <a:schemeClr val="accent1">
                    <a:lumMod val="75000"/>
                  </a:schemeClr>
                </a:solidFill>
              </a:rPr>
              <a:t>Ubiratan</a:t>
            </a:r>
            <a:r>
              <a:rPr lang="en-US" altLang="en-US" sz="2000" dirty="0" smtClean="0">
                <a:solidFill>
                  <a:schemeClr val="accent1">
                    <a:lumMod val="75000"/>
                  </a:schemeClr>
                </a:solidFill>
              </a:rPr>
              <a:t> Castro</a:t>
            </a:r>
            <a:endParaRPr lang="en-US" altLang="en-US" sz="2000" dirty="0">
              <a:solidFill>
                <a:schemeClr val="accent1">
                  <a:lumMod val="75000"/>
                </a:schemeClr>
              </a:solidFill>
            </a:endParaRPr>
          </a:p>
          <a:p>
            <a:pPr>
              <a:spcBef>
                <a:spcPct val="0"/>
              </a:spcBef>
            </a:pPr>
            <a:r>
              <a:rPr lang="en-US" altLang="en-US" sz="2000" dirty="0" smtClean="0">
                <a:solidFill>
                  <a:schemeClr val="accent1">
                    <a:lumMod val="75000"/>
                  </a:schemeClr>
                </a:solidFill>
              </a:rPr>
              <a:t>Racy Dias </a:t>
            </a:r>
          </a:p>
          <a:p>
            <a:pPr>
              <a:spcBef>
                <a:spcPct val="0"/>
              </a:spcBef>
            </a:pPr>
            <a:r>
              <a:rPr lang="en-US" altLang="en-US" sz="2000" dirty="0" smtClean="0">
                <a:solidFill>
                  <a:schemeClr val="accent1">
                    <a:lumMod val="75000"/>
                  </a:schemeClr>
                </a:solidFill>
              </a:rPr>
              <a:t>Daniel </a:t>
            </a:r>
            <a:r>
              <a:rPr lang="en-US" altLang="en-US" sz="2000" dirty="0" err="1" smtClean="0">
                <a:solidFill>
                  <a:schemeClr val="accent1">
                    <a:lumMod val="75000"/>
                  </a:schemeClr>
                </a:solidFill>
              </a:rPr>
              <a:t>Olivo</a:t>
            </a:r>
            <a:endParaRPr lang="en-US" altLang="en-US" sz="2000" dirty="0" smtClean="0">
              <a:solidFill>
                <a:schemeClr val="accent1">
                  <a:lumMod val="75000"/>
                </a:schemeClr>
              </a:solidFill>
            </a:endParaRPr>
          </a:p>
          <a:p>
            <a:pPr>
              <a:spcBef>
                <a:spcPct val="0"/>
              </a:spcBef>
            </a:pPr>
            <a:endParaRPr lang="en-US" altLang="en-US" sz="2000" dirty="0">
              <a:solidFill>
                <a:schemeClr val="accent1">
                  <a:lumMod val="75000"/>
                </a:schemeClr>
              </a:solidFill>
            </a:endParaRPr>
          </a:p>
          <a:p>
            <a:pPr>
              <a:spcBef>
                <a:spcPct val="0"/>
              </a:spcBef>
            </a:pPr>
            <a:r>
              <a:rPr lang="en-US" altLang="en-US" sz="2000" dirty="0" smtClean="0">
                <a:solidFill>
                  <a:schemeClr val="accent1">
                    <a:lumMod val="75000"/>
                  </a:schemeClr>
                </a:solidFill>
              </a:rPr>
              <a:t>San Jose State University</a:t>
            </a:r>
            <a:endParaRPr lang="en-US" altLang="en-US" sz="1800" dirty="0">
              <a:solidFill>
                <a:schemeClr val="accent1">
                  <a:lumMod val="75000"/>
                </a:schemeClr>
              </a:solidFill>
            </a:endParaRPr>
          </a:p>
          <a:p>
            <a:pPr>
              <a:spcBef>
                <a:spcPct val="0"/>
              </a:spcBef>
            </a:pPr>
            <a:r>
              <a:rPr lang="en-US" altLang="en-US" sz="1800" dirty="0" smtClean="0">
                <a:solidFill>
                  <a:schemeClr val="accent1">
                    <a:lumMod val="75000"/>
                  </a:schemeClr>
                </a:solidFill>
              </a:rPr>
              <a:t>Spartan </a:t>
            </a:r>
            <a:r>
              <a:rPr lang="en-US" altLang="en-US" sz="1800" dirty="0" err="1" smtClean="0">
                <a:solidFill>
                  <a:schemeClr val="accent1">
                    <a:lumMod val="75000"/>
                  </a:schemeClr>
                </a:solidFill>
              </a:rPr>
              <a:t>Superway</a:t>
            </a:r>
            <a:endParaRPr lang="en-US" altLang="en-US" sz="1800" dirty="0">
              <a:solidFill>
                <a:schemeClr val="accent1">
                  <a:lumMod val="75000"/>
                </a:schemeClr>
              </a:solidFill>
            </a:endParaRPr>
          </a:p>
          <a:p>
            <a:pPr>
              <a:spcBef>
                <a:spcPct val="50000"/>
              </a:spcBef>
            </a:pPr>
            <a:r>
              <a:rPr lang="en-US" altLang="en-US" sz="1800" dirty="0" smtClean="0">
                <a:solidFill>
                  <a:schemeClr val="accent1">
                    <a:lumMod val="75000"/>
                  </a:schemeClr>
                </a:solidFill>
              </a:rPr>
              <a:t>05/22/2015</a:t>
            </a:r>
            <a:endParaRPr lang="en-US" altLang="en-US" dirty="0">
              <a:solidFill>
                <a:schemeClr val="accent1">
                  <a:lumMod val="75000"/>
                </a:schemeClr>
              </a:solidFill>
            </a:endParaRPr>
          </a:p>
        </p:txBody>
      </p:sp>
      <p:sp>
        <p:nvSpPr>
          <p:cNvPr id="3078" name="Text Box 5"/>
          <p:cNvSpPr txBox="1">
            <a:spLocks noChangeArrowheads="1"/>
          </p:cNvSpPr>
          <p:nvPr/>
        </p:nvSpPr>
        <p:spPr bwMode="auto">
          <a:xfrm>
            <a:off x="152400" y="76200"/>
            <a:ext cx="5521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3600" dirty="0" smtClean="0">
                <a:solidFill>
                  <a:schemeClr val="accent1">
                    <a:lumMod val="75000"/>
                  </a:schemeClr>
                </a:solidFill>
              </a:rPr>
              <a:t>Automated Transit Network</a:t>
            </a:r>
            <a:endParaRPr lang="en-US" altLang="en-US" sz="3600"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296" y="2030425"/>
            <a:ext cx="5397492" cy="3038476"/>
          </a:xfrm>
          <a:prstGeom prst="rect">
            <a:avLst/>
          </a:prstGeom>
        </p:spPr>
      </p:pic>
      <p:sp>
        <p:nvSpPr>
          <p:cNvPr id="4" name="TextBox 3"/>
          <p:cNvSpPr txBox="1"/>
          <p:nvPr/>
        </p:nvSpPr>
        <p:spPr>
          <a:xfrm>
            <a:off x="8440787" y="6081197"/>
            <a:ext cx="474980" cy="369332"/>
          </a:xfrm>
          <a:prstGeom prst="rect">
            <a:avLst/>
          </a:prstGeom>
          <a:noFill/>
        </p:spPr>
        <p:txBody>
          <a:bodyPr wrap="square" rtlCol="0">
            <a:spAutoFit/>
          </a:bodyPr>
          <a:lstStyle/>
          <a:p>
            <a:r>
              <a:rPr lang="pt-BR" dirty="0" smtClean="0"/>
              <a:t>[1]</a:t>
            </a:r>
            <a:endParaRPr lang="pt-BR"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062" y="5968205"/>
            <a:ext cx="1858303" cy="595315"/>
          </a:xfrm>
          <a:prstGeom prst="rect">
            <a:avLst/>
          </a:prstGeom>
        </p:spPr>
      </p:pic>
    </p:spTree>
    <p:extLst>
      <p:ext uri="{BB962C8B-B14F-4D97-AF65-F5344CB8AC3E}">
        <p14:creationId xmlns:p14="http://schemas.microsoft.com/office/powerpoint/2010/main" val="351156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5979E9A-FBC1-4402-BCCF-072AD3ADF8BB}" type="slidenum">
              <a:rPr lang="en-US" altLang="en-US" sz="1400">
                <a:solidFill>
                  <a:srgbClr val="404040"/>
                </a:solidFill>
              </a:rPr>
              <a:pPr algn="l" eaLnBrk="1" hangingPunct="1"/>
              <a:t>10</a:t>
            </a:fld>
            <a:endParaRPr lang="en-US" altLang="en-US" sz="1400">
              <a:solidFill>
                <a:srgbClr val="404040"/>
              </a:solidFill>
            </a:endParaRPr>
          </a:p>
        </p:txBody>
      </p:sp>
      <p:sp>
        <p:nvSpPr>
          <p:cNvPr id="12298" name="Text Box 9"/>
          <p:cNvSpPr txBox="1">
            <a:spLocks noChangeArrowheads="1"/>
          </p:cNvSpPr>
          <p:nvPr/>
        </p:nvSpPr>
        <p:spPr bwMode="auto">
          <a:xfrm>
            <a:off x="-7495" y="76200"/>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sz="2800" dirty="0" smtClean="0">
                <a:solidFill>
                  <a:srgbClr val="000000"/>
                </a:solidFill>
              </a:rPr>
              <a:t>ATN in </a:t>
            </a:r>
            <a:r>
              <a:rPr lang="en-US" altLang="en-US" sz="2800" dirty="0" err="1" smtClean="0">
                <a:solidFill>
                  <a:srgbClr val="000000"/>
                </a:solidFill>
              </a:rPr>
              <a:t>Masdar</a:t>
            </a:r>
            <a:r>
              <a:rPr lang="en-US" altLang="en-US" sz="2800" dirty="0" smtClean="0">
                <a:solidFill>
                  <a:srgbClr val="000000"/>
                </a:solidFill>
              </a:rPr>
              <a:t> City, Abu Dhabi</a:t>
            </a:r>
            <a:endParaRPr lang="en-US" altLang="en-US" sz="2800" dirty="0">
              <a:solidFill>
                <a:srgbClr val="000000"/>
              </a:solidFill>
            </a:endParaRPr>
          </a:p>
        </p:txBody>
      </p:sp>
      <p:sp>
        <p:nvSpPr>
          <p:cNvPr id="4" name="TextBox 3"/>
          <p:cNvSpPr txBox="1"/>
          <p:nvPr/>
        </p:nvSpPr>
        <p:spPr>
          <a:xfrm>
            <a:off x="609600" y="838200"/>
            <a:ext cx="8077200" cy="923330"/>
          </a:xfrm>
          <a:prstGeom prst="rect">
            <a:avLst/>
          </a:prstGeom>
          <a:noFill/>
        </p:spPr>
        <p:txBody>
          <a:bodyPr wrap="square" rtlCol="0">
            <a:spAutoFit/>
          </a:bodyPr>
          <a:lstStyle/>
          <a:p>
            <a:r>
              <a:rPr lang="pt-BR" dirty="0" smtClean="0"/>
              <a:t>The project  concept arose before 2007 by architects  and consultants working for Abu Dhabi government. Norman Foster &amp; Parters and Mott MacDonald made the design.</a:t>
            </a:r>
            <a:endParaRPr lang="pt-BR"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772" y="2198077"/>
            <a:ext cx="675219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69964" y="6195701"/>
            <a:ext cx="762000" cy="369332"/>
          </a:xfrm>
          <a:prstGeom prst="rect">
            <a:avLst/>
          </a:prstGeom>
          <a:noFill/>
        </p:spPr>
        <p:txBody>
          <a:bodyPr wrap="square" rtlCol="0">
            <a:spAutoFit/>
          </a:bodyPr>
          <a:lstStyle/>
          <a:p>
            <a:r>
              <a:rPr lang="pt-BR" dirty="0" smtClean="0"/>
              <a:t>[11]</a:t>
            </a:r>
            <a:endParaRPr lang="pt-BR" dirty="0"/>
          </a:p>
        </p:txBody>
      </p:sp>
    </p:spTree>
    <p:extLst>
      <p:ext uri="{BB962C8B-B14F-4D97-AF65-F5344CB8AC3E}">
        <p14:creationId xmlns:p14="http://schemas.microsoft.com/office/powerpoint/2010/main" val="420645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7215" y="296035"/>
            <a:ext cx="8686800" cy="1015663"/>
          </a:xfrm>
          <a:prstGeom prst="rect">
            <a:avLst/>
          </a:prstGeom>
          <a:noFill/>
        </p:spPr>
        <p:txBody>
          <a:bodyPr wrap="square" rtlCol="0">
            <a:spAutoFit/>
          </a:bodyPr>
          <a:lstStyle/>
          <a:p>
            <a:r>
              <a:rPr lang="pt-BR" sz="2000" dirty="0" smtClean="0"/>
              <a:t>Masdar City ATN has offline station bays and is  guided by magnets imbedded in paviment . </a:t>
            </a:r>
            <a:r>
              <a:rPr lang="en-US" altLang="en-US" sz="2000" dirty="0"/>
              <a:t>The </a:t>
            </a:r>
            <a:r>
              <a:rPr lang="en-US" altLang="en-US" sz="2000" dirty="0" smtClean="0"/>
              <a:t>transportation </a:t>
            </a:r>
            <a:r>
              <a:rPr lang="en-US" altLang="en-US" sz="2000" dirty="0"/>
              <a:t>system uses power from on-board batteries, which eliminates the need for electric </a:t>
            </a:r>
            <a:r>
              <a:rPr lang="en-US" altLang="en-US" sz="2000" dirty="0" err="1"/>
              <a:t>guideway</a:t>
            </a:r>
            <a:r>
              <a:rPr lang="en-US" altLang="en-US" sz="2000" dirty="0"/>
              <a:t> .</a:t>
            </a:r>
            <a:endParaRPr lang="pt-BR" sz="2000" dirty="0"/>
          </a:p>
        </p:txBody>
      </p:sp>
      <p:pic>
        <p:nvPicPr>
          <p:cNvPr id="108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83" y="1371600"/>
            <a:ext cx="7803594" cy="220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5" name="Picture 61" descr="https://sustainablecitiesfinance.files.wordpress.com/2013/03/p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015" y="3429000"/>
            <a:ext cx="497731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21156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12</a:t>
            </a:fld>
            <a:endParaRPr lang="en-US" altLang="en-US" sz="1400">
              <a:solidFill>
                <a:srgbClr val="404040"/>
              </a:solidFill>
            </a:endParaRPr>
          </a:p>
        </p:txBody>
      </p:sp>
      <p:sp>
        <p:nvSpPr>
          <p:cNvPr id="11267" name="Rectangle 2"/>
          <p:cNvSpPr>
            <a:spLocks noGrp="1" noChangeArrowheads="1"/>
          </p:cNvSpPr>
          <p:nvPr>
            <p:ph type="title" idx="4294967295"/>
          </p:nvPr>
        </p:nvSpPr>
        <p:spPr>
          <a:xfrm>
            <a:off x="1200150" y="120652"/>
            <a:ext cx="6767513" cy="519113"/>
          </a:xfrm>
        </p:spPr>
        <p:txBody>
          <a:bodyPr>
            <a:normAutofit/>
          </a:bodyPr>
          <a:lstStyle/>
          <a:p>
            <a:pPr eaLnBrk="1" hangingPunct="1"/>
            <a:r>
              <a:rPr lang="en-US" altLang="en-US" sz="2800" b="1" dirty="0" smtClean="0">
                <a:latin typeface="+mn-lt"/>
              </a:rPr>
              <a:t>Morgantown, West Virginia USA</a:t>
            </a:r>
          </a:p>
        </p:txBody>
      </p:sp>
      <p:sp>
        <p:nvSpPr>
          <p:cNvPr id="11268" name="Rectangle 3"/>
          <p:cNvSpPr>
            <a:spLocks noGrp="1" noChangeArrowheads="1"/>
          </p:cNvSpPr>
          <p:nvPr>
            <p:ph type="body" idx="4294967295"/>
          </p:nvPr>
        </p:nvSpPr>
        <p:spPr>
          <a:xfrm>
            <a:off x="4405529" y="5991999"/>
            <a:ext cx="852271" cy="457200"/>
          </a:xfrm>
        </p:spPr>
        <p:txBody>
          <a:bodyPr>
            <a:normAutofit/>
          </a:bodyPr>
          <a:lstStyle/>
          <a:p>
            <a:pPr marL="0" indent="0">
              <a:buNone/>
            </a:pPr>
            <a:r>
              <a:rPr lang="en-US" altLang="en-US" sz="1800" dirty="0" smtClean="0"/>
              <a:t>[12]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497" y="1031919"/>
            <a:ext cx="5056819" cy="4992602"/>
          </a:xfrm>
          <a:prstGeom prst="rect">
            <a:avLst/>
          </a:prstGeom>
        </p:spPr>
      </p:pic>
    </p:spTree>
    <p:extLst>
      <p:ext uri="{BB962C8B-B14F-4D97-AF65-F5344CB8AC3E}">
        <p14:creationId xmlns:p14="http://schemas.microsoft.com/office/powerpoint/2010/main" val="1992982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13</a:t>
            </a:fld>
            <a:endParaRPr lang="en-US" altLang="en-US" sz="1400">
              <a:solidFill>
                <a:srgbClr val="404040"/>
              </a:solidFill>
            </a:endParaRPr>
          </a:p>
        </p:txBody>
      </p:sp>
      <p:sp>
        <p:nvSpPr>
          <p:cNvPr id="11267" name="Rectangle 2"/>
          <p:cNvSpPr>
            <a:spLocks noGrp="1" noChangeArrowheads="1"/>
          </p:cNvSpPr>
          <p:nvPr>
            <p:ph type="title" idx="4294967295"/>
          </p:nvPr>
        </p:nvSpPr>
        <p:spPr>
          <a:xfrm>
            <a:off x="1200150" y="120652"/>
            <a:ext cx="6767513" cy="883901"/>
          </a:xfrm>
        </p:spPr>
        <p:txBody>
          <a:bodyPr>
            <a:noAutofit/>
          </a:bodyPr>
          <a:lstStyle/>
          <a:p>
            <a:r>
              <a:rPr lang="en-US" sz="2800" b="1" dirty="0" smtClean="0">
                <a:latin typeface="+mn-lt"/>
              </a:rPr>
              <a:t>The system is a fully automated, on-demand, off-line station transit system</a:t>
            </a:r>
            <a:endParaRPr lang="en-US" altLang="en-US" sz="2800" b="1" dirty="0" smtClean="0">
              <a:latin typeface="+mn-lt"/>
            </a:endParaRPr>
          </a:p>
        </p:txBody>
      </p:sp>
      <p:sp>
        <p:nvSpPr>
          <p:cNvPr id="11268" name="Rectangle 3"/>
          <p:cNvSpPr>
            <a:spLocks noGrp="1" noChangeArrowheads="1"/>
          </p:cNvSpPr>
          <p:nvPr>
            <p:ph type="body" idx="4294967295"/>
          </p:nvPr>
        </p:nvSpPr>
        <p:spPr>
          <a:xfrm>
            <a:off x="1371600" y="2362200"/>
            <a:ext cx="2628900" cy="457200"/>
          </a:xfrm>
        </p:spPr>
        <p:txBody>
          <a:bodyPr>
            <a:normAutofit/>
          </a:bodyPr>
          <a:lstStyle/>
          <a:p>
            <a:pPr marL="0" indent="0"/>
            <a:endParaRPr lang="en-US" altLang="en-US"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19" y="1778578"/>
            <a:ext cx="3875741" cy="34428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246" y="1778578"/>
            <a:ext cx="3962779" cy="3442866"/>
          </a:xfrm>
          <a:prstGeom prst="rect">
            <a:avLst/>
          </a:prstGeom>
        </p:spPr>
      </p:pic>
      <p:sp>
        <p:nvSpPr>
          <p:cNvPr id="4" name="TextBox 3"/>
          <p:cNvSpPr txBox="1"/>
          <p:nvPr/>
        </p:nvSpPr>
        <p:spPr>
          <a:xfrm>
            <a:off x="2020197" y="5221444"/>
            <a:ext cx="559769" cy="369332"/>
          </a:xfrm>
          <a:prstGeom prst="rect">
            <a:avLst/>
          </a:prstGeom>
          <a:noFill/>
        </p:spPr>
        <p:txBody>
          <a:bodyPr wrap="none" rtlCol="0">
            <a:spAutoFit/>
          </a:bodyPr>
          <a:lstStyle/>
          <a:p>
            <a:r>
              <a:rPr lang="en-US" dirty="0" smtClean="0"/>
              <a:t>[13]</a:t>
            </a:r>
            <a:endParaRPr lang="en-US" dirty="0"/>
          </a:p>
        </p:txBody>
      </p:sp>
      <p:sp>
        <p:nvSpPr>
          <p:cNvPr id="5" name="TextBox 4"/>
          <p:cNvSpPr txBox="1"/>
          <p:nvPr/>
        </p:nvSpPr>
        <p:spPr>
          <a:xfrm>
            <a:off x="6580783" y="5221444"/>
            <a:ext cx="559769"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501608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14</a:t>
            </a:fld>
            <a:endParaRPr lang="en-US" altLang="en-US" sz="1400">
              <a:solidFill>
                <a:srgbClr val="404040"/>
              </a:solidFill>
            </a:endParaRPr>
          </a:p>
        </p:txBody>
      </p:sp>
      <p:sp>
        <p:nvSpPr>
          <p:cNvPr id="11267" name="Rectangle 2"/>
          <p:cNvSpPr>
            <a:spLocks noGrp="1" noChangeArrowheads="1"/>
          </p:cNvSpPr>
          <p:nvPr>
            <p:ph type="title" idx="4294967295"/>
          </p:nvPr>
        </p:nvSpPr>
        <p:spPr>
          <a:xfrm>
            <a:off x="1200150" y="120651"/>
            <a:ext cx="6767513" cy="832386"/>
          </a:xfrm>
        </p:spPr>
        <p:txBody>
          <a:bodyPr>
            <a:noAutofit/>
          </a:bodyPr>
          <a:lstStyle/>
          <a:p>
            <a:r>
              <a:rPr lang="en-US" altLang="en-US" sz="2800" b="1" dirty="0" smtClean="0">
                <a:latin typeface="+mn-lt"/>
              </a:rPr>
              <a:t>The opening date was the central concern, while the cost-effective construction was left aside.</a:t>
            </a:r>
          </a:p>
        </p:txBody>
      </p:sp>
      <p:sp>
        <p:nvSpPr>
          <p:cNvPr id="11268" name="Rectangle 3"/>
          <p:cNvSpPr>
            <a:spLocks noGrp="1" noChangeArrowheads="1"/>
          </p:cNvSpPr>
          <p:nvPr>
            <p:ph type="body" idx="4294967295"/>
          </p:nvPr>
        </p:nvSpPr>
        <p:spPr>
          <a:xfrm>
            <a:off x="1371600" y="2362200"/>
            <a:ext cx="2628900" cy="457200"/>
          </a:xfrm>
        </p:spPr>
        <p:txBody>
          <a:bodyPr>
            <a:normAutofit/>
          </a:bodyPr>
          <a:lstStyle/>
          <a:p>
            <a:pPr marL="0" indent="0"/>
            <a:endParaRPr lang="en-US" altLang="en-US"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33" t="1230" r="21009"/>
          <a:stretch/>
        </p:blipFill>
        <p:spPr>
          <a:xfrm>
            <a:off x="2338152" y="1544572"/>
            <a:ext cx="4491508" cy="4280571"/>
          </a:xfrm>
          <a:prstGeom prst="rect">
            <a:avLst/>
          </a:prstGeom>
        </p:spPr>
      </p:pic>
      <p:cxnSp>
        <p:nvCxnSpPr>
          <p:cNvPr id="4" name="Straight Arrow Connector 3"/>
          <p:cNvCxnSpPr/>
          <p:nvPr/>
        </p:nvCxnSpPr>
        <p:spPr>
          <a:xfrm flipV="1">
            <a:off x="6597203" y="4108361"/>
            <a:ext cx="560231" cy="592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7157434" y="3644722"/>
            <a:ext cx="1081826" cy="646331"/>
          </a:xfrm>
          <a:prstGeom prst="rect">
            <a:avLst/>
          </a:prstGeom>
          <a:noFill/>
        </p:spPr>
        <p:txBody>
          <a:bodyPr wrap="square" rtlCol="0">
            <a:spAutoFit/>
          </a:bodyPr>
          <a:lstStyle/>
          <a:p>
            <a:r>
              <a:rPr lang="en-US" dirty="0" smtClean="0"/>
              <a:t>Heavy structure</a:t>
            </a:r>
            <a:endParaRPr lang="en-US" dirty="0"/>
          </a:p>
        </p:txBody>
      </p:sp>
      <p:sp>
        <p:nvSpPr>
          <p:cNvPr id="7" name="TextBox 6"/>
          <p:cNvSpPr txBox="1"/>
          <p:nvPr/>
        </p:nvSpPr>
        <p:spPr>
          <a:xfrm>
            <a:off x="4417874" y="5825142"/>
            <a:ext cx="559769"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2567370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DEE2B696-CD78-4BD9-AC63-8BC95BA15F0E}" type="slidenum">
              <a:rPr lang="en-US" altLang="en-US" sz="1400">
                <a:solidFill>
                  <a:srgbClr val="404040"/>
                </a:solidFill>
              </a:rPr>
              <a:pPr algn="l" eaLnBrk="1" hangingPunct="1"/>
              <a:t>15</a:t>
            </a:fld>
            <a:endParaRPr lang="en-US" altLang="en-US" sz="1400">
              <a:solidFill>
                <a:srgbClr val="404040"/>
              </a:solidFill>
            </a:endParaRPr>
          </a:p>
        </p:txBody>
      </p:sp>
      <p:sp>
        <p:nvSpPr>
          <p:cNvPr id="17411" name="Rectangle 2"/>
          <p:cNvSpPr>
            <a:spLocks noGrp="1" noChangeArrowheads="1"/>
          </p:cNvSpPr>
          <p:nvPr>
            <p:ph type="title" idx="4294967295"/>
          </p:nvPr>
        </p:nvSpPr>
        <p:spPr>
          <a:xfrm>
            <a:off x="1200150" y="120652"/>
            <a:ext cx="6767513" cy="519113"/>
          </a:xfrm>
        </p:spPr>
        <p:txBody>
          <a:bodyPr>
            <a:normAutofit/>
          </a:bodyPr>
          <a:lstStyle/>
          <a:p>
            <a:pPr eaLnBrk="1" hangingPunct="1"/>
            <a:r>
              <a:rPr lang="en-US" altLang="en-US" sz="2800" b="1" dirty="0" err="1" smtClean="0">
                <a:latin typeface="+mn-lt"/>
              </a:rPr>
              <a:t>Parkshuttle</a:t>
            </a:r>
            <a:r>
              <a:rPr lang="en-US" altLang="en-US" sz="2800" b="1" dirty="0" smtClean="0">
                <a:latin typeface="+mn-lt"/>
              </a:rPr>
              <a:t> </a:t>
            </a:r>
            <a:r>
              <a:rPr lang="en-US" altLang="en-US" sz="2800" b="1" dirty="0" err="1" smtClean="0">
                <a:latin typeface="+mn-lt"/>
              </a:rPr>
              <a:t>Rivium</a:t>
            </a:r>
            <a:r>
              <a:rPr lang="en-US" altLang="en-US" sz="2800" b="1" dirty="0" smtClean="0">
                <a:latin typeface="+mn-lt"/>
              </a:rPr>
              <a:t> metro-feeder, Rotterdam</a:t>
            </a:r>
          </a:p>
        </p:txBody>
      </p:sp>
      <p:sp>
        <p:nvSpPr>
          <p:cNvPr id="17412" name="Rectangle 3"/>
          <p:cNvSpPr>
            <a:spLocks noGrp="1" noChangeArrowheads="1"/>
          </p:cNvSpPr>
          <p:nvPr>
            <p:ph type="body" idx="4294967295"/>
          </p:nvPr>
        </p:nvSpPr>
        <p:spPr>
          <a:xfrm>
            <a:off x="1371600" y="2362200"/>
            <a:ext cx="2628900" cy="457200"/>
          </a:xfrm>
        </p:spPr>
        <p:txBody>
          <a:bodyPr>
            <a:normAutofit/>
          </a:bodyPr>
          <a:lstStyle/>
          <a:p>
            <a:pPr marL="0" indent="0"/>
            <a:endParaRPr lang="en-US" altLang="en-US"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97" y="2000250"/>
            <a:ext cx="6679406" cy="2857500"/>
          </a:xfrm>
          <a:prstGeom prst="rect">
            <a:avLst/>
          </a:prstGeom>
        </p:spPr>
      </p:pic>
      <p:sp>
        <p:nvSpPr>
          <p:cNvPr id="3" name="TextBox 2"/>
          <p:cNvSpPr txBox="1"/>
          <p:nvPr/>
        </p:nvSpPr>
        <p:spPr>
          <a:xfrm>
            <a:off x="4405968" y="4857750"/>
            <a:ext cx="559769"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16938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DEE2B696-CD78-4BD9-AC63-8BC95BA15F0E}" type="slidenum">
              <a:rPr lang="en-US" altLang="en-US" sz="1400">
                <a:solidFill>
                  <a:srgbClr val="404040"/>
                </a:solidFill>
              </a:rPr>
              <a:pPr algn="l" eaLnBrk="1" hangingPunct="1"/>
              <a:t>16</a:t>
            </a:fld>
            <a:endParaRPr lang="en-US" altLang="en-US" sz="1400">
              <a:solidFill>
                <a:srgbClr val="404040"/>
              </a:solidFill>
            </a:endParaRPr>
          </a:p>
        </p:txBody>
      </p:sp>
      <p:sp>
        <p:nvSpPr>
          <p:cNvPr id="17411" name="Rectangle 2"/>
          <p:cNvSpPr>
            <a:spLocks noGrp="1" noChangeArrowheads="1"/>
          </p:cNvSpPr>
          <p:nvPr>
            <p:ph type="title" idx="4294967295"/>
          </p:nvPr>
        </p:nvSpPr>
        <p:spPr>
          <a:xfrm>
            <a:off x="1200150" y="120651"/>
            <a:ext cx="6767513" cy="832386"/>
          </a:xfrm>
        </p:spPr>
        <p:txBody>
          <a:bodyPr>
            <a:noAutofit/>
          </a:bodyPr>
          <a:lstStyle/>
          <a:p>
            <a:r>
              <a:rPr lang="en-US" sz="2800" b="1" dirty="0" smtClean="0">
                <a:latin typeface="+mn-lt"/>
              </a:rPr>
              <a:t>This ATN uses </a:t>
            </a:r>
            <a:r>
              <a:rPr lang="en-US" sz="2800" b="1" dirty="0">
                <a:latin typeface="+mn-lt"/>
              </a:rPr>
              <a:t>power from on-board batteries, which eliminates the need for </a:t>
            </a:r>
            <a:r>
              <a:rPr lang="en-US" sz="2800" b="1" dirty="0" err="1">
                <a:latin typeface="+mn-lt"/>
              </a:rPr>
              <a:t>guideway</a:t>
            </a:r>
            <a:r>
              <a:rPr lang="en-US" sz="2800" b="1" dirty="0">
                <a:latin typeface="+mn-lt"/>
              </a:rPr>
              <a:t> electrification. </a:t>
            </a:r>
            <a:endParaRPr lang="en-US" altLang="en-US" sz="2800" b="1" dirty="0" smtClean="0">
              <a:latin typeface="+mn-lt"/>
            </a:endParaRPr>
          </a:p>
        </p:txBody>
      </p:sp>
      <p:sp>
        <p:nvSpPr>
          <p:cNvPr id="17412" name="Rectangle 3"/>
          <p:cNvSpPr>
            <a:spLocks noGrp="1" noChangeArrowheads="1"/>
          </p:cNvSpPr>
          <p:nvPr>
            <p:ph type="body" idx="4294967295"/>
          </p:nvPr>
        </p:nvSpPr>
        <p:spPr>
          <a:xfrm>
            <a:off x="1371600" y="2362200"/>
            <a:ext cx="2628900" cy="457200"/>
          </a:xfrm>
        </p:spPr>
        <p:txBody>
          <a:bodyPr>
            <a:normAutofit/>
          </a:bodyPr>
          <a:lstStyle/>
          <a:p>
            <a:pPr marL="0" indent="0"/>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781" y="1541731"/>
            <a:ext cx="4286250" cy="4286250"/>
          </a:xfrm>
          <a:prstGeom prst="rect">
            <a:avLst/>
          </a:prstGeom>
        </p:spPr>
      </p:pic>
      <p:sp>
        <p:nvSpPr>
          <p:cNvPr id="4" name="TextBox 3"/>
          <p:cNvSpPr txBox="1"/>
          <p:nvPr/>
        </p:nvSpPr>
        <p:spPr>
          <a:xfrm>
            <a:off x="4417875" y="5827981"/>
            <a:ext cx="559769"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124065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bwMode="auto">
          <a:xfrm>
            <a:off x="1200150" y="6416677"/>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DEE2B696-CD78-4BD9-AC63-8BC95BA15F0E}" type="slidenum">
              <a:rPr lang="en-US" altLang="en-US" sz="1400">
                <a:solidFill>
                  <a:srgbClr val="404040"/>
                </a:solidFill>
              </a:rPr>
              <a:pPr algn="l" eaLnBrk="1" hangingPunct="1"/>
              <a:t>17</a:t>
            </a:fld>
            <a:endParaRPr lang="en-US" altLang="en-US" sz="1400">
              <a:solidFill>
                <a:srgbClr val="404040"/>
              </a:solidFill>
            </a:endParaRPr>
          </a:p>
        </p:txBody>
      </p:sp>
      <p:sp>
        <p:nvSpPr>
          <p:cNvPr id="17411" name="Rectangle 2"/>
          <p:cNvSpPr>
            <a:spLocks noGrp="1" noChangeArrowheads="1"/>
          </p:cNvSpPr>
          <p:nvPr>
            <p:ph type="title" idx="4294967295"/>
          </p:nvPr>
        </p:nvSpPr>
        <p:spPr>
          <a:xfrm>
            <a:off x="1200150" y="120651"/>
            <a:ext cx="6767513" cy="1064205"/>
          </a:xfrm>
        </p:spPr>
        <p:txBody>
          <a:bodyPr>
            <a:noAutofit/>
          </a:bodyPr>
          <a:lstStyle/>
          <a:p>
            <a:r>
              <a:rPr lang="en-US" sz="2800" b="1" dirty="0">
                <a:latin typeface="+mn-lt"/>
              </a:rPr>
              <a:t>The system is operated against costs similar to that of a bus line, but provides a much better service </a:t>
            </a:r>
            <a:r>
              <a:rPr lang="en-US" sz="2800" b="1" dirty="0" smtClean="0">
                <a:latin typeface="+mn-lt"/>
              </a:rPr>
              <a:t>level</a:t>
            </a:r>
            <a:endParaRPr lang="en-US" sz="2800"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144" y="1423379"/>
            <a:ext cx="3809524" cy="4754772"/>
          </a:xfrm>
          <a:prstGeom prst="rect">
            <a:avLst/>
          </a:prstGeom>
        </p:spPr>
      </p:pic>
      <p:cxnSp>
        <p:nvCxnSpPr>
          <p:cNvPr id="4" name="Straight Arrow Connector 3"/>
          <p:cNvCxnSpPr/>
          <p:nvPr/>
        </p:nvCxnSpPr>
        <p:spPr>
          <a:xfrm flipV="1">
            <a:off x="4771624" y="4005331"/>
            <a:ext cx="2308538" cy="218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flipV="1">
            <a:off x="1922172" y="4005330"/>
            <a:ext cx="1081826" cy="412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080161" y="3766806"/>
            <a:ext cx="1123834" cy="369332"/>
          </a:xfrm>
          <a:prstGeom prst="rect">
            <a:avLst/>
          </a:prstGeom>
          <a:noFill/>
        </p:spPr>
        <p:txBody>
          <a:bodyPr wrap="none" rtlCol="0">
            <a:spAutoFit/>
          </a:bodyPr>
          <a:lstStyle/>
          <a:p>
            <a:r>
              <a:rPr lang="en-US" dirty="0" smtClean="0"/>
              <a:t>ATN route</a:t>
            </a:r>
          </a:p>
        </p:txBody>
      </p:sp>
      <p:sp>
        <p:nvSpPr>
          <p:cNvPr id="8" name="TextBox 7"/>
          <p:cNvSpPr txBox="1"/>
          <p:nvPr/>
        </p:nvSpPr>
        <p:spPr>
          <a:xfrm>
            <a:off x="1027411" y="3783979"/>
            <a:ext cx="1289327" cy="369332"/>
          </a:xfrm>
          <a:prstGeom prst="rect">
            <a:avLst/>
          </a:prstGeom>
          <a:noFill/>
        </p:spPr>
        <p:txBody>
          <a:bodyPr wrap="none" rtlCol="0">
            <a:spAutoFit/>
          </a:bodyPr>
          <a:lstStyle/>
          <a:p>
            <a:r>
              <a:rPr lang="en-US" dirty="0" smtClean="0"/>
              <a:t>Buses route</a:t>
            </a:r>
            <a:endParaRPr lang="en-US" dirty="0"/>
          </a:p>
        </p:txBody>
      </p:sp>
      <p:sp>
        <p:nvSpPr>
          <p:cNvPr id="9" name="TextBox 8"/>
          <p:cNvSpPr txBox="1"/>
          <p:nvPr/>
        </p:nvSpPr>
        <p:spPr>
          <a:xfrm>
            <a:off x="4417874" y="6178151"/>
            <a:ext cx="559769"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194246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BR" dirty="0" smtClean="0"/>
              <a:t>Heathrow </a:t>
            </a:r>
            <a:r>
              <a:rPr lang="pt-BR" dirty="0" err="1" smtClean="0"/>
              <a:t>Pod</a:t>
            </a:r>
            <a:r>
              <a:rPr lang="pt-BR" dirty="0" smtClean="0"/>
              <a: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291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Description</a:t>
            </a:r>
            <a:r>
              <a:rPr lang="pt-BR" dirty="0" smtClean="0"/>
              <a:t> </a:t>
            </a:r>
            <a:endParaRPr lang="en-US" dirty="0"/>
          </a:p>
        </p:txBody>
      </p:sp>
      <p:sp>
        <p:nvSpPr>
          <p:cNvPr id="3" name="Content Placeholder 2"/>
          <p:cNvSpPr>
            <a:spLocks noGrp="1"/>
          </p:cNvSpPr>
          <p:nvPr>
            <p:ph idx="1"/>
          </p:nvPr>
        </p:nvSpPr>
        <p:spPr>
          <a:xfrm>
            <a:off x="505221" y="685800"/>
            <a:ext cx="4876800" cy="3637919"/>
          </a:xfrm>
        </p:spPr>
        <p:txBody>
          <a:bodyPr/>
          <a:lstStyle/>
          <a:p>
            <a:r>
              <a:rPr lang="en-US" dirty="0"/>
              <a:t>Each vehicle has 4 seats and enough room for accompanying </a:t>
            </a:r>
            <a:r>
              <a:rPr lang="en-US" dirty="0" smtClean="0"/>
              <a:t>luggage</a:t>
            </a:r>
          </a:p>
          <a:p>
            <a:r>
              <a:rPr lang="en-US" dirty="0"/>
              <a:t>The system runs up to a maximum speed of 25 MPH (40KpH</a:t>
            </a:r>
            <a:r>
              <a:rPr lang="en-US" dirty="0" smtClean="0"/>
              <a:t>).</a:t>
            </a:r>
            <a:endParaRPr lang="en-US" dirty="0"/>
          </a:p>
          <a:p>
            <a:r>
              <a:rPr lang="en-US" dirty="0" smtClean="0"/>
              <a:t>The </a:t>
            </a:r>
            <a:r>
              <a:rPr lang="en-US" dirty="0"/>
              <a:t>capacity of Heathrow pod is 164 vehicles per hour per direction. Equivalent to a maximum of 656 passengers per hour per </a:t>
            </a:r>
            <a:r>
              <a:rPr lang="en-US" dirty="0" smtClean="0"/>
              <a:t>direction [1]</a:t>
            </a:r>
          </a:p>
          <a:p>
            <a:endParaRPr lang="en-US" dirty="0"/>
          </a:p>
        </p:txBody>
      </p:sp>
      <p:pic>
        <p:nvPicPr>
          <p:cNvPr id="1028" name="Picture 4" descr="http://cms.ukintpress.com/UserFiles/Image/PTT/heathrow%20p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61765"/>
            <a:ext cx="4278680" cy="2129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60646" y="6091256"/>
            <a:ext cx="559769"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12127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BA1C0C04-0A7D-477F-8EA1-1A0E6690AC7E}" type="slidenum">
              <a:rPr lang="en-US" altLang="en-US" sz="1400">
                <a:solidFill>
                  <a:srgbClr val="404040"/>
                </a:solidFill>
              </a:rPr>
              <a:pPr algn="l" eaLnBrk="1" hangingPunct="1"/>
              <a:t>2</a:t>
            </a:fld>
            <a:endParaRPr lang="en-US" altLang="en-US" sz="1400">
              <a:solidFill>
                <a:srgbClr val="404040"/>
              </a:solidFill>
            </a:endParaRPr>
          </a:p>
        </p:txBody>
      </p:sp>
      <p:sp>
        <p:nvSpPr>
          <p:cNvPr id="6147" name="Rectangle 2"/>
          <p:cNvSpPr>
            <a:spLocks noChangeArrowheads="1"/>
          </p:cNvSpPr>
          <p:nvPr/>
        </p:nvSpPr>
        <p:spPr bwMode="auto">
          <a:xfrm>
            <a:off x="6452088" y="1978144"/>
            <a:ext cx="2056789"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r" eaLnBrk="0" hangingPunct="0">
              <a:defRPr/>
            </a:pPr>
            <a:r>
              <a:rPr lang="en-US" sz="2400" dirty="0" smtClean="0">
                <a:solidFill>
                  <a:schemeClr val="tx1">
                    <a:lumMod val="85000"/>
                    <a:lumOff val="15000"/>
                  </a:schemeClr>
                </a:solidFill>
              </a:rPr>
              <a:t>What is ATN</a:t>
            </a:r>
            <a:endParaRPr lang="en-US" sz="2400" dirty="0">
              <a:solidFill>
                <a:schemeClr val="tx1">
                  <a:lumMod val="85000"/>
                  <a:lumOff val="15000"/>
                </a:schemeClr>
              </a:solidFill>
            </a:endParaRPr>
          </a:p>
        </p:txBody>
      </p:sp>
      <p:sp>
        <p:nvSpPr>
          <p:cNvPr id="6149" name="Rectangle 4"/>
          <p:cNvSpPr>
            <a:spLocks noChangeArrowheads="1"/>
          </p:cNvSpPr>
          <p:nvPr/>
        </p:nvSpPr>
        <p:spPr bwMode="auto">
          <a:xfrm>
            <a:off x="7282655" y="3526114"/>
            <a:ext cx="1192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algn="r" eaLnBrk="0" hangingPunct="0">
              <a:defRPr/>
            </a:pPr>
            <a:r>
              <a:rPr lang="en-US" sz="2400" dirty="0" smtClean="0">
                <a:solidFill>
                  <a:schemeClr val="tx1">
                    <a:lumMod val="85000"/>
                    <a:lumOff val="15000"/>
                  </a:schemeClr>
                </a:solidFill>
              </a:rPr>
              <a:t>Historic</a:t>
            </a:r>
            <a:endParaRPr lang="en-US" sz="2400" dirty="0">
              <a:solidFill>
                <a:schemeClr val="tx1">
                  <a:lumMod val="85000"/>
                  <a:lumOff val="15000"/>
                </a:schemeClr>
              </a:solidFill>
            </a:endParaRPr>
          </a:p>
        </p:txBody>
      </p:sp>
      <p:sp>
        <p:nvSpPr>
          <p:cNvPr id="6151" name="Rectangle 6"/>
          <p:cNvSpPr>
            <a:spLocks noChangeArrowheads="1"/>
          </p:cNvSpPr>
          <p:nvPr/>
        </p:nvSpPr>
        <p:spPr bwMode="auto">
          <a:xfrm>
            <a:off x="5654919" y="2806724"/>
            <a:ext cx="2830512"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algn="r" eaLnBrk="0" hangingPunct="0">
              <a:defRPr/>
            </a:pPr>
            <a:r>
              <a:rPr lang="en-US" sz="2400" dirty="0" smtClean="0">
                <a:solidFill>
                  <a:schemeClr val="tx1">
                    <a:lumMod val="85000"/>
                    <a:lumOff val="15000"/>
                  </a:schemeClr>
                </a:solidFill>
              </a:rPr>
              <a:t>Characteristics</a:t>
            </a:r>
            <a:endParaRPr lang="en-US" sz="2400" dirty="0">
              <a:solidFill>
                <a:schemeClr val="tx1">
                  <a:lumMod val="85000"/>
                  <a:lumOff val="15000"/>
                </a:schemeClr>
              </a:solidFill>
            </a:endParaRPr>
          </a:p>
        </p:txBody>
      </p:sp>
      <p:sp>
        <p:nvSpPr>
          <p:cNvPr id="6153" name="Text Box 8"/>
          <p:cNvSpPr txBox="1">
            <a:spLocks noChangeArrowheads="1"/>
          </p:cNvSpPr>
          <p:nvPr/>
        </p:nvSpPr>
        <p:spPr bwMode="auto">
          <a:xfrm>
            <a:off x="76200" y="76200"/>
            <a:ext cx="9029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This presentation focuses </a:t>
            </a:r>
            <a:r>
              <a:rPr lang="en-US" altLang="en-US" sz="2800" dirty="0" smtClean="0">
                <a:solidFill>
                  <a:srgbClr val="000000"/>
                </a:solidFill>
              </a:rPr>
              <a:t>on describing ATN: what is it, how was its development, characteristics and examples of ATN around the world.  </a:t>
            </a:r>
            <a:endParaRPr lang="en-US" altLang="en-US" sz="2800" dirty="0">
              <a:solidFill>
                <a:srgbClr val="000000"/>
              </a:solidFill>
            </a:endParaRPr>
          </a:p>
        </p:txBody>
      </p:sp>
      <p:sp>
        <p:nvSpPr>
          <p:cNvPr id="3" name="TextBox 2"/>
          <p:cNvSpPr txBox="1"/>
          <p:nvPr/>
        </p:nvSpPr>
        <p:spPr>
          <a:xfrm>
            <a:off x="4718232" y="4132382"/>
            <a:ext cx="3756635" cy="461665"/>
          </a:xfrm>
          <a:prstGeom prst="rect">
            <a:avLst/>
          </a:prstGeom>
          <a:noFill/>
        </p:spPr>
        <p:txBody>
          <a:bodyPr wrap="square" rtlCol="0">
            <a:spAutoFit/>
          </a:bodyPr>
          <a:lstStyle/>
          <a:p>
            <a:pPr algn="r"/>
            <a:r>
              <a:rPr lang="pt-BR" sz="2400" dirty="0" smtClean="0"/>
              <a:t>ATN around the world</a:t>
            </a:r>
            <a:endParaRPr lang="pt-BR"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43" y="1867236"/>
            <a:ext cx="4976634" cy="3317756"/>
          </a:xfrm>
          <a:prstGeom prst="rect">
            <a:avLst/>
          </a:prstGeom>
        </p:spPr>
      </p:pic>
      <p:sp>
        <p:nvSpPr>
          <p:cNvPr id="5" name="TextBox 4"/>
          <p:cNvSpPr txBox="1"/>
          <p:nvPr/>
        </p:nvSpPr>
        <p:spPr>
          <a:xfrm>
            <a:off x="8248832" y="6172201"/>
            <a:ext cx="520090" cy="369332"/>
          </a:xfrm>
          <a:prstGeom prst="rect">
            <a:avLst/>
          </a:prstGeom>
          <a:noFill/>
        </p:spPr>
        <p:txBody>
          <a:bodyPr wrap="square" rtlCol="0">
            <a:spAutoFit/>
          </a:bodyPr>
          <a:lstStyle/>
          <a:p>
            <a:r>
              <a:rPr lang="pt-BR" dirty="0" smtClean="0"/>
              <a:t>[2]</a:t>
            </a:r>
            <a:endParaRPr lang="pt-BR" dirty="0"/>
          </a:p>
        </p:txBody>
      </p:sp>
    </p:spTree>
    <p:extLst>
      <p:ext uri="{BB962C8B-B14F-4D97-AF65-F5344CB8AC3E}">
        <p14:creationId xmlns:p14="http://schemas.microsoft.com/office/powerpoint/2010/main" val="3782412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endParaRPr lang="en-US" dirty="0"/>
          </a:p>
        </p:txBody>
      </p:sp>
      <p:pic>
        <p:nvPicPr>
          <p:cNvPr id="2050" name="Picture 2" descr="http://www.ultraglobalprt.com/wp-content/uploads/2011/09/VehicleSeating_Lar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1786989"/>
            <a:ext cx="461272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41376" y="1690688"/>
            <a:ext cx="2582540" cy="2031325"/>
          </a:xfrm>
          <a:prstGeom prst="rect">
            <a:avLst/>
          </a:prstGeom>
        </p:spPr>
        <p:txBody>
          <a:bodyPr wrap="square">
            <a:spAutoFit/>
          </a:bodyPr>
          <a:lstStyle/>
          <a:p>
            <a:pPr marL="285750" indent="-285750">
              <a:buFont typeface="Arial" panose="020B0604020202020204" pitchFamily="34" charset="0"/>
              <a:buChar char="•"/>
            </a:pPr>
            <a:r>
              <a:rPr lang="en-US" b="0" i="0" dirty="0" smtClean="0">
                <a:effectLst/>
                <a:latin typeface="Arial" panose="020B0604020202020204" pitchFamily="34" charset="0"/>
              </a:rPr>
              <a:t>3.8Km of </a:t>
            </a:r>
            <a:r>
              <a:rPr lang="en-US" b="0" i="0" dirty="0" err="1" smtClean="0">
                <a:effectLst/>
                <a:latin typeface="Arial" panose="020B0604020202020204" pitchFamily="34" charset="0"/>
              </a:rPr>
              <a:t>Guideway</a:t>
            </a:r>
            <a:r>
              <a:rPr lang="en-US" b="0" i="0" dirty="0" smtClean="0">
                <a:effectLst/>
                <a:latin typeface="Arial" panose="020B0604020202020204" pitchFamily="34" charset="0"/>
              </a:rPr>
              <a:t> with 21 vehicles connecting 3 stations, 2 within Business Car Park one in Terminal 5 </a:t>
            </a:r>
            <a:r>
              <a:rPr lang="en-US" b="0" i="0" dirty="0" smtClean="0">
                <a:effectLst/>
                <a:latin typeface="Arial" panose="020B0604020202020204" pitchFamily="34" charset="0"/>
              </a:rPr>
              <a:t>[20].</a:t>
            </a:r>
            <a:endParaRPr lang="en-US" dirty="0"/>
          </a:p>
        </p:txBody>
      </p:sp>
      <p:sp>
        <p:nvSpPr>
          <p:cNvPr id="5" name="TextBox 4"/>
          <p:cNvSpPr txBox="1"/>
          <p:nvPr/>
        </p:nvSpPr>
        <p:spPr>
          <a:xfrm>
            <a:off x="5241376" y="5828494"/>
            <a:ext cx="559769"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387512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bwMode="auto">
          <a:xfrm>
            <a:off x="1200150" y="6356352"/>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fld id="{9B71075F-D1C7-4896-AFF6-537817A25EAF}" type="slidenum">
              <a:rPr lang="en-US" altLang="en-US" sz="1400">
                <a:solidFill>
                  <a:srgbClr val="404040"/>
                </a:solidFill>
              </a:rPr>
              <a:pPr algn="l" eaLnBrk="1" hangingPunct="1"/>
              <a:t>21</a:t>
            </a:fld>
            <a:endParaRPr lang="en-US" altLang="en-US" sz="1400">
              <a:solidFill>
                <a:srgbClr val="404040"/>
              </a:solidFill>
            </a:endParaRPr>
          </a:p>
        </p:txBody>
      </p:sp>
      <p:sp>
        <p:nvSpPr>
          <p:cNvPr id="19460" name="Rectangle 3"/>
          <p:cNvSpPr>
            <a:spLocks noChangeArrowheads="1"/>
          </p:cNvSpPr>
          <p:nvPr/>
        </p:nvSpPr>
        <p:spPr bwMode="auto">
          <a:xfrm>
            <a:off x="1245394" y="1676400"/>
            <a:ext cx="3429000" cy="309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marL="285750" indent="-285750" eaLnBrk="0" hangingPunct="0">
              <a:buFont typeface="Arial" panose="020B0604020202020204" pitchFamily="34" charset="0"/>
              <a:buChar char="•"/>
              <a:defRPr/>
            </a:pPr>
            <a:r>
              <a:rPr lang="en-US" dirty="0"/>
              <a:t>Live operation from September 2013,</a:t>
            </a:r>
          </a:p>
          <a:p>
            <a:pPr marL="285750" indent="-285750" eaLnBrk="0" hangingPunct="0">
              <a:buFont typeface="Arial" panose="020B0604020202020204" pitchFamily="34" charset="0"/>
              <a:buChar char="•"/>
              <a:defRPr/>
            </a:pPr>
            <a:r>
              <a:rPr lang="en-US" dirty="0"/>
              <a:t>40 vehicles with seating capacity for 6 to 9 passengers;1313 passengers per hour,</a:t>
            </a:r>
          </a:p>
          <a:p>
            <a:pPr marL="285750" indent="-285750" eaLnBrk="0" hangingPunct="0">
              <a:buFont typeface="Arial" panose="020B0604020202020204" pitchFamily="34" charset="0"/>
              <a:buChar char="•"/>
              <a:defRPr/>
            </a:pPr>
            <a:r>
              <a:rPr lang="en-US" dirty="0"/>
              <a:t>On demand service and ability to travel in small and intimate groups,</a:t>
            </a:r>
          </a:p>
          <a:p>
            <a:pPr marL="285750" indent="-285750" eaLnBrk="0" hangingPunct="0">
              <a:buFont typeface="Arial" panose="020B0604020202020204" pitchFamily="34" charset="0"/>
              <a:buChar char="•"/>
              <a:defRPr/>
            </a:pPr>
            <a:endParaRPr lang="en-US" dirty="0"/>
          </a:p>
          <a:p>
            <a:pPr eaLnBrk="0" hangingPunct="0">
              <a:defRPr/>
            </a:pPr>
            <a:endParaRPr lang="en-US" dirty="0">
              <a:solidFill>
                <a:schemeClr val="tx1">
                  <a:lumMod val="85000"/>
                  <a:lumOff val="15000"/>
                </a:schemeClr>
              </a:solidFill>
            </a:endParaRPr>
          </a:p>
        </p:txBody>
      </p:sp>
      <p:pic>
        <p:nvPicPr>
          <p:cNvPr id="19462"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0590" y="1063205"/>
            <a:ext cx="3274695" cy="289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1245395" y="11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800" b="0">
              <a:solidFill>
                <a:schemeClr val="tx1"/>
              </a:solidFill>
            </a:endParaRPr>
          </a:p>
        </p:txBody>
      </p:sp>
      <p:sp>
        <p:nvSpPr>
          <p:cNvPr id="19464" name="Text Box 9"/>
          <p:cNvSpPr txBox="1">
            <a:spLocks noChangeArrowheads="1"/>
          </p:cNvSpPr>
          <p:nvPr/>
        </p:nvSpPr>
        <p:spPr bwMode="auto">
          <a:xfrm>
            <a:off x="1200150" y="120652"/>
            <a:ext cx="6735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US" sz="2800" dirty="0" err="1"/>
              <a:t>Suncheon</a:t>
            </a:r>
            <a:r>
              <a:rPr lang="en-US" sz="2800" dirty="0"/>
              <a:t> Wetlands </a:t>
            </a:r>
            <a:r>
              <a:rPr lang="en-US" sz="2800" dirty="0" err="1"/>
              <a:t>SkyCube</a:t>
            </a:r>
            <a:endParaRPr lang="en-US" sz="2800" dirty="0"/>
          </a:p>
          <a:p>
            <a:pPr eaLnBrk="1" hangingPunct="1">
              <a:spcBef>
                <a:spcPct val="0"/>
              </a:spcBef>
            </a:pPr>
            <a:r>
              <a:rPr lang="en-US" sz="2800" b="0" dirty="0"/>
              <a:t>Location: </a:t>
            </a:r>
            <a:r>
              <a:rPr lang="en-US" sz="2800" b="0" dirty="0" err="1"/>
              <a:t>Suncheon</a:t>
            </a:r>
            <a:r>
              <a:rPr lang="en-US" sz="2800" b="0" dirty="0"/>
              <a:t> Bay, South Korea</a:t>
            </a:r>
            <a:endParaRPr lang="en-US" altLang="en-US" sz="2800" dirty="0">
              <a:solidFill>
                <a:srgbClr val="000000"/>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962400"/>
            <a:ext cx="6858000" cy="2933904"/>
          </a:xfrm>
          <a:prstGeom prst="rect">
            <a:avLst/>
          </a:prstGeom>
        </p:spPr>
      </p:pic>
    </p:spTree>
    <p:extLst>
      <p:ext uri="{BB962C8B-B14F-4D97-AF65-F5344CB8AC3E}">
        <p14:creationId xmlns:p14="http://schemas.microsoft.com/office/powerpoint/2010/main" val="3494107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bwMode="auto">
          <a:xfrm>
            <a:off x="1200150" y="6356352"/>
            <a:ext cx="16002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fld id="{9B71075F-D1C7-4896-AFF6-537817A25EAF}" type="slidenum">
              <a:rPr lang="en-US" altLang="en-US" sz="1400">
                <a:solidFill>
                  <a:srgbClr val="404040"/>
                </a:solidFill>
              </a:rPr>
              <a:pPr algn="l" eaLnBrk="1" hangingPunct="1"/>
              <a:t>22</a:t>
            </a:fld>
            <a:endParaRPr lang="en-US" altLang="en-US" sz="1400">
              <a:solidFill>
                <a:srgbClr val="404040"/>
              </a:solidFill>
            </a:endParaRPr>
          </a:p>
        </p:txBody>
      </p:sp>
      <p:sp>
        <p:nvSpPr>
          <p:cNvPr id="19460" name="Rectangle 3"/>
          <p:cNvSpPr>
            <a:spLocks noChangeArrowheads="1"/>
          </p:cNvSpPr>
          <p:nvPr/>
        </p:nvSpPr>
        <p:spPr bwMode="auto">
          <a:xfrm>
            <a:off x="1125350" y="1277938"/>
            <a:ext cx="3442484" cy="365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marL="285750" indent="-285750" eaLnBrk="0" hangingPunct="0">
              <a:buFont typeface="Arial" panose="020B0604020202020204" pitchFamily="34" charset="0"/>
              <a:buChar char="•"/>
              <a:defRPr/>
            </a:pPr>
            <a:r>
              <a:rPr lang="en-US" dirty="0"/>
              <a:t>No emissions;</a:t>
            </a:r>
          </a:p>
          <a:p>
            <a:pPr marL="285750" indent="-285750" eaLnBrk="0" hangingPunct="0">
              <a:buFont typeface="Arial" panose="020B0604020202020204" pitchFamily="34" charset="0"/>
              <a:buChar char="•"/>
              <a:defRPr/>
            </a:pPr>
            <a:r>
              <a:rPr lang="en-US" dirty="0"/>
              <a:t>On demand service and ability to travel in small and intimate groups;</a:t>
            </a:r>
          </a:p>
          <a:p>
            <a:pPr marL="285750" indent="-285750" eaLnBrk="0" hangingPunct="0">
              <a:buFont typeface="Arial" panose="020B0604020202020204" pitchFamily="34" charset="0"/>
              <a:buChar char="•"/>
              <a:defRPr/>
            </a:pPr>
            <a:r>
              <a:rPr lang="en-US" dirty="0"/>
              <a:t>All vehicles are controlled via a distributed control system;</a:t>
            </a:r>
          </a:p>
          <a:p>
            <a:pPr marL="285750" indent="-285750" eaLnBrk="0" hangingPunct="0">
              <a:buFont typeface="Arial" panose="020B0604020202020204" pitchFamily="34" charset="0"/>
              <a:buChar char="•"/>
              <a:defRPr/>
            </a:pPr>
            <a:r>
              <a:rPr lang="en-US" dirty="0"/>
              <a:t>Vehicles are powered by a current collection system installed along the </a:t>
            </a:r>
            <a:r>
              <a:rPr lang="en-US" dirty="0" err="1"/>
              <a:t>guideway</a:t>
            </a:r>
            <a:r>
              <a:rPr lang="en-US" dirty="0"/>
              <a:t>;</a:t>
            </a:r>
          </a:p>
          <a:p>
            <a:pPr marL="285750" indent="-285750" eaLnBrk="0" hangingPunct="0">
              <a:buFont typeface="Arial" panose="020B0604020202020204" pitchFamily="34" charset="0"/>
              <a:buChar char="•"/>
              <a:defRPr/>
            </a:pPr>
            <a:endParaRPr lang="en-US" dirty="0"/>
          </a:p>
          <a:p>
            <a:pPr eaLnBrk="0" hangingPunct="0">
              <a:defRPr/>
            </a:pPr>
            <a:endParaRPr lang="en-US" dirty="0"/>
          </a:p>
          <a:p>
            <a:pPr marL="285750" indent="-285750" eaLnBrk="0" hangingPunct="0">
              <a:buFont typeface="Arial" panose="020B0604020202020204" pitchFamily="34" charset="0"/>
              <a:buChar char="•"/>
              <a:defRPr/>
            </a:pPr>
            <a:endParaRPr lang="en-US" dirty="0"/>
          </a:p>
          <a:p>
            <a:pPr eaLnBrk="0" hangingPunct="0">
              <a:defRPr/>
            </a:pPr>
            <a:endParaRPr lang="en-US" dirty="0">
              <a:solidFill>
                <a:schemeClr val="tx1">
                  <a:lumMod val="85000"/>
                  <a:lumOff val="15000"/>
                </a:schemeClr>
              </a:solidFill>
            </a:endParaRPr>
          </a:p>
        </p:txBody>
      </p:sp>
      <p:pic>
        <p:nvPicPr>
          <p:cNvPr id="19462"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8336" y="990600"/>
            <a:ext cx="3466949" cy="300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1245395" y="11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800" b="0">
              <a:solidFill>
                <a:schemeClr val="tx1"/>
              </a:solidFill>
            </a:endParaRPr>
          </a:p>
        </p:txBody>
      </p:sp>
      <p:sp>
        <p:nvSpPr>
          <p:cNvPr id="19464" name="Text Box 9"/>
          <p:cNvSpPr txBox="1">
            <a:spLocks noChangeArrowheads="1"/>
          </p:cNvSpPr>
          <p:nvPr/>
        </p:nvSpPr>
        <p:spPr bwMode="auto">
          <a:xfrm>
            <a:off x="1200150" y="120652"/>
            <a:ext cx="6735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pPr>
            <a:r>
              <a:rPr lang="en-US" sz="2800" dirty="0" err="1"/>
              <a:t>Suncheon</a:t>
            </a:r>
            <a:r>
              <a:rPr lang="en-US" sz="2800" dirty="0"/>
              <a:t> Wetlands </a:t>
            </a:r>
            <a:r>
              <a:rPr lang="en-US" sz="2800" dirty="0" err="1"/>
              <a:t>SkyCube</a:t>
            </a:r>
            <a:endParaRPr lang="en-US" sz="2800" dirty="0"/>
          </a:p>
          <a:p>
            <a:pPr eaLnBrk="1" hangingPunct="1">
              <a:spcBef>
                <a:spcPct val="0"/>
              </a:spcBef>
            </a:pPr>
            <a:r>
              <a:rPr lang="en-US" sz="2800" b="0" dirty="0"/>
              <a:t>Location: </a:t>
            </a:r>
            <a:r>
              <a:rPr lang="en-US" sz="2800" b="0" dirty="0" err="1"/>
              <a:t>Suncheon</a:t>
            </a:r>
            <a:r>
              <a:rPr lang="en-US" sz="2800" b="0" dirty="0"/>
              <a:t> Bay, South Korea</a:t>
            </a:r>
            <a:endParaRPr lang="en-US" altLang="en-US" sz="2800" dirty="0">
              <a:solidFill>
                <a:srgbClr val="000000"/>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430" y="3924096"/>
            <a:ext cx="3373906" cy="2933904"/>
          </a:xfrm>
          <a:prstGeom prst="rect">
            <a:avLst/>
          </a:prstGeom>
        </p:spPr>
      </p:pic>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8336" y="3924098"/>
            <a:ext cx="3466949" cy="3006705"/>
          </a:xfrm>
          <a:prstGeom prst="rect">
            <a:avLst/>
          </a:prstGeom>
        </p:spPr>
      </p:pic>
    </p:spTree>
    <p:extLst>
      <p:ext uri="{BB962C8B-B14F-4D97-AF65-F5344CB8AC3E}">
        <p14:creationId xmlns:p14="http://schemas.microsoft.com/office/powerpoint/2010/main" val="8247560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28E7A4BC-9E6D-4F16-A779-56CAEE3BA4EC}" type="slidenum">
              <a:rPr lang="en-US" altLang="en-US" sz="1400">
                <a:solidFill>
                  <a:srgbClr val="404040"/>
                </a:solidFill>
              </a:rPr>
              <a:pPr algn="l" eaLnBrk="1" hangingPunct="1"/>
              <a:t>23</a:t>
            </a:fld>
            <a:endParaRPr lang="en-US" altLang="en-US" sz="1400">
              <a:solidFill>
                <a:srgbClr val="404040"/>
              </a:solidFill>
            </a:endParaRPr>
          </a:p>
        </p:txBody>
      </p:sp>
      <p:sp>
        <p:nvSpPr>
          <p:cNvPr id="20483" name="Rectangle 2"/>
          <p:cNvSpPr>
            <a:spLocks noGrp="1" noChangeArrowheads="1"/>
          </p:cNvSpPr>
          <p:nvPr>
            <p:ph type="title" idx="4294967295"/>
          </p:nvPr>
        </p:nvSpPr>
        <p:spPr>
          <a:xfrm>
            <a:off x="76200" y="120650"/>
            <a:ext cx="9023350" cy="523220"/>
          </a:xfrm>
        </p:spPr>
        <p:txBody>
          <a:bodyPr/>
          <a:lstStyle/>
          <a:p>
            <a:pPr eaLnBrk="1" hangingPunct="1"/>
            <a:r>
              <a:rPr lang="en-US" altLang="en-US" dirty="0" smtClean="0"/>
              <a:t>References</a:t>
            </a:r>
          </a:p>
        </p:txBody>
      </p:sp>
      <p:sp>
        <p:nvSpPr>
          <p:cNvPr id="20484" name="Rectangle 3"/>
          <p:cNvSpPr>
            <a:spLocks noGrp="1" noChangeArrowheads="1"/>
          </p:cNvSpPr>
          <p:nvPr>
            <p:ph type="body" idx="4294967295"/>
          </p:nvPr>
        </p:nvSpPr>
        <p:spPr>
          <a:xfrm>
            <a:off x="152400" y="838200"/>
            <a:ext cx="8382000" cy="6297108"/>
          </a:xfrm>
        </p:spPr>
        <p:txBody>
          <a:bodyPr/>
          <a:lstStyle/>
          <a:p>
            <a:r>
              <a:rPr lang="en-US" altLang="en-US" dirty="0"/>
              <a:t>[1] - </a:t>
            </a:r>
            <a:r>
              <a:rPr lang="en-US" altLang="en-US" dirty="0">
                <a:hlinkClick r:id="rId3"/>
              </a:rPr>
              <a:t>http://www.advancedtransit.org</a:t>
            </a:r>
            <a:r>
              <a:rPr lang="en-US" altLang="en-US" dirty="0" smtClean="0">
                <a:hlinkClick r:id="rId3"/>
              </a:rPr>
              <a:t>/</a:t>
            </a:r>
            <a:endParaRPr lang="en-US" altLang="en-US" dirty="0" smtClean="0"/>
          </a:p>
          <a:p>
            <a:r>
              <a:rPr lang="en-US" altLang="en-US" dirty="0" smtClean="0"/>
              <a:t>[2],[10],[11] – FURMAN, Bufford., FABIAN, Lawrence., ELLIS, Sam., MULLER, </a:t>
            </a:r>
            <a:r>
              <a:rPr lang="en-US" altLang="en-US" dirty="0" err="1" smtClean="0"/>
              <a:t>Petter</a:t>
            </a:r>
            <a:r>
              <a:rPr lang="en-US" altLang="en-US" dirty="0" smtClean="0"/>
              <a:t>., SWENSON, Ron.,  </a:t>
            </a:r>
            <a:r>
              <a:rPr lang="en-US" altLang="en-US" i="1" dirty="0" smtClean="0"/>
              <a:t>“Automated Transit Networks (ATN): A Review of the State of the Industry and Prospects for the Future.”</a:t>
            </a:r>
            <a:r>
              <a:rPr lang="en-US" altLang="en-US" dirty="0" smtClean="0"/>
              <a:t>; </a:t>
            </a:r>
            <a:r>
              <a:rPr lang="en-US" altLang="en-US" dirty="0" err="1" smtClean="0"/>
              <a:t>Mineta</a:t>
            </a:r>
            <a:r>
              <a:rPr lang="en-US" altLang="en-US" dirty="0" smtClean="0"/>
              <a:t> </a:t>
            </a:r>
            <a:r>
              <a:rPr lang="en-US" altLang="en-US" dirty="0" err="1" smtClean="0"/>
              <a:t>Trasnportation</a:t>
            </a:r>
            <a:r>
              <a:rPr lang="en-US" altLang="en-US" dirty="0" smtClean="0"/>
              <a:t> Institute; September 2014.</a:t>
            </a:r>
          </a:p>
          <a:p>
            <a:r>
              <a:rPr lang="en-US" altLang="en-US" dirty="0" smtClean="0"/>
              <a:t>[3] - </a:t>
            </a:r>
            <a:r>
              <a:rPr lang="en-US" altLang="en-US" dirty="0">
                <a:hlinkClick r:id="rId3"/>
              </a:rPr>
              <a:t>http://www.advancedtransit.org</a:t>
            </a:r>
            <a:r>
              <a:rPr lang="en-US" altLang="en-US" dirty="0" smtClean="0">
                <a:hlinkClick r:id="rId3"/>
              </a:rPr>
              <a:t>/</a:t>
            </a:r>
            <a:endParaRPr lang="en-US" altLang="en-US" dirty="0" smtClean="0"/>
          </a:p>
          <a:p>
            <a:r>
              <a:rPr lang="en-US" altLang="en-US" dirty="0" smtClean="0"/>
              <a:t>[4] – </a:t>
            </a:r>
            <a:r>
              <a:rPr lang="en-US" altLang="en-US" dirty="0">
                <a:hlinkClick r:id="rId4"/>
              </a:rPr>
              <a:t>http://en.wikipedia.org/wiki/Personal_rapid_transit</a:t>
            </a:r>
            <a:endParaRPr lang="en-US" altLang="en-US" dirty="0"/>
          </a:p>
          <a:p>
            <a:r>
              <a:rPr lang="en-US" altLang="en-US" dirty="0" smtClean="0"/>
              <a:t>[</a:t>
            </a:r>
            <a:r>
              <a:rPr lang="en-US" altLang="en-US" dirty="0"/>
              <a:t>5] </a:t>
            </a:r>
            <a:r>
              <a:rPr lang="en-US" altLang="en-US" dirty="0" smtClean="0"/>
              <a:t>– </a:t>
            </a:r>
            <a:r>
              <a:rPr lang="en-US" altLang="en-US" dirty="0" smtClean="0">
                <a:hlinkClick r:id="rId4"/>
              </a:rPr>
              <a:t>http</a:t>
            </a:r>
            <a:r>
              <a:rPr lang="en-US" altLang="en-US" dirty="0">
                <a:hlinkClick r:id="rId4"/>
              </a:rPr>
              <a:t>://</a:t>
            </a:r>
            <a:r>
              <a:rPr lang="en-US" altLang="en-US" dirty="0" smtClean="0">
                <a:hlinkClick r:id="rId4"/>
              </a:rPr>
              <a:t>en.wikipedia.org/wiki/Personal_rapid_transit</a:t>
            </a:r>
            <a:endParaRPr lang="en-US" altLang="en-US" dirty="0" smtClean="0"/>
          </a:p>
          <a:p>
            <a:r>
              <a:rPr lang="en-US" altLang="en-US" dirty="0" smtClean="0"/>
              <a:t>[6] </a:t>
            </a:r>
            <a:r>
              <a:rPr lang="en-US" altLang="en-US" dirty="0"/>
              <a:t>– http://en.wikipedia.org/wiki/Personal_rapid_transit</a:t>
            </a:r>
            <a:endParaRPr lang="en-US" altLang="en-US" dirty="0" smtClean="0"/>
          </a:p>
          <a:p>
            <a:r>
              <a:rPr lang="en-US" altLang="en-US" dirty="0"/>
              <a:t>[</a:t>
            </a:r>
            <a:r>
              <a:rPr lang="en-US" altLang="en-US" dirty="0" smtClean="0"/>
              <a:t>7] – </a:t>
            </a:r>
            <a:r>
              <a:rPr lang="en-US" altLang="en-US" dirty="0" smtClean="0">
                <a:hlinkClick r:id="rId5"/>
              </a:rPr>
              <a:t>https</a:t>
            </a:r>
            <a:r>
              <a:rPr lang="en-US" altLang="en-US" dirty="0">
                <a:hlinkClick r:id="rId5"/>
              </a:rPr>
              <a:t>://www.advancedtransit.net/atrawiki/index.php</a:t>
            </a:r>
            <a:r>
              <a:rPr lang="en-US" altLang="en-US" dirty="0" smtClean="0"/>
              <a:t>?</a:t>
            </a:r>
          </a:p>
          <a:p>
            <a:r>
              <a:rPr lang="en-US" altLang="en-US" dirty="0" smtClean="0"/>
              <a:t>title=</a:t>
            </a:r>
            <a:r>
              <a:rPr lang="en-US" altLang="en-US" dirty="0" err="1" smtClean="0"/>
              <a:t>Fichter</a:t>
            </a:r>
            <a:r>
              <a:rPr lang="en-US" altLang="en-US" dirty="0" smtClean="0"/>
              <a:t>,_</a:t>
            </a:r>
            <a:r>
              <a:rPr lang="en-US" altLang="en-US" dirty="0" err="1" smtClean="0"/>
              <a:t>Donn</a:t>
            </a:r>
            <a:r>
              <a:rPr lang="en-US" altLang="en-US" dirty="0" smtClean="0"/>
              <a:t> </a:t>
            </a:r>
          </a:p>
          <a:p>
            <a:r>
              <a:rPr lang="en-US" altLang="en-US" dirty="0" smtClean="0"/>
              <a:t>[8] – HAMILTON, William F., NANCE, Dana K., “Systems Analysis of Urban Transportation”, Scientific American, July 1969. </a:t>
            </a:r>
          </a:p>
          <a:p>
            <a:endParaRPr lang="en-US" altLang="en-US" dirty="0" smtClean="0"/>
          </a:p>
        </p:txBody>
      </p:sp>
    </p:spTree>
    <p:extLst>
      <p:ext uri="{BB962C8B-B14F-4D97-AF65-F5344CB8AC3E}">
        <p14:creationId xmlns:p14="http://schemas.microsoft.com/office/powerpoint/2010/main" val="1890777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696200" cy="4154984"/>
          </a:xfrm>
          <a:prstGeom prst="rect">
            <a:avLst/>
          </a:prstGeom>
          <a:noFill/>
        </p:spPr>
        <p:txBody>
          <a:bodyPr wrap="square" rtlCol="0">
            <a:spAutoFit/>
          </a:bodyPr>
          <a:lstStyle/>
          <a:p>
            <a:r>
              <a:rPr lang="en-US" altLang="en-US" sz="2400" dirty="0">
                <a:solidFill>
                  <a:schemeClr val="tx1">
                    <a:lumMod val="95000"/>
                    <a:lumOff val="5000"/>
                  </a:schemeClr>
                </a:solidFill>
              </a:rPr>
              <a:t>[9] </a:t>
            </a:r>
            <a:r>
              <a:rPr lang="en-US" altLang="en-US" sz="2400" dirty="0" smtClean="0">
                <a:solidFill>
                  <a:schemeClr val="tx1">
                    <a:lumMod val="95000"/>
                    <a:lumOff val="5000"/>
                  </a:schemeClr>
                </a:solidFill>
              </a:rPr>
              <a:t>– COLE, Leon M., HAAR, Charles M., “</a:t>
            </a:r>
            <a:r>
              <a:rPr lang="en-US" sz="2400" i="1" dirty="0" smtClean="0">
                <a:solidFill>
                  <a:schemeClr val="tx1">
                    <a:lumMod val="95000"/>
                    <a:lumOff val="5000"/>
                  </a:schemeClr>
                </a:solidFill>
              </a:rPr>
              <a:t>Tomorrow's </a:t>
            </a:r>
            <a:r>
              <a:rPr lang="en-US" sz="2400" i="1" dirty="0">
                <a:solidFill>
                  <a:schemeClr val="tx1">
                    <a:lumMod val="95000"/>
                    <a:lumOff val="5000"/>
                  </a:schemeClr>
                </a:solidFill>
              </a:rPr>
              <a:t>Transportation: New Systems for the </a:t>
            </a:r>
            <a:r>
              <a:rPr lang="en-US" sz="2400" i="1" dirty="0" smtClean="0">
                <a:solidFill>
                  <a:schemeClr val="tx1">
                    <a:lumMod val="95000"/>
                    <a:lumOff val="5000"/>
                  </a:schemeClr>
                </a:solidFill>
              </a:rPr>
              <a:t>Urban”, </a:t>
            </a:r>
            <a:r>
              <a:rPr lang="en-US" sz="2400" dirty="0" smtClean="0">
                <a:solidFill>
                  <a:schemeClr val="tx1">
                    <a:lumMod val="95000"/>
                    <a:lumOff val="5000"/>
                  </a:schemeClr>
                </a:solidFill>
              </a:rPr>
              <a:t>U.S. Department of Housing and Urban Development, 1968.</a:t>
            </a:r>
          </a:p>
          <a:p>
            <a:r>
              <a:rPr lang="en-US" altLang="en-US" sz="2400" dirty="0">
                <a:solidFill>
                  <a:schemeClr val="tx1">
                    <a:lumMod val="95000"/>
                    <a:lumOff val="5000"/>
                  </a:schemeClr>
                </a:solidFill>
              </a:rPr>
              <a:t>[</a:t>
            </a:r>
            <a:r>
              <a:rPr lang="en-US" altLang="en-US" sz="2400" dirty="0" smtClean="0">
                <a:solidFill>
                  <a:schemeClr val="tx1">
                    <a:lumMod val="95000"/>
                    <a:lumOff val="5000"/>
                  </a:schemeClr>
                </a:solidFill>
              </a:rPr>
              <a:t>10]</a:t>
            </a:r>
            <a:r>
              <a:rPr lang="en-US" altLang="en-US" sz="2400" dirty="0" smtClean="0">
                <a:solidFill>
                  <a:schemeClr val="tx1">
                    <a:lumMod val="95000"/>
                    <a:lumOff val="5000"/>
                  </a:schemeClr>
                </a:solidFill>
                <a:hlinkClick r:id="rId2"/>
              </a:rPr>
              <a:t>http</a:t>
            </a:r>
            <a:r>
              <a:rPr lang="en-US" altLang="en-US" sz="2400" dirty="0">
                <a:solidFill>
                  <a:schemeClr val="tx1">
                    <a:lumMod val="95000"/>
                    <a:lumOff val="5000"/>
                  </a:schemeClr>
                </a:solidFill>
                <a:hlinkClick r:id="rId2"/>
              </a:rPr>
              <a:t>://en.wikipedia.org/wiki/Morgantown_Personal_Rapid_Transit</a:t>
            </a:r>
            <a:endParaRPr lang="en-US" altLang="en-US" sz="2400" dirty="0">
              <a:solidFill>
                <a:schemeClr val="tx1">
                  <a:lumMod val="95000"/>
                  <a:lumOff val="5000"/>
                </a:schemeClr>
              </a:solidFill>
            </a:endParaRPr>
          </a:p>
          <a:p>
            <a:r>
              <a:rPr lang="en-US" altLang="en-US" sz="2400" dirty="0" smtClean="0">
                <a:solidFill>
                  <a:schemeClr val="tx1">
                    <a:lumMod val="95000"/>
                    <a:lumOff val="5000"/>
                  </a:schemeClr>
                </a:solidFill>
              </a:rPr>
              <a:t>[11] </a:t>
            </a:r>
            <a:r>
              <a:rPr lang="en-US" altLang="en-US" sz="2400" dirty="0">
                <a:solidFill>
                  <a:schemeClr val="tx1">
                    <a:lumMod val="95000"/>
                    <a:lumOff val="5000"/>
                  </a:schemeClr>
                </a:solidFill>
                <a:hlinkClick r:id="rId3"/>
              </a:rPr>
              <a:t>http://www.governing.com/topics/transportation-infrastructure/personal-rapid-transit-system-morgantown-west-virginia.html</a:t>
            </a:r>
            <a:endParaRPr lang="en-US" altLang="en-US" sz="2400" dirty="0">
              <a:solidFill>
                <a:schemeClr val="tx1">
                  <a:lumMod val="95000"/>
                  <a:lumOff val="5000"/>
                </a:schemeClr>
              </a:solidFill>
            </a:endParaRPr>
          </a:p>
          <a:p>
            <a:r>
              <a:rPr lang="en-US" altLang="en-US" sz="2400" dirty="0" smtClean="0">
                <a:solidFill>
                  <a:schemeClr val="tx1">
                    <a:lumMod val="95000"/>
                    <a:lumOff val="5000"/>
                  </a:schemeClr>
                </a:solidFill>
              </a:rPr>
              <a:t>[12] </a:t>
            </a:r>
            <a:r>
              <a:rPr lang="en-US" altLang="en-US" sz="2400" dirty="0">
                <a:solidFill>
                  <a:schemeClr val="tx1">
                    <a:lumMod val="95000"/>
                    <a:lumOff val="5000"/>
                  </a:schemeClr>
                </a:solidFill>
                <a:hlinkClick r:id="rId3"/>
              </a:rPr>
              <a:t>http://</a:t>
            </a:r>
            <a:r>
              <a:rPr lang="en-US" altLang="en-US" sz="2400" dirty="0" smtClean="0">
                <a:solidFill>
                  <a:schemeClr val="tx1">
                    <a:lumMod val="95000"/>
                    <a:lumOff val="5000"/>
                  </a:schemeClr>
                </a:solidFill>
                <a:hlinkClick r:id="rId3"/>
              </a:rPr>
              <a:t>www.governing.com/topics/transportation-infrastructure/personal-rapid-transit-system-morgantown-west-virginia.html</a:t>
            </a:r>
            <a:endParaRPr lang="en-US" altLang="en-US" sz="2400" dirty="0">
              <a:solidFill>
                <a:schemeClr val="tx1">
                  <a:lumMod val="95000"/>
                  <a:lumOff val="5000"/>
                </a:schemeClr>
              </a:solidFill>
            </a:endParaRPr>
          </a:p>
        </p:txBody>
      </p:sp>
    </p:spTree>
    <p:extLst>
      <p:ext uri="{BB962C8B-B14F-4D97-AF65-F5344CB8AC3E}">
        <p14:creationId xmlns:p14="http://schemas.microsoft.com/office/powerpoint/2010/main" val="551692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077200" cy="3416320"/>
          </a:xfrm>
          <a:prstGeom prst="rect">
            <a:avLst/>
          </a:prstGeom>
          <a:noFill/>
        </p:spPr>
        <p:txBody>
          <a:bodyPr wrap="square" rtlCol="0">
            <a:spAutoFit/>
          </a:bodyPr>
          <a:lstStyle/>
          <a:p>
            <a:r>
              <a:rPr lang="en-US" altLang="en-US" dirty="0" smtClean="0"/>
              <a:t>[13] </a:t>
            </a:r>
            <a:r>
              <a:rPr lang="en-US" altLang="en-US" dirty="0">
                <a:hlinkClick r:id="rId2"/>
              </a:rPr>
              <a:t>http://westvirginia.forums.rivals.com/threads/visitors-guide-to-morgantown.1682/</a:t>
            </a:r>
            <a:endParaRPr lang="en-US" altLang="en-US" dirty="0"/>
          </a:p>
          <a:p>
            <a:r>
              <a:rPr lang="en-US" altLang="en-US" dirty="0" smtClean="0"/>
              <a:t>[14] </a:t>
            </a:r>
            <a:r>
              <a:rPr lang="en-US" altLang="en-US" dirty="0">
                <a:hlinkClick r:id="rId3"/>
              </a:rPr>
              <a:t>http://www.advancedtransit.org/advanced-transit/applications/rivium/</a:t>
            </a:r>
            <a:endParaRPr lang="en-US" altLang="en-US" dirty="0"/>
          </a:p>
          <a:p>
            <a:r>
              <a:rPr lang="en-US" altLang="en-US" dirty="0" smtClean="0"/>
              <a:t>[15] </a:t>
            </a:r>
            <a:r>
              <a:rPr lang="en-US" altLang="en-US" dirty="0">
                <a:hlinkClick r:id="rId4"/>
              </a:rPr>
              <a:t>http://www.fransmensonides.nl/parkshuttle.htm</a:t>
            </a:r>
            <a:endParaRPr lang="en-US" altLang="en-US" dirty="0"/>
          </a:p>
          <a:p>
            <a:r>
              <a:rPr lang="en-US" altLang="en-US" dirty="0" smtClean="0"/>
              <a:t>[16] </a:t>
            </a:r>
            <a:r>
              <a:rPr lang="en-US" altLang="en-US" dirty="0">
                <a:hlinkClick r:id="rId5"/>
              </a:rPr>
              <a:t>http://</a:t>
            </a:r>
            <a:r>
              <a:rPr lang="en-US" altLang="en-US" dirty="0" smtClean="0">
                <a:hlinkClick r:id="rId5"/>
              </a:rPr>
              <a:t>t.connectedcities.eu/showcases/parkshuttle.html</a:t>
            </a:r>
            <a:endParaRPr lang="en-US" altLang="en-US" dirty="0"/>
          </a:p>
          <a:p>
            <a:r>
              <a:rPr lang="en-US" dirty="0"/>
              <a:t>[</a:t>
            </a:r>
            <a:r>
              <a:rPr lang="en-US" dirty="0" smtClean="0"/>
              <a:t>19] </a:t>
            </a:r>
            <a:r>
              <a:rPr lang="en-US" dirty="0">
                <a:hlinkClick r:id="rId6"/>
              </a:rPr>
              <a:t>http://www.advancedtransit.org/advanced-transit/applications/heathrow/</a:t>
            </a:r>
            <a:endParaRPr lang="en-US" dirty="0"/>
          </a:p>
          <a:p>
            <a:r>
              <a:rPr lang="en-US" dirty="0"/>
              <a:t>[</a:t>
            </a:r>
            <a:r>
              <a:rPr lang="en-US" dirty="0" smtClean="0"/>
              <a:t>20]http</a:t>
            </a:r>
            <a:r>
              <a:rPr lang="en-US" dirty="0"/>
              <a:t>://www.passengerterminaltoday.com/viewnews.php?NewsID=33092</a:t>
            </a:r>
          </a:p>
          <a:p>
            <a:r>
              <a:rPr lang="en-US" dirty="0" smtClean="0"/>
              <a:t>[21] </a:t>
            </a:r>
            <a:r>
              <a:rPr lang="en-US" dirty="0">
                <a:hlinkClick r:id="rId7"/>
              </a:rPr>
              <a:t>http://www.ultraglobalprt.com/wp-content/uploads/2011/09/VehicleSeating_Large.jpg</a:t>
            </a:r>
            <a:r>
              <a:rPr lang="en-US" dirty="0"/>
              <a:t> </a:t>
            </a:r>
          </a:p>
          <a:p>
            <a:endParaRPr lang="en-US" altLang="en-US" dirty="0"/>
          </a:p>
          <a:p>
            <a:endParaRPr lang="en-US" i="1" dirty="0"/>
          </a:p>
          <a:p>
            <a:endParaRPr lang="pt-BR" dirty="0"/>
          </a:p>
        </p:txBody>
      </p:sp>
    </p:spTree>
    <p:extLst>
      <p:ext uri="{BB962C8B-B14F-4D97-AF65-F5344CB8AC3E}">
        <p14:creationId xmlns:p14="http://schemas.microsoft.com/office/powerpoint/2010/main" val="225909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E741F888-5720-460F-A2A1-F2AEC21C1C69}" type="slidenum">
              <a:rPr lang="en-US" altLang="en-US" sz="1400">
                <a:solidFill>
                  <a:srgbClr val="404040"/>
                </a:solidFill>
              </a:rPr>
              <a:pPr algn="l" eaLnBrk="1" hangingPunct="1"/>
              <a:t>3</a:t>
            </a:fld>
            <a:endParaRPr lang="en-US" altLang="en-US" sz="1400">
              <a:solidFill>
                <a:srgbClr val="404040"/>
              </a:solidFill>
            </a:endParaRPr>
          </a:p>
        </p:txBody>
      </p:sp>
      <p:sp>
        <p:nvSpPr>
          <p:cNvPr id="7174" name="Text Box 2"/>
          <p:cNvSpPr txBox="1">
            <a:spLocks noChangeArrowheads="1"/>
          </p:cNvSpPr>
          <p:nvPr/>
        </p:nvSpPr>
        <p:spPr bwMode="auto">
          <a:xfrm>
            <a:off x="228600" y="152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17" name="Text Box 3"/>
          <p:cNvSpPr txBox="1">
            <a:spLocks noChangeArrowheads="1"/>
          </p:cNvSpPr>
          <p:nvPr/>
        </p:nvSpPr>
        <p:spPr bwMode="auto">
          <a:xfrm>
            <a:off x="97692" y="152400"/>
            <a:ext cx="901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sz="2800" dirty="0" smtClean="0">
                <a:solidFill>
                  <a:schemeClr val="accent1">
                    <a:lumMod val="75000"/>
                  </a:schemeClr>
                </a:solidFill>
              </a:rPr>
              <a:t>What is ATN?</a:t>
            </a:r>
            <a:endParaRPr lang="en-US" altLang="en-US" sz="2800" dirty="0">
              <a:solidFill>
                <a:schemeClr val="accent1">
                  <a:lumMod val="75000"/>
                </a:schemeClr>
              </a:solidFill>
            </a:endParaRPr>
          </a:p>
        </p:txBody>
      </p:sp>
      <p:sp>
        <p:nvSpPr>
          <p:cNvPr id="5" name="TextBox 4"/>
          <p:cNvSpPr txBox="1"/>
          <p:nvPr/>
        </p:nvSpPr>
        <p:spPr>
          <a:xfrm>
            <a:off x="609600" y="838200"/>
            <a:ext cx="8077200" cy="1200329"/>
          </a:xfrm>
          <a:prstGeom prst="rect">
            <a:avLst/>
          </a:prstGeom>
          <a:noFill/>
        </p:spPr>
        <p:txBody>
          <a:bodyPr wrap="square" rtlCol="0">
            <a:spAutoFit/>
          </a:bodyPr>
          <a:lstStyle/>
          <a:p>
            <a:r>
              <a:rPr lang="en-US" sz="2400" dirty="0" smtClean="0"/>
              <a:t>“Sustainable </a:t>
            </a:r>
            <a:r>
              <a:rPr lang="en-US" sz="2400" dirty="0"/>
              <a:t>transit systems with </a:t>
            </a:r>
            <a:r>
              <a:rPr lang="en-US" sz="2400" dirty="0" smtClean="0"/>
              <a:t>automated </a:t>
            </a:r>
            <a:r>
              <a:rPr lang="en-US" sz="2400" dirty="0"/>
              <a:t>operational </a:t>
            </a:r>
            <a:r>
              <a:rPr lang="en-US" sz="2400" dirty="0" smtClean="0"/>
              <a:t>capabilities</a:t>
            </a:r>
            <a:r>
              <a:rPr lang="en-US" sz="2400" dirty="0"/>
              <a:t> featuring small automated vehicles operating on a network of specially built guide </a:t>
            </a:r>
            <a:r>
              <a:rPr lang="en-US" sz="2400" dirty="0" smtClean="0"/>
              <a:t>ways”. [3-4]</a:t>
            </a:r>
            <a:endParaRPr lang="pt-BR"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613" y="2209800"/>
            <a:ext cx="7148287" cy="3048000"/>
          </a:xfrm>
          <a:prstGeom prst="rect">
            <a:avLst/>
          </a:prstGeom>
        </p:spPr>
      </p:pic>
      <p:sp>
        <p:nvSpPr>
          <p:cNvPr id="7" name="TextBox 6"/>
          <p:cNvSpPr txBox="1"/>
          <p:nvPr/>
        </p:nvSpPr>
        <p:spPr>
          <a:xfrm>
            <a:off x="8024446" y="5803198"/>
            <a:ext cx="685800" cy="369332"/>
          </a:xfrm>
          <a:prstGeom prst="rect">
            <a:avLst/>
          </a:prstGeom>
          <a:noFill/>
        </p:spPr>
        <p:txBody>
          <a:bodyPr wrap="square" rtlCol="0">
            <a:spAutoFit/>
          </a:bodyPr>
          <a:lstStyle/>
          <a:p>
            <a:r>
              <a:rPr lang="pt-BR" dirty="0" smtClean="0"/>
              <a:t>[5]</a:t>
            </a:r>
            <a:endParaRPr lang="pt-BR" dirty="0"/>
          </a:p>
        </p:txBody>
      </p:sp>
    </p:spTree>
    <p:extLst>
      <p:ext uri="{BB962C8B-B14F-4D97-AF65-F5344CB8AC3E}">
        <p14:creationId xmlns:p14="http://schemas.microsoft.com/office/powerpoint/2010/main" val="37954427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 y="86380"/>
            <a:ext cx="8915400" cy="1200329"/>
          </a:xfrm>
        </p:spPr>
        <p:txBody>
          <a:bodyPr/>
          <a:lstStyle/>
          <a:p>
            <a:r>
              <a:rPr lang="en-US" sz="2400" dirty="0"/>
              <a:t>ATN functionality is significantly different from other transit modes, yet it shares some similarities with the more familiar automated people movers (APM</a:t>
            </a:r>
            <a:r>
              <a:rPr lang="en-US" sz="2400" dirty="0" smtClean="0"/>
              <a:t>).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8670"/>
            <a:ext cx="7086600" cy="5479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74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981" y="152400"/>
            <a:ext cx="8915400" cy="1384995"/>
          </a:xfrm>
        </p:spPr>
        <p:txBody>
          <a:bodyPr/>
          <a:lstStyle/>
          <a:p>
            <a:r>
              <a:rPr lang="en-US" dirty="0"/>
              <a:t>An ATN is a </a:t>
            </a:r>
            <a:r>
              <a:rPr lang="en-US" dirty="0" smtClean="0"/>
              <a:t>complex system with a lot of components.</a:t>
            </a:r>
            <a:br>
              <a:rPr lang="en-US" dirty="0" smtClean="0"/>
            </a:br>
            <a:r>
              <a:rPr lang="en-US" dirty="0" smtClean="0"/>
              <a:t>One of them are </a:t>
            </a:r>
            <a:r>
              <a:rPr lang="en-US" dirty="0"/>
              <a:t>the software and Electric/electronic </a:t>
            </a:r>
            <a:r>
              <a:rPr lang="en-US" dirty="0" smtClean="0"/>
              <a:t>hardware.</a:t>
            </a:r>
            <a:endParaRPr lang="en-US" dirty="0"/>
          </a:p>
        </p:txBody>
      </p:sp>
      <p:pic>
        <p:nvPicPr>
          <p:cNvPr id="3074" name="Picture 2" descr="http://swifttram.com/wp-content/uploads/2014/10/Tecnologies-ATN-diagram-156x300.png.pagespeed.ce.h9dj3oVlD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2706624" cy="52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80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222F1C1-107B-46D2-8068-60F59CB42DCA}" type="slidenum">
              <a:rPr lang="en-US" altLang="en-US" sz="1400">
                <a:solidFill>
                  <a:srgbClr val="404040"/>
                </a:solidFill>
              </a:rPr>
              <a:pPr algn="l" eaLnBrk="1" hangingPunct="1"/>
              <a:t>6</a:t>
            </a:fld>
            <a:endParaRPr lang="en-US" altLang="en-US" sz="1400">
              <a:solidFill>
                <a:srgbClr val="40404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077" y="2376908"/>
            <a:ext cx="4997939" cy="3748454"/>
          </a:xfrm>
          <a:prstGeom prst="rect">
            <a:avLst/>
          </a:prstGeom>
        </p:spPr>
      </p:pic>
      <p:sp>
        <p:nvSpPr>
          <p:cNvPr id="8" name="Text Box 5"/>
          <p:cNvSpPr txBox="1">
            <a:spLocks noChangeArrowheads="1"/>
          </p:cNvSpPr>
          <p:nvPr/>
        </p:nvSpPr>
        <p:spPr bwMode="auto">
          <a:xfrm>
            <a:off x="87923" y="685800"/>
            <a:ext cx="899795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r>
              <a:rPr lang="en-US" sz="2800" dirty="0" smtClean="0"/>
              <a:t>Faster </a:t>
            </a:r>
            <a:r>
              <a:rPr lang="en-US" sz="2800" dirty="0"/>
              <a:t>transportation (no transfer or stop at intermediate)</a:t>
            </a:r>
            <a:endParaRPr lang="pt-BR" sz="2800" dirty="0"/>
          </a:p>
          <a:p>
            <a:pPr lvl="0"/>
            <a:r>
              <a:rPr lang="en-US" sz="2800" dirty="0"/>
              <a:t>No human drivers (safe</a:t>
            </a:r>
            <a:r>
              <a:rPr lang="en-US" sz="2800" dirty="0" smtClean="0"/>
              <a:t>), Available </a:t>
            </a:r>
            <a:r>
              <a:rPr lang="en-US" sz="2800" dirty="0"/>
              <a:t>at any time of </a:t>
            </a:r>
            <a:r>
              <a:rPr lang="en-US" sz="2800" dirty="0" smtClean="0"/>
              <a:t>day, Exclusive Access and Fully </a:t>
            </a:r>
            <a:r>
              <a:rPr lang="en-US" sz="2800" dirty="0"/>
              <a:t>connected </a:t>
            </a:r>
            <a:r>
              <a:rPr lang="en-US" sz="2800" dirty="0" smtClean="0"/>
              <a:t>network [6]. </a:t>
            </a:r>
            <a:endParaRPr lang="pt-BR" sz="2800" dirty="0"/>
          </a:p>
          <a:p>
            <a:pPr>
              <a:spcBef>
                <a:spcPct val="0"/>
              </a:spcBef>
            </a:pPr>
            <a:endParaRPr lang="en-US" altLang="en-US" sz="2800" dirty="0">
              <a:solidFill>
                <a:srgbClr val="000000"/>
              </a:solidFill>
            </a:endParaRPr>
          </a:p>
        </p:txBody>
      </p:sp>
      <p:sp>
        <p:nvSpPr>
          <p:cNvPr id="3" name="TextBox 2"/>
          <p:cNvSpPr txBox="1"/>
          <p:nvPr/>
        </p:nvSpPr>
        <p:spPr>
          <a:xfrm>
            <a:off x="8182708" y="5785338"/>
            <a:ext cx="609600" cy="369332"/>
          </a:xfrm>
          <a:prstGeom prst="rect">
            <a:avLst/>
          </a:prstGeom>
          <a:noFill/>
        </p:spPr>
        <p:txBody>
          <a:bodyPr wrap="square" rtlCol="0">
            <a:spAutoFit/>
          </a:bodyPr>
          <a:lstStyle/>
          <a:p>
            <a:r>
              <a:rPr lang="pt-BR" dirty="0" smtClean="0"/>
              <a:t>[6]</a:t>
            </a:r>
            <a:endParaRPr lang="pt-BR" dirty="0"/>
          </a:p>
        </p:txBody>
      </p:sp>
      <p:sp>
        <p:nvSpPr>
          <p:cNvPr id="4" name="TextBox 3"/>
          <p:cNvSpPr txBox="1"/>
          <p:nvPr/>
        </p:nvSpPr>
        <p:spPr>
          <a:xfrm>
            <a:off x="989623" y="-22086"/>
            <a:ext cx="6629400" cy="707886"/>
          </a:xfrm>
          <a:prstGeom prst="rect">
            <a:avLst/>
          </a:prstGeom>
          <a:noFill/>
        </p:spPr>
        <p:txBody>
          <a:bodyPr wrap="square" rtlCol="0">
            <a:spAutoFit/>
          </a:bodyPr>
          <a:lstStyle/>
          <a:p>
            <a:pPr algn="ctr"/>
            <a:r>
              <a:rPr lang="pt-BR" sz="4000" dirty="0" smtClean="0">
                <a:solidFill>
                  <a:schemeClr val="accent1">
                    <a:lumMod val="75000"/>
                  </a:schemeClr>
                </a:solidFill>
                <a:latin typeface="+mj-lt"/>
              </a:rPr>
              <a:t>Characteristics</a:t>
            </a:r>
            <a:endParaRPr lang="pt-BR" dirty="0">
              <a:solidFill>
                <a:schemeClr val="accent1">
                  <a:lumMod val="75000"/>
                </a:schemeClr>
              </a:solidFill>
            </a:endParaRPr>
          </a:p>
        </p:txBody>
      </p:sp>
    </p:spTree>
    <p:extLst>
      <p:ext uri="{BB962C8B-B14F-4D97-AF65-F5344CB8AC3E}">
        <p14:creationId xmlns:p14="http://schemas.microsoft.com/office/powerpoint/2010/main" val="389117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FEDD9991-C954-4CC7-9947-AEC9FCDAD068}" type="slidenum">
              <a:rPr lang="en-US" altLang="en-US" sz="1400">
                <a:solidFill>
                  <a:srgbClr val="404040"/>
                </a:solidFill>
              </a:rPr>
              <a:pPr algn="l" eaLnBrk="1" hangingPunct="1"/>
              <a:t>7</a:t>
            </a:fld>
            <a:endParaRPr lang="en-US" altLang="en-US" sz="1400">
              <a:solidFill>
                <a:srgbClr val="404040"/>
              </a:solidFill>
            </a:endParaRPr>
          </a:p>
        </p:txBody>
      </p:sp>
      <p:sp>
        <p:nvSpPr>
          <p:cNvPr id="9221"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2" name="TextBox 1"/>
          <p:cNvSpPr txBox="1"/>
          <p:nvPr/>
        </p:nvSpPr>
        <p:spPr>
          <a:xfrm>
            <a:off x="473075" y="258762"/>
            <a:ext cx="8137525" cy="707886"/>
          </a:xfrm>
          <a:prstGeom prst="rect">
            <a:avLst/>
          </a:prstGeom>
          <a:noFill/>
        </p:spPr>
        <p:txBody>
          <a:bodyPr wrap="square" rtlCol="0">
            <a:spAutoFit/>
          </a:bodyPr>
          <a:lstStyle/>
          <a:p>
            <a:pPr algn="ctr"/>
            <a:r>
              <a:rPr lang="pt-BR" sz="4000" dirty="0" smtClean="0">
                <a:solidFill>
                  <a:schemeClr val="accent1">
                    <a:lumMod val="75000"/>
                  </a:schemeClr>
                </a:solidFill>
              </a:rPr>
              <a:t>Historic</a:t>
            </a:r>
            <a:endParaRPr lang="pt-BR" sz="4000" dirty="0">
              <a:solidFill>
                <a:schemeClr val="accent1">
                  <a:lumMod val="75000"/>
                </a:schemeClr>
              </a:solidFill>
            </a:endParaRPr>
          </a:p>
        </p:txBody>
      </p:sp>
      <p:sp>
        <p:nvSpPr>
          <p:cNvPr id="3" name="TextBox 2"/>
          <p:cNvSpPr txBox="1"/>
          <p:nvPr/>
        </p:nvSpPr>
        <p:spPr>
          <a:xfrm>
            <a:off x="685800" y="1143000"/>
            <a:ext cx="7924800" cy="461665"/>
          </a:xfrm>
          <a:prstGeom prst="rect">
            <a:avLst/>
          </a:prstGeom>
          <a:noFill/>
        </p:spPr>
        <p:txBody>
          <a:bodyPr wrap="square" rtlCol="0">
            <a:spAutoFit/>
          </a:bodyPr>
          <a:lstStyle/>
          <a:p>
            <a:r>
              <a:rPr lang="pt-BR" sz="2400" dirty="0" smtClean="0"/>
              <a:t>Dohn Fichter started developing concepts in 1953</a:t>
            </a:r>
            <a:endParaRPr lang="pt-BR"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110" y="1828800"/>
            <a:ext cx="2983454" cy="3962400"/>
          </a:xfrm>
          <a:prstGeom prst="rect">
            <a:avLst/>
          </a:prstGeom>
        </p:spPr>
      </p:pic>
      <p:sp>
        <p:nvSpPr>
          <p:cNvPr id="5" name="TextBox 4"/>
          <p:cNvSpPr txBox="1"/>
          <p:nvPr/>
        </p:nvSpPr>
        <p:spPr>
          <a:xfrm>
            <a:off x="8077200" y="5791200"/>
            <a:ext cx="762000" cy="369332"/>
          </a:xfrm>
          <a:prstGeom prst="rect">
            <a:avLst/>
          </a:prstGeom>
          <a:noFill/>
        </p:spPr>
        <p:txBody>
          <a:bodyPr wrap="square" rtlCol="0">
            <a:spAutoFit/>
          </a:bodyPr>
          <a:lstStyle/>
          <a:p>
            <a:r>
              <a:rPr lang="pt-BR" dirty="0" smtClean="0"/>
              <a:t>[7]</a:t>
            </a:r>
            <a:endParaRPr lang="pt-BR" dirty="0"/>
          </a:p>
        </p:txBody>
      </p:sp>
    </p:spTree>
    <p:extLst>
      <p:ext uri="{BB962C8B-B14F-4D97-AF65-F5344CB8AC3E}">
        <p14:creationId xmlns:p14="http://schemas.microsoft.com/office/powerpoint/2010/main" val="22865193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8C41EDE3-8F62-4F42-A8B8-43DEFF05E29C}" type="slidenum">
              <a:rPr lang="en-US" altLang="en-US" sz="1400">
                <a:solidFill>
                  <a:srgbClr val="404040"/>
                </a:solidFill>
              </a:rPr>
              <a:pPr algn="l" eaLnBrk="1" hangingPunct="1"/>
              <a:t>8</a:t>
            </a:fld>
            <a:endParaRPr lang="en-US" altLang="en-US" sz="1400">
              <a:solidFill>
                <a:srgbClr val="404040"/>
              </a:solidFill>
            </a:endParaRPr>
          </a:p>
        </p:txBody>
      </p:sp>
      <p:sp>
        <p:nvSpPr>
          <p:cNvPr id="10243" name="Rectangle 2"/>
          <p:cNvSpPr>
            <a:spLocks noGrp="1" noChangeArrowheads="1"/>
          </p:cNvSpPr>
          <p:nvPr>
            <p:ph type="title" idx="4294967295"/>
          </p:nvPr>
        </p:nvSpPr>
        <p:spPr>
          <a:xfrm>
            <a:off x="76200" y="96838"/>
            <a:ext cx="8599488" cy="1774845"/>
          </a:xfrm>
        </p:spPr>
        <p:txBody>
          <a:bodyPr lIns="63500" tIns="25400" rIns="63500" bIns="25400"/>
          <a:lstStyle/>
          <a:p>
            <a:r>
              <a:rPr lang="en-US" b="0" dirty="0" smtClean="0"/>
              <a:t>After 1964, federal institutes started spending efforts to support the ATN program.  </a:t>
            </a:r>
            <a:br>
              <a:rPr lang="en-US" b="0" dirty="0" smtClean="0"/>
            </a:br>
            <a:r>
              <a:rPr lang="en-US" b="0" dirty="0"/>
              <a:t/>
            </a:r>
            <a:br>
              <a:rPr lang="en-US" b="0" dirty="0"/>
            </a:br>
            <a:r>
              <a:rPr lang="en-US" b="0" dirty="0" smtClean="0"/>
              <a:t> </a:t>
            </a:r>
            <a:endParaRPr lang="en-US" altLang="en-US" dirty="0" smtClean="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51479"/>
            <a:ext cx="2970934" cy="4118551"/>
          </a:xfrm>
          <a:prstGeom prst="rect">
            <a:avLst/>
          </a:prstGeom>
        </p:spPr>
      </p:pic>
      <p:pic>
        <p:nvPicPr>
          <p:cNvPr id="2050" name="Picture 2" descr="http://trid.trb.org/common/images/covers/large/12926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81393"/>
            <a:ext cx="2968246" cy="3858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7846" y="6019800"/>
            <a:ext cx="1600200" cy="369332"/>
          </a:xfrm>
          <a:prstGeom prst="rect">
            <a:avLst/>
          </a:prstGeom>
          <a:noFill/>
        </p:spPr>
        <p:txBody>
          <a:bodyPr wrap="square" rtlCol="0">
            <a:spAutoFit/>
          </a:bodyPr>
          <a:lstStyle/>
          <a:p>
            <a:r>
              <a:rPr lang="pt-BR" dirty="0" smtClean="0"/>
              <a:t>[8],[9]</a:t>
            </a:r>
            <a:endParaRPr lang="pt-BR" dirty="0"/>
          </a:p>
        </p:txBody>
      </p:sp>
    </p:spTree>
    <p:extLst>
      <p:ext uri="{BB962C8B-B14F-4D97-AF65-F5344CB8AC3E}">
        <p14:creationId xmlns:p14="http://schemas.microsoft.com/office/powerpoint/2010/main" val="21049341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82099C25-DD38-4DE5-9215-EB4A574BF43C}" type="slidenum">
              <a:rPr lang="en-US" altLang="en-US" sz="1400">
                <a:solidFill>
                  <a:srgbClr val="404040"/>
                </a:solidFill>
              </a:rPr>
              <a:pPr algn="l" eaLnBrk="1" hangingPunct="1"/>
              <a:t>9</a:t>
            </a:fld>
            <a:endParaRPr lang="en-US" altLang="en-US" sz="1400">
              <a:solidFill>
                <a:srgbClr val="404040"/>
              </a:solidFill>
            </a:endParaRPr>
          </a:p>
        </p:txBody>
      </p:sp>
      <p:sp>
        <p:nvSpPr>
          <p:cNvPr id="11267" name="Rectangle 2"/>
          <p:cNvSpPr>
            <a:spLocks noGrp="1" noChangeArrowheads="1"/>
          </p:cNvSpPr>
          <p:nvPr>
            <p:ph type="title" idx="4294967295"/>
          </p:nvPr>
        </p:nvSpPr>
        <p:spPr>
          <a:xfrm>
            <a:off x="76200" y="120650"/>
            <a:ext cx="9023350" cy="954107"/>
          </a:xfrm>
        </p:spPr>
        <p:txBody>
          <a:bodyPr/>
          <a:lstStyle/>
          <a:p>
            <a:pPr eaLnBrk="1" hangingPunct="1"/>
            <a:r>
              <a:rPr lang="en-US" altLang="en-US" dirty="0" smtClean="0"/>
              <a:t>Nowadays, there are five ATN Systems on-work around the world.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59687"/>
            <a:ext cx="5461401" cy="586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1116767"/>
            <a:ext cx="3352800" cy="5016758"/>
          </a:xfrm>
          <a:prstGeom prst="rect">
            <a:avLst/>
          </a:prstGeom>
          <a:noFill/>
        </p:spPr>
        <p:txBody>
          <a:bodyPr wrap="square" rtlCol="0">
            <a:spAutoFit/>
          </a:bodyPr>
          <a:lstStyle/>
          <a:p>
            <a:pPr marL="342900" indent="-342900">
              <a:buAutoNum type="alphaLcParenBoth"/>
            </a:pPr>
            <a:r>
              <a:rPr lang="pt-BR" sz="2000" dirty="0" smtClean="0"/>
              <a:t>Morgantown ATN, </a:t>
            </a:r>
          </a:p>
          <a:p>
            <a:r>
              <a:rPr lang="pt-BR" sz="2000" dirty="0" smtClean="0"/>
              <a:t>West Virginia University (1975)</a:t>
            </a:r>
          </a:p>
          <a:p>
            <a:endParaRPr lang="pt-BR" sz="2000" dirty="0" smtClean="0"/>
          </a:p>
          <a:p>
            <a:pPr marL="342900" indent="-342900">
              <a:buAutoNum type="alphaLcParenBoth" startAt="2"/>
            </a:pPr>
            <a:r>
              <a:rPr lang="pt-BR" sz="2000" dirty="0" smtClean="0"/>
              <a:t>Parkshuttle Rivium , outside Rotterdam (1999)</a:t>
            </a:r>
          </a:p>
          <a:p>
            <a:pPr marL="342900" indent="-342900">
              <a:buAutoNum type="alphaLcParenBoth" startAt="2"/>
            </a:pPr>
            <a:endParaRPr lang="pt-BR" sz="2000" dirty="0" smtClean="0"/>
          </a:p>
          <a:p>
            <a:pPr marL="342900" indent="-342900">
              <a:buAutoNum type="alphaLcParenBoth" startAt="3"/>
            </a:pPr>
            <a:r>
              <a:rPr lang="pt-BR" sz="2000" dirty="0" smtClean="0"/>
              <a:t>Masdar City, Abu Dhabi  (2010)</a:t>
            </a:r>
          </a:p>
          <a:p>
            <a:pPr marL="342900" indent="-342900">
              <a:buAutoNum type="alphaLcParenBoth" startAt="3"/>
            </a:pPr>
            <a:endParaRPr lang="pt-BR" sz="2000" dirty="0" smtClean="0"/>
          </a:p>
          <a:p>
            <a:pPr marL="342900" indent="-342900">
              <a:buAutoNum type="alphaLcParenBoth" startAt="4"/>
            </a:pPr>
            <a:r>
              <a:rPr lang="pt-BR" sz="2000" dirty="0" smtClean="0"/>
              <a:t>Terminal 5 Shuttle, London Heathrow Airport (2011)</a:t>
            </a:r>
          </a:p>
          <a:p>
            <a:pPr marL="342900" indent="-342900">
              <a:buAutoNum type="alphaLcParenBoth" startAt="4"/>
            </a:pPr>
            <a:endParaRPr lang="pt-BR" sz="2000" dirty="0" smtClean="0"/>
          </a:p>
          <a:p>
            <a:r>
              <a:rPr lang="pt-BR" sz="2000" dirty="0" smtClean="0"/>
              <a:t>(e)   Nature Park Shuttle Suncheon Bay, South Korea (2014)</a:t>
            </a:r>
            <a:endParaRPr lang="pt-BR" sz="2000" dirty="0"/>
          </a:p>
        </p:txBody>
      </p:sp>
      <p:sp>
        <p:nvSpPr>
          <p:cNvPr id="3" name="TextBox 2"/>
          <p:cNvSpPr txBox="1"/>
          <p:nvPr/>
        </p:nvSpPr>
        <p:spPr>
          <a:xfrm>
            <a:off x="8133413" y="6159545"/>
            <a:ext cx="889401" cy="369332"/>
          </a:xfrm>
          <a:prstGeom prst="rect">
            <a:avLst/>
          </a:prstGeom>
          <a:noFill/>
        </p:spPr>
        <p:txBody>
          <a:bodyPr wrap="square" rtlCol="0">
            <a:spAutoFit/>
          </a:bodyPr>
          <a:lstStyle/>
          <a:p>
            <a:r>
              <a:rPr lang="pt-BR" dirty="0" smtClean="0"/>
              <a:t>[10]</a:t>
            </a:r>
            <a:endParaRPr lang="pt-BR" dirty="0"/>
          </a:p>
        </p:txBody>
      </p:sp>
    </p:spTree>
    <p:extLst>
      <p:ext uri="{BB962C8B-B14F-4D97-AF65-F5344CB8AC3E}">
        <p14:creationId xmlns:p14="http://schemas.microsoft.com/office/powerpoint/2010/main" val="2786242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2067</Words>
  <Application>Microsoft Office PowerPoint</Application>
  <PresentationFormat>On-screen Show (4:3)</PresentationFormat>
  <Paragraphs>231</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ATN functionality is significantly different from other transit modes, yet it shares some similarities with the more familiar automated people movers (APM). </vt:lpstr>
      <vt:lpstr>An ATN is a complex system with a lot of components. One of them are the software and Electric/electronic hardware.</vt:lpstr>
      <vt:lpstr>PowerPoint Presentation</vt:lpstr>
      <vt:lpstr>PowerPoint Presentation</vt:lpstr>
      <vt:lpstr>After 1964, federal institutes started spending efforts to support the ATN program.     </vt:lpstr>
      <vt:lpstr>Nowadays, there are five ATN Systems on-work around the world.</vt:lpstr>
      <vt:lpstr>PowerPoint Presentation</vt:lpstr>
      <vt:lpstr>PowerPoint Presentation</vt:lpstr>
      <vt:lpstr>Morgantown, West Virginia USA</vt:lpstr>
      <vt:lpstr>The system is a fully automated, on-demand, off-line station transit system</vt:lpstr>
      <vt:lpstr>The opening date was the central concern, while the cost-effective construction was left aside.</vt:lpstr>
      <vt:lpstr>Parkshuttle Rivium metro-feeder, Rotterdam</vt:lpstr>
      <vt:lpstr>This ATN uses power from on-board batteries, which eliminates the need for guideway electrification. </vt:lpstr>
      <vt:lpstr>The system is operated against costs similar to that of a bus line, but provides a much better service level</vt:lpstr>
      <vt:lpstr>Heathrow Pod </vt:lpstr>
      <vt:lpstr>Description </vt:lpstr>
      <vt:lpstr>Design </vt:lpstr>
      <vt:lpstr>PowerPoint Presentation</vt:lpstr>
      <vt:lpstr>PowerPoint Presentation</vt:lpstr>
      <vt:lpstr>References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borchern</dc:creator>
  <cp:lastModifiedBy>Elvis</cp:lastModifiedBy>
  <cp:revision>122</cp:revision>
  <dcterms:created xsi:type="dcterms:W3CDTF">2014-02-19T23:34:34Z</dcterms:created>
  <dcterms:modified xsi:type="dcterms:W3CDTF">2015-06-05T17:56:08Z</dcterms:modified>
</cp:coreProperties>
</file>